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310" r:id="rId4"/>
    <p:sldId id="305" r:id="rId5"/>
    <p:sldId id="311" r:id="rId6"/>
    <p:sldId id="290" r:id="rId7"/>
    <p:sldId id="301" r:id="rId8"/>
    <p:sldId id="289" r:id="rId9"/>
    <p:sldId id="304" r:id="rId10"/>
    <p:sldId id="287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49" autoAdjust="0"/>
  </p:normalViewPr>
  <p:slideViewPr>
    <p:cSldViewPr>
      <p:cViewPr varScale="1">
        <p:scale>
          <a:sx n="42" d="100"/>
          <a:sy n="42" d="100"/>
        </p:scale>
        <p:origin x="1254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2799" y="6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2019-11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err="1" smtClean="0"/>
              <a:t>Dandan</a:t>
            </a:r>
            <a:r>
              <a:rPr lang="en-GB" dirty="0" smtClean="0"/>
              <a:t> Liang,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2018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2019-09</a:t>
            </a:r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</a:t>
            </a: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1981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79" descr="d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6224588"/>
            <a:ext cx="9150350" cy="636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755650" y="6451600"/>
            <a:ext cx="25400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80114" bIns="0">
            <a:spAutoFit/>
          </a:bodyPr>
          <a:lstStyle>
            <a:lvl1pPr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742950" indent="-28575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11430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6002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2057400" indent="-228600" defTabSz="801688" eaLnBrk="0" hangingPunct="0"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marL="25146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marL="29718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marL="34290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marL="3886200" indent="-228600" defTabSz="8016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pPr>
              <a:buClrTx/>
              <a:buSzTx/>
              <a:buFontTx/>
              <a:buNone/>
              <a:defRPr/>
            </a:pPr>
            <a:r>
              <a:rPr lang="en-US" altLang="zh-CN" sz="120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HUAWEI TECHNOLOGIES CO., LTD.</a:t>
            </a:r>
          </a:p>
        </p:txBody>
      </p:sp>
      <p:pic>
        <p:nvPicPr>
          <p:cNvPr id="10244" name="Picture 9" descr="8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8875" y="6386513"/>
            <a:ext cx="1311275" cy="312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Rectangle 13"/>
          <p:cNvSpPr>
            <a:spLocks noGrp="1" noChangeArrowheads="1"/>
          </p:cNvSpPr>
          <p:nvPr>
            <p:ph type="title"/>
          </p:nvPr>
        </p:nvSpPr>
        <p:spPr bwMode="auto">
          <a:xfrm>
            <a:off x="755650" y="325438"/>
            <a:ext cx="7632700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0064" rIns="80129" bIns="4006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单击此处编辑母版标题样式</a:t>
            </a:r>
          </a:p>
        </p:txBody>
      </p:sp>
      <p:sp>
        <p:nvSpPr>
          <p:cNvPr id="1024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5650" y="1628775"/>
            <a:ext cx="7632700" cy="419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142" tIns="40070" rIns="80142" bIns="4007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</a:p>
        </p:txBody>
      </p:sp>
      <p:sp>
        <p:nvSpPr>
          <p:cNvPr id="10249" name="Rectangle 15"/>
          <p:cNvSpPr>
            <a:spLocks noChangeArrowheads="1"/>
          </p:cNvSpPr>
          <p:nvPr/>
        </p:nvSpPr>
        <p:spPr bwMode="auto">
          <a:xfrm>
            <a:off x="-1952625" y="692150"/>
            <a:ext cx="1844675" cy="5500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:32-35pt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Medium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中文标题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:30-32pt 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R153 G0 B0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黑体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英文正文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:20-22pt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 :18pt  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内部使用字体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FrutigerNext LT Regular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外部使用字体 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 Arial</a:t>
            </a:r>
          </a:p>
          <a:p>
            <a:pPr marL="342900" indent="-342900" algn="r" defTabSz="914400">
              <a:lnSpc>
                <a:spcPct val="7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endParaRPr lang="en-US" altLang="zh-CN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中文正文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:18-20pt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子目录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(2-5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级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):18pt 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颜色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黑色</a:t>
            </a:r>
          </a:p>
          <a:p>
            <a:pPr marL="342900" indent="-342900" algn="r" defTabSz="914400">
              <a:lnSpc>
                <a:spcPct val="125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字体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: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细黑体</a:t>
            </a:r>
            <a:r>
              <a:rPr lang="zh-CN" altLang="en-US" sz="1100" b="1">
                <a:solidFill>
                  <a:srgbClr val="FFFFFF"/>
                </a:solidFill>
                <a:latin typeface="Arial" pitchFamily="34" charset="0"/>
                <a:ea typeface="华文细黑" pitchFamily="2" charset="-122"/>
              </a:rPr>
              <a:t> </a:t>
            </a:r>
          </a:p>
        </p:txBody>
      </p:sp>
      <p:grpSp>
        <p:nvGrpSpPr>
          <p:cNvPr id="10250" name="Group 16"/>
          <p:cNvGrpSpPr>
            <a:grpSpLocks/>
          </p:cNvGrpSpPr>
          <p:nvPr/>
        </p:nvGrpSpPr>
        <p:grpSpPr bwMode="auto">
          <a:xfrm>
            <a:off x="9324975" y="3367088"/>
            <a:ext cx="919163" cy="3490912"/>
            <a:chOff x="5839" y="2160"/>
            <a:chExt cx="579" cy="2199"/>
          </a:xfrm>
        </p:grpSpPr>
        <p:sp>
          <p:nvSpPr>
            <p:cNvPr id="10253" name="Rectangle 17"/>
            <p:cNvSpPr>
              <a:spLocks noChangeArrowheads="1"/>
            </p:cNvSpPr>
            <p:nvPr userDrawn="1"/>
          </p:nvSpPr>
          <p:spPr bwMode="auto">
            <a:xfrm>
              <a:off x="5839" y="2160"/>
              <a:ext cx="579" cy="219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lIns="91425" tIns="45712" rIns="91425" bIns="45712" anchor="ctr">
              <a:spAutoFit/>
            </a:bodyPr>
            <a:lstStyle/>
            <a:p>
              <a:pPr defTabSz="914400" eaLnBrk="1" hangingPunct="1">
                <a:buClrTx/>
                <a:buSzTx/>
                <a:buFontTx/>
                <a:buNone/>
              </a:pPr>
              <a:endParaRPr lang="zh-CN" altLang="en-US" sz="1800">
                <a:solidFill>
                  <a:srgbClr val="000000"/>
                </a:solidFill>
                <a:latin typeface="Calibri" pitchFamily="34" charset="0"/>
                <a:ea typeface="宋体" pitchFamily="2" charset="-122"/>
              </a:endParaRPr>
            </a:p>
          </p:txBody>
        </p:sp>
        <p:grpSp>
          <p:nvGrpSpPr>
            <p:cNvPr id="10254" name="Group 18"/>
            <p:cNvGrpSpPr>
              <a:grpSpLocks/>
            </p:cNvGrpSpPr>
            <p:nvPr userDrawn="1"/>
          </p:nvGrpSpPr>
          <p:grpSpPr bwMode="auto">
            <a:xfrm>
              <a:off x="5893" y="2387"/>
              <a:ext cx="466" cy="115"/>
              <a:chOff x="5893" y="2387"/>
              <a:chExt cx="466" cy="115"/>
            </a:xfrm>
          </p:grpSpPr>
          <p:sp>
            <p:nvSpPr>
              <p:cNvPr id="10315" name="Rectangle 19"/>
              <p:cNvSpPr>
                <a:spLocks noChangeArrowheads="1"/>
              </p:cNvSpPr>
              <p:nvPr userDrawn="1"/>
            </p:nvSpPr>
            <p:spPr bwMode="auto">
              <a:xfrm flipV="1">
                <a:off x="6010" y="2387"/>
                <a:ext cx="116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6" name="Rectangle 20"/>
              <p:cNvSpPr>
                <a:spLocks noChangeArrowheads="1"/>
              </p:cNvSpPr>
              <p:nvPr userDrawn="1"/>
            </p:nvSpPr>
            <p:spPr bwMode="auto">
              <a:xfrm flipV="1">
                <a:off x="6126" y="2387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7" name="Rectangle 21"/>
              <p:cNvSpPr>
                <a:spLocks noChangeArrowheads="1"/>
              </p:cNvSpPr>
              <p:nvPr userDrawn="1"/>
            </p:nvSpPr>
            <p:spPr bwMode="auto">
              <a:xfrm flipV="1">
                <a:off x="6242" y="2387"/>
                <a:ext cx="117" cy="115"/>
              </a:xfrm>
              <a:prstGeom prst="rect">
                <a:avLst/>
              </a:prstGeom>
              <a:solidFill>
                <a:srgbClr val="99660A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8" name="Rectangle 22"/>
              <p:cNvSpPr>
                <a:spLocks noChangeArrowheads="1"/>
              </p:cNvSpPr>
              <p:nvPr userDrawn="1"/>
            </p:nvSpPr>
            <p:spPr bwMode="auto">
              <a:xfrm flipV="1">
                <a:off x="5893" y="2387"/>
                <a:ext cx="117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5" name="Group 23"/>
            <p:cNvGrpSpPr>
              <a:grpSpLocks/>
            </p:cNvGrpSpPr>
            <p:nvPr userDrawn="1"/>
          </p:nvGrpSpPr>
          <p:grpSpPr bwMode="auto">
            <a:xfrm>
              <a:off x="5893" y="2523"/>
              <a:ext cx="466" cy="115"/>
              <a:chOff x="5893" y="2523"/>
              <a:chExt cx="466" cy="115"/>
            </a:xfrm>
          </p:grpSpPr>
          <p:sp>
            <p:nvSpPr>
              <p:cNvPr id="10311" name="Rectangle 24"/>
              <p:cNvSpPr>
                <a:spLocks noChangeArrowheads="1"/>
              </p:cNvSpPr>
              <p:nvPr userDrawn="1"/>
            </p:nvSpPr>
            <p:spPr bwMode="auto">
              <a:xfrm flipV="1">
                <a:off x="6010" y="2523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2" name="Rectangle 25"/>
              <p:cNvSpPr>
                <a:spLocks noChangeArrowheads="1"/>
              </p:cNvSpPr>
              <p:nvPr userDrawn="1"/>
            </p:nvSpPr>
            <p:spPr bwMode="auto">
              <a:xfrm flipV="1">
                <a:off x="6126" y="2523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3" name="Rectangle 26"/>
              <p:cNvSpPr>
                <a:spLocks noChangeArrowheads="1"/>
              </p:cNvSpPr>
              <p:nvPr userDrawn="1"/>
            </p:nvSpPr>
            <p:spPr bwMode="auto">
              <a:xfrm flipV="1">
                <a:off x="6242" y="2523"/>
                <a:ext cx="117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4" name="Rectangle 27"/>
              <p:cNvSpPr>
                <a:spLocks noChangeArrowheads="1"/>
              </p:cNvSpPr>
              <p:nvPr userDrawn="1"/>
            </p:nvSpPr>
            <p:spPr bwMode="auto">
              <a:xfrm flipV="1">
                <a:off x="5893" y="2523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6" name="Group 28"/>
            <p:cNvGrpSpPr>
              <a:grpSpLocks/>
            </p:cNvGrpSpPr>
            <p:nvPr userDrawn="1"/>
          </p:nvGrpSpPr>
          <p:grpSpPr bwMode="auto">
            <a:xfrm>
              <a:off x="5893" y="2659"/>
              <a:ext cx="466" cy="115"/>
              <a:chOff x="5893" y="2659"/>
              <a:chExt cx="466" cy="115"/>
            </a:xfrm>
          </p:grpSpPr>
          <p:sp>
            <p:nvSpPr>
              <p:cNvPr id="10307" name="Rectangle 29"/>
              <p:cNvSpPr>
                <a:spLocks noChangeArrowheads="1"/>
              </p:cNvSpPr>
              <p:nvPr userDrawn="1"/>
            </p:nvSpPr>
            <p:spPr bwMode="auto">
              <a:xfrm flipV="1">
                <a:off x="6010" y="2659"/>
                <a:ext cx="116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8" name="Rectangle 30"/>
              <p:cNvSpPr>
                <a:spLocks noChangeArrowheads="1"/>
              </p:cNvSpPr>
              <p:nvPr userDrawn="1"/>
            </p:nvSpPr>
            <p:spPr bwMode="auto">
              <a:xfrm flipV="1">
                <a:off x="6126" y="2659"/>
                <a:ext cx="116" cy="115"/>
              </a:xfrm>
              <a:prstGeom prst="rect">
                <a:avLst/>
              </a:prstGeom>
              <a:solidFill>
                <a:srgbClr val="0099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9" name="Rectangle 31"/>
              <p:cNvSpPr>
                <a:spLocks noChangeArrowheads="1"/>
              </p:cNvSpPr>
              <p:nvPr userDrawn="1"/>
            </p:nvSpPr>
            <p:spPr bwMode="auto">
              <a:xfrm flipV="1">
                <a:off x="6242" y="2659"/>
                <a:ext cx="117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10" name="Rectangle 32"/>
              <p:cNvSpPr>
                <a:spLocks noChangeArrowheads="1"/>
              </p:cNvSpPr>
              <p:nvPr userDrawn="1"/>
            </p:nvSpPr>
            <p:spPr bwMode="auto">
              <a:xfrm flipV="1">
                <a:off x="5893" y="2659"/>
                <a:ext cx="117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7" name="Group 33"/>
            <p:cNvGrpSpPr>
              <a:grpSpLocks/>
            </p:cNvGrpSpPr>
            <p:nvPr userDrawn="1"/>
          </p:nvGrpSpPr>
          <p:grpSpPr bwMode="auto">
            <a:xfrm>
              <a:off x="5893" y="2251"/>
              <a:ext cx="466" cy="119"/>
              <a:chOff x="5893" y="2251"/>
              <a:chExt cx="466" cy="119"/>
            </a:xfrm>
          </p:grpSpPr>
          <p:sp>
            <p:nvSpPr>
              <p:cNvPr id="10303" name="Rectangle 34"/>
              <p:cNvSpPr>
                <a:spLocks noChangeArrowheads="1"/>
              </p:cNvSpPr>
              <p:nvPr userDrawn="1"/>
            </p:nvSpPr>
            <p:spPr bwMode="auto">
              <a:xfrm flipV="1">
                <a:off x="6126" y="2251"/>
                <a:ext cx="116" cy="119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4" name="Rectangle 35"/>
              <p:cNvSpPr>
                <a:spLocks noChangeArrowheads="1"/>
              </p:cNvSpPr>
              <p:nvPr userDrawn="1"/>
            </p:nvSpPr>
            <p:spPr bwMode="auto">
              <a:xfrm flipV="1">
                <a:off x="6242" y="2251"/>
                <a:ext cx="117" cy="119"/>
              </a:xfrm>
              <a:prstGeom prst="rect">
                <a:avLst/>
              </a:prstGeom>
              <a:solidFill>
                <a:srgbClr val="CC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5" name="Rectangle 36"/>
              <p:cNvSpPr>
                <a:spLocks noChangeArrowheads="1"/>
              </p:cNvSpPr>
              <p:nvPr userDrawn="1"/>
            </p:nvSpPr>
            <p:spPr bwMode="auto">
              <a:xfrm flipV="1">
                <a:off x="5893" y="2251"/>
                <a:ext cx="117" cy="119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6" name="Rectangle 37"/>
              <p:cNvSpPr>
                <a:spLocks noChangeArrowheads="1"/>
              </p:cNvSpPr>
              <p:nvPr userDrawn="1"/>
            </p:nvSpPr>
            <p:spPr bwMode="auto">
              <a:xfrm flipV="1">
                <a:off x="6010" y="2251"/>
                <a:ext cx="116" cy="119"/>
              </a:xfrm>
              <a:prstGeom prst="rect">
                <a:avLst/>
              </a:prstGeom>
              <a:solidFill>
                <a:srgbClr val="66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8" name="Group 38"/>
            <p:cNvGrpSpPr>
              <a:grpSpLocks/>
            </p:cNvGrpSpPr>
            <p:nvPr userDrawn="1"/>
          </p:nvGrpSpPr>
          <p:grpSpPr bwMode="auto">
            <a:xfrm>
              <a:off x="5893" y="2886"/>
              <a:ext cx="466" cy="115"/>
              <a:chOff x="5893" y="2886"/>
              <a:chExt cx="466" cy="115"/>
            </a:xfrm>
          </p:grpSpPr>
          <p:sp>
            <p:nvSpPr>
              <p:cNvPr id="10299" name="Rectangle 39"/>
              <p:cNvSpPr>
                <a:spLocks noChangeArrowheads="1"/>
              </p:cNvSpPr>
              <p:nvPr userDrawn="1"/>
            </p:nvSpPr>
            <p:spPr bwMode="auto">
              <a:xfrm flipV="1">
                <a:off x="6010" y="2886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0" name="Rectangle 40"/>
              <p:cNvSpPr>
                <a:spLocks noChangeArrowheads="1"/>
              </p:cNvSpPr>
              <p:nvPr userDrawn="1"/>
            </p:nvSpPr>
            <p:spPr bwMode="auto">
              <a:xfrm flipV="1">
                <a:off x="6126" y="2886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1" name="Rectangle 41"/>
              <p:cNvSpPr>
                <a:spLocks noChangeArrowheads="1"/>
              </p:cNvSpPr>
              <p:nvPr userDrawn="1"/>
            </p:nvSpPr>
            <p:spPr bwMode="auto">
              <a:xfrm flipV="1">
                <a:off x="6242" y="2886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302" name="Rectangle 42"/>
              <p:cNvSpPr>
                <a:spLocks noChangeArrowheads="1"/>
              </p:cNvSpPr>
              <p:nvPr userDrawn="1"/>
            </p:nvSpPr>
            <p:spPr bwMode="auto">
              <a:xfrm flipV="1">
                <a:off x="5893" y="2886"/>
                <a:ext cx="117" cy="115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59" name="Group 43"/>
            <p:cNvGrpSpPr>
              <a:grpSpLocks/>
            </p:cNvGrpSpPr>
            <p:nvPr userDrawn="1"/>
          </p:nvGrpSpPr>
          <p:grpSpPr bwMode="auto">
            <a:xfrm>
              <a:off x="5893" y="3022"/>
              <a:ext cx="466" cy="115"/>
              <a:chOff x="5893" y="3022"/>
              <a:chExt cx="466" cy="115"/>
            </a:xfrm>
          </p:grpSpPr>
          <p:sp>
            <p:nvSpPr>
              <p:cNvPr id="10295" name="Rectangle 44"/>
              <p:cNvSpPr>
                <a:spLocks noChangeArrowheads="1"/>
              </p:cNvSpPr>
              <p:nvPr userDrawn="1"/>
            </p:nvSpPr>
            <p:spPr bwMode="auto">
              <a:xfrm flipV="1">
                <a:off x="6010" y="3022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6" name="Rectangle 45"/>
              <p:cNvSpPr>
                <a:spLocks noChangeArrowheads="1"/>
              </p:cNvSpPr>
              <p:nvPr userDrawn="1"/>
            </p:nvSpPr>
            <p:spPr bwMode="auto">
              <a:xfrm flipV="1">
                <a:off x="6126" y="3022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7" name="Rectangle 46"/>
              <p:cNvSpPr>
                <a:spLocks noChangeArrowheads="1"/>
              </p:cNvSpPr>
              <p:nvPr userDrawn="1"/>
            </p:nvSpPr>
            <p:spPr bwMode="auto">
              <a:xfrm flipV="1">
                <a:off x="6242" y="3022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8" name="Rectangle 47"/>
              <p:cNvSpPr>
                <a:spLocks noChangeArrowheads="1"/>
              </p:cNvSpPr>
              <p:nvPr userDrawn="1"/>
            </p:nvSpPr>
            <p:spPr bwMode="auto">
              <a:xfrm flipV="1">
                <a:off x="5893" y="3022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0" name="Group 48"/>
            <p:cNvGrpSpPr>
              <a:grpSpLocks/>
            </p:cNvGrpSpPr>
            <p:nvPr userDrawn="1"/>
          </p:nvGrpSpPr>
          <p:grpSpPr bwMode="auto">
            <a:xfrm>
              <a:off x="5893" y="3158"/>
              <a:ext cx="466" cy="115"/>
              <a:chOff x="5893" y="3158"/>
              <a:chExt cx="466" cy="115"/>
            </a:xfrm>
          </p:grpSpPr>
          <p:sp>
            <p:nvSpPr>
              <p:cNvPr id="10291" name="Rectangle 49"/>
              <p:cNvSpPr>
                <a:spLocks noChangeArrowheads="1"/>
              </p:cNvSpPr>
              <p:nvPr userDrawn="1"/>
            </p:nvSpPr>
            <p:spPr bwMode="auto">
              <a:xfrm flipV="1">
                <a:off x="6010" y="3158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2" name="Rectangle 50"/>
              <p:cNvSpPr>
                <a:spLocks noChangeArrowheads="1"/>
              </p:cNvSpPr>
              <p:nvPr userDrawn="1"/>
            </p:nvSpPr>
            <p:spPr bwMode="auto">
              <a:xfrm flipV="1">
                <a:off x="6126" y="3158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3" name="Rectangle 51"/>
              <p:cNvSpPr>
                <a:spLocks noChangeArrowheads="1"/>
              </p:cNvSpPr>
              <p:nvPr userDrawn="1"/>
            </p:nvSpPr>
            <p:spPr bwMode="auto">
              <a:xfrm flipV="1">
                <a:off x="6242" y="3158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4" name="Rectangle 52"/>
              <p:cNvSpPr>
                <a:spLocks noChangeArrowheads="1"/>
              </p:cNvSpPr>
              <p:nvPr userDrawn="1"/>
            </p:nvSpPr>
            <p:spPr bwMode="auto">
              <a:xfrm flipV="1">
                <a:off x="5893" y="3158"/>
                <a:ext cx="117" cy="115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1" name="Group 53"/>
            <p:cNvGrpSpPr>
              <a:grpSpLocks/>
            </p:cNvGrpSpPr>
            <p:nvPr userDrawn="1"/>
          </p:nvGrpSpPr>
          <p:grpSpPr bwMode="auto">
            <a:xfrm>
              <a:off x="5893" y="3385"/>
              <a:ext cx="466" cy="115"/>
              <a:chOff x="5893" y="3385"/>
              <a:chExt cx="466" cy="115"/>
            </a:xfrm>
          </p:grpSpPr>
          <p:sp>
            <p:nvSpPr>
              <p:cNvPr id="10287" name="Rectangle 54"/>
              <p:cNvSpPr>
                <a:spLocks noChangeArrowheads="1"/>
              </p:cNvSpPr>
              <p:nvPr userDrawn="1"/>
            </p:nvSpPr>
            <p:spPr bwMode="auto">
              <a:xfrm flipV="1">
                <a:off x="6010" y="3385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8" name="Rectangle 55"/>
              <p:cNvSpPr>
                <a:spLocks noChangeArrowheads="1"/>
              </p:cNvSpPr>
              <p:nvPr userDrawn="1"/>
            </p:nvSpPr>
            <p:spPr bwMode="auto">
              <a:xfrm flipV="1">
                <a:off x="6126" y="3385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9" name="Rectangle 56"/>
              <p:cNvSpPr>
                <a:spLocks noChangeArrowheads="1"/>
              </p:cNvSpPr>
              <p:nvPr userDrawn="1"/>
            </p:nvSpPr>
            <p:spPr bwMode="auto">
              <a:xfrm flipV="1">
                <a:off x="6242" y="3385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90" name="Rectangle 57"/>
              <p:cNvSpPr>
                <a:spLocks noChangeArrowheads="1"/>
              </p:cNvSpPr>
              <p:nvPr userDrawn="1"/>
            </p:nvSpPr>
            <p:spPr bwMode="auto">
              <a:xfrm flipV="1">
                <a:off x="5893" y="3385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2" name="Group 58"/>
            <p:cNvGrpSpPr>
              <a:grpSpLocks/>
            </p:cNvGrpSpPr>
            <p:nvPr userDrawn="1"/>
          </p:nvGrpSpPr>
          <p:grpSpPr bwMode="auto">
            <a:xfrm>
              <a:off x="5893" y="3521"/>
              <a:ext cx="466" cy="115"/>
              <a:chOff x="5893" y="3521"/>
              <a:chExt cx="466" cy="115"/>
            </a:xfrm>
          </p:grpSpPr>
          <p:sp>
            <p:nvSpPr>
              <p:cNvPr id="10283" name="Rectangle 59"/>
              <p:cNvSpPr>
                <a:spLocks noChangeArrowheads="1"/>
              </p:cNvSpPr>
              <p:nvPr userDrawn="1"/>
            </p:nvSpPr>
            <p:spPr bwMode="auto">
              <a:xfrm flipV="1">
                <a:off x="6010" y="3521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4" name="Rectangle 60"/>
              <p:cNvSpPr>
                <a:spLocks noChangeArrowheads="1"/>
              </p:cNvSpPr>
              <p:nvPr userDrawn="1"/>
            </p:nvSpPr>
            <p:spPr bwMode="auto">
              <a:xfrm flipV="1">
                <a:off x="6126" y="3521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5" name="Rectangle 61"/>
              <p:cNvSpPr>
                <a:spLocks noChangeArrowheads="1"/>
              </p:cNvSpPr>
              <p:nvPr userDrawn="1"/>
            </p:nvSpPr>
            <p:spPr bwMode="auto">
              <a:xfrm flipV="1">
                <a:off x="6242" y="3521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6" name="Rectangle 62"/>
              <p:cNvSpPr>
                <a:spLocks noChangeArrowheads="1"/>
              </p:cNvSpPr>
              <p:nvPr userDrawn="1"/>
            </p:nvSpPr>
            <p:spPr bwMode="auto">
              <a:xfrm flipV="1">
                <a:off x="5893" y="3521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3" name="Group 63"/>
            <p:cNvGrpSpPr>
              <a:grpSpLocks/>
            </p:cNvGrpSpPr>
            <p:nvPr userDrawn="1"/>
          </p:nvGrpSpPr>
          <p:grpSpPr bwMode="auto">
            <a:xfrm>
              <a:off x="5893" y="3657"/>
              <a:ext cx="466" cy="115"/>
              <a:chOff x="5893" y="3657"/>
              <a:chExt cx="466" cy="115"/>
            </a:xfrm>
          </p:grpSpPr>
          <p:sp>
            <p:nvSpPr>
              <p:cNvPr id="10279" name="Rectangle 64"/>
              <p:cNvSpPr>
                <a:spLocks noChangeArrowheads="1"/>
              </p:cNvSpPr>
              <p:nvPr userDrawn="1"/>
            </p:nvSpPr>
            <p:spPr bwMode="auto">
              <a:xfrm flipV="1">
                <a:off x="6010" y="3657"/>
                <a:ext cx="116" cy="115"/>
              </a:xfrm>
              <a:prstGeom prst="rect">
                <a:avLst/>
              </a:prstGeom>
              <a:solidFill>
                <a:srgbClr val="0099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0" name="Rectangle 65"/>
              <p:cNvSpPr>
                <a:spLocks noChangeArrowheads="1"/>
              </p:cNvSpPr>
              <p:nvPr userDrawn="1"/>
            </p:nvSpPr>
            <p:spPr bwMode="auto">
              <a:xfrm flipV="1">
                <a:off x="6126" y="3657"/>
                <a:ext cx="116" cy="115"/>
              </a:xfrm>
              <a:prstGeom prst="rect">
                <a:avLst/>
              </a:prstGeom>
              <a:solidFill>
                <a:srgbClr val="CCFF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1" name="Rectangle 66"/>
              <p:cNvSpPr>
                <a:spLocks noChangeArrowheads="1"/>
              </p:cNvSpPr>
              <p:nvPr userDrawn="1"/>
            </p:nvSpPr>
            <p:spPr bwMode="auto">
              <a:xfrm flipV="1">
                <a:off x="6242" y="3657"/>
                <a:ext cx="117" cy="115"/>
              </a:xfrm>
              <a:prstGeom prst="rect">
                <a:avLst/>
              </a:prstGeom>
              <a:solidFill>
                <a:srgbClr val="99CCCC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82" name="Rectangle 67"/>
              <p:cNvSpPr>
                <a:spLocks noChangeArrowheads="1"/>
              </p:cNvSpPr>
              <p:nvPr userDrawn="1"/>
            </p:nvSpPr>
            <p:spPr bwMode="auto">
              <a:xfrm flipV="1">
                <a:off x="5893" y="3657"/>
                <a:ext cx="117" cy="115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4" name="Group 68"/>
            <p:cNvGrpSpPr>
              <a:grpSpLocks/>
            </p:cNvGrpSpPr>
            <p:nvPr userDrawn="1"/>
          </p:nvGrpSpPr>
          <p:grpSpPr bwMode="auto">
            <a:xfrm>
              <a:off x="5893" y="3884"/>
              <a:ext cx="466" cy="115"/>
              <a:chOff x="5893" y="3884"/>
              <a:chExt cx="466" cy="115"/>
            </a:xfrm>
          </p:grpSpPr>
          <p:sp>
            <p:nvSpPr>
              <p:cNvPr id="10275" name="Rectangle 69"/>
              <p:cNvSpPr>
                <a:spLocks noChangeArrowheads="1"/>
              </p:cNvSpPr>
              <p:nvPr userDrawn="1"/>
            </p:nvSpPr>
            <p:spPr bwMode="auto">
              <a:xfrm flipV="1">
                <a:off x="6010" y="3884"/>
                <a:ext cx="116" cy="115"/>
              </a:xfrm>
              <a:prstGeom prst="rect">
                <a:avLst/>
              </a:prstGeom>
              <a:solidFill>
                <a:srgbClr val="FF99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6" name="Rectangle 70"/>
              <p:cNvSpPr>
                <a:spLocks noChangeArrowheads="1"/>
              </p:cNvSpPr>
              <p:nvPr userDrawn="1"/>
            </p:nvSpPr>
            <p:spPr bwMode="auto">
              <a:xfrm flipV="1">
                <a:off x="6126" y="3884"/>
                <a:ext cx="116" cy="115"/>
              </a:xfrm>
              <a:prstGeom prst="rect">
                <a:avLst/>
              </a:prstGeom>
              <a:solidFill>
                <a:srgbClr val="FFCC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7" name="Rectangle 71"/>
              <p:cNvSpPr>
                <a:spLocks noChangeArrowheads="1"/>
              </p:cNvSpPr>
              <p:nvPr userDrawn="1"/>
            </p:nvSpPr>
            <p:spPr bwMode="auto">
              <a:xfrm flipV="1">
                <a:off x="6242" y="3884"/>
                <a:ext cx="117" cy="115"/>
              </a:xfrm>
              <a:prstGeom prst="rect">
                <a:avLst/>
              </a:prstGeom>
              <a:solidFill>
                <a:srgbClr val="FFCC66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8" name="Rectangle 72"/>
              <p:cNvSpPr>
                <a:spLocks noChangeArrowheads="1"/>
              </p:cNvSpPr>
              <p:nvPr userDrawn="1"/>
            </p:nvSpPr>
            <p:spPr bwMode="auto">
              <a:xfrm flipV="1">
                <a:off x="5893" y="3884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5" name="Group 73"/>
            <p:cNvGrpSpPr>
              <a:grpSpLocks/>
            </p:cNvGrpSpPr>
            <p:nvPr userDrawn="1"/>
          </p:nvGrpSpPr>
          <p:grpSpPr bwMode="auto">
            <a:xfrm>
              <a:off x="5893" y="4026"/>
              <a:ext cx="466" cy="115"/>
              <a:chOff x="5893" y="4026"/>
              <a:chExt cx="466" cy="115"/>
            </a:xfrm>
          </p:grpSpPr>
          <p:sp>
            <p:nvSpPr>
              <p:cNvPr id="10271" name="Rectangle 74"/>
              <p:cNvSpPr>
                <a:spLocks noChangeArrowheads="1"/>
              </p:cNvSpPr>
              <p:nvPr userDrawn="1"/>
            </p:nvSpPr>
            <p:spPr bwMode="auto">
              <a:xfrm flipV="1">
                <a:off x="6010" y="4026"/>
                <a:ext cx="116" cy="115"/>
              </a:xfrm>
              <a:prstGeom prst="rect">
                <a:avLst/>
              </a:prstGeom>
              <a:solidFill>
                <a:srgbClr val="006699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2" name="Rectangle 75"/>
              <p:cNvSpPr>
                <a:spLocks noChangeArrowheads="1"/>
              </p:cNvSpPr>
              <p:nvPr userDrawn="1"/>
            </p:nvSpPr>
            <p:spPr bwMode="auto">
              <a:xfrm flipV="1">
                <a:off x="6126" y="4026"/>
                <a:ext cx="116" cy="115"/>
              </a:xfrm>
              <a:prstGeom prst="rect">
                <a:avLst/>
              </a:prstGeom>
              <a:solidFill>
                <a:srgbClr val="99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3" name="Rectangle 76"/>
              <p:cNvSpPr>
                <a:spLocks noChangeArrowheads="1"/>
              </p:cNvSpPr>
              <p:nvPr userDrawn="1"/>
            </p:nvSpPr>
            <p:spPr bwMode="auto">
              <a:xfrm flipV="1">
                <a:off x="6242" y="4026"/>
                <a:ext cx="117" cy="115"/>
              </a:xfrm>
              <a:prstGeom prst="rect">
                <a:avLst/>
              </a:prstGeom>
              <a:solidFill>
                <a:srgbClr val="CCCCF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4" name="Rectangle 77"/>
              <p:cNvSpPr>
                <a:spLocks noChangeArrowheads="1"/>
              </p:cNvSpPr>
              <p:nvPr userDrawn="1"/>
            </p:nvSpPr>
            <p:spPr bwMode="auto">
              <a:xfrm flipV="1">
                <a:off x="5893" y="4026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  <p:grpSp>
          <p:nvGrpSpPr>
            <p:cNvPr id="10266" name="Group 78"/>
            <p:cNvGrpSpPr>
              <a:grpSpLocks/>
            </p:cNvGrpSpPr>
            <p:nvPr userDrawn="1"/>
          </p:nvGrpSpPr>
          <p:grpSpPr bwMode="auto">
            <a:xfrm>
              <a:off x="5893" y="4167"/>
              <a:ext cx="466" cy="115"/>
              <a:chOff x="5893" y="4167"/>
              <a:chExt cx="466" cy="115"/>
            </a:xfrm>
          </p:grpSpPr>
          <p:sp>
            <p:nvSpPr>
              <p:cNvPr id="10267" name="Rectangle 79"/>
              <p:cNvSpPr>
                <a:spLocks noChangeArrowheads="1"/>
              </p:cNvSpPr>
              <p:nvPr userDrawn="1"/>
            </p:nvSpPr>
            <p:spPr bwMode="auto">
              <a:xfrm flipV="1">
                <a:off x="6010" y="4167"/>
                <a:ext cx="116" cy="115"/>
              </a:xfrm>
              <a:prstGeom prst="rect">
                <a:avLst/>
              </a:prstGeom>
              <a:solidFill>
                <a:schemeClr val="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8" name="Rectangle 80"/>
              <p:cNvSpPr>
                <a:spLocks noChangeArrowheads="1"/>
              </p:cNvSpPr>
              <p:nvPr userDrawn="1"/>
            </p:nvSpPr>
            <p:spPr bwMode="auto">
              <a:xfrm flipV="1">
                <a:off x="6126" y="4167"/>
                <a:ext cx="116" cy="11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69" name="Rectangle 81"/>
              <p:cNvSpPr>
                <a:spLocks noChangeArrowheads="1"/>
              </p:cNvSpPr>
              <p:nvPr userDrawn="1"/>
            </p:nvSpPr>
            <p:spPr bwMode="auto">
              <a:xfrm flipV="1">
                <a:off x="6242" y="4167"/>
                <a:ext cx="117" cy="11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  <p:sp>
            <p:nvSpPr>
              <p:cNvPr id="10270" name="Rectangle 82"/>
              <p:cNvSpPr>
                <a:spLocks noChangeArrowheads="1"/>
              </p:cNvSpPr>
              <p:nvPr userDrawn="1"/>
            </p:nvSpPr>
            <p:spPr bwMode="auto">
              <a:xfrm flipV="1">
                <a:off x="5893" y="4167"/>
                <a:ext cx="117" cy="115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defTabSz="914400" eaLnBrk="1" hangingPunct="1">
                  <a:buClrTx/>
                  <a:buSzTx/>
                  <a:buFontTx/>
                  <a:buNone/>
                </a:pPr>
                <a:endParaRPr lang="zh-CN" altLang="en-US" sz="1800">
                  <a:solidFill>
                    <a:srgbClr val="000000"/>
                  </a:solidFill>
                  <a:latin typeface="Calibri" pitchFamily="34" charset="0"/>
                  <a:ea typeface="宋体" pitchFamily="2" charset="-122"/>
                </a:endParaRPr>
              </a:p>
            </p:txBody>
          </p:sp>
        </p:grpSp>
      </p:grpSp>
      <p:sp>
        <p:nvSpPr>
          <p:cNvPr id="10251" name="Rectangle 83"/>
          <p:cNvSpPr>
            <a:spLocks noChangeArrowheads="1"/>
          </p:cNvSpPr>
          <p:nvPr/>
        </p:nvSpPr>
        <p:spPr bwMode="auto">
          <a:xfrm>
            <a:off x="9251950" y="1341438"/>
            <a:ext cx="1192213" cy="172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配色参考方案：</a:t>
            </a:r>
          </a:p>
          <a:p>
            <a:pPr defTabSz="914400">
              <a:lnSpc>
                <a:spcPct val="120000"/>
              </a:lnSpc>
              <a:spcBef>
                <a:spcPct val="20000"/>
              </a:spcBef>
              <a:buClrTx/>
              <a:buSzTx/>
              <a:buFont typeface="Arial" pitchFamily="34" charset="0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建议同一页面内不超过四种颜色，以下是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13</a:t>
            </a: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组配色方案，同一页面内只选择一组使用。（仅供参考）</a:t>
            </a:r>
          </a:p>
        </p:txBody>
      </p:sp>
      <p:sp>
        <p:nvSpPr>
          <p:cNvPr id="10252" name="Rectangle 84"/>
          <p:cNvSpPr>
            <a:spLocks noChangeArrowheads="1"/>
          </p:cNvSpPr>
          <p:nvPr/>
        </p:nvSpPr>
        <p:spPr bwMode="auto">
          <a:xfrm>
            <a:off x="9251950" y="7938"/>
            <a:ext cx="1120775" cy="684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CC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24" tIns="40063" rIns="80124" bIns="40063">
            <a:spAutoFit/>
          </a:bodyPr>
          <a:lstStyle/>
          <a:p>
            <a:pPr defTabSz="914400" eaLnBrk="1" hangingPunct="1">
              <a:lnSpc>
                <a:spcPct val="120000"/>
              </a:lnSpc>
              <a:buClr>
                <a:srgbClr val="777777"/>
              </a:buClr>
              <a:buSzPct val="60000"/>
              <a:buFont typeface="Wingdings" pitchFamily="2" charset="2"/>
              <a:buNone/>
            </a:pPr>
            <a:r>
              <a:rPr lang="zh-CN" altLang="en-US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客户或者合作伙伴的标志放在右上角</a:t>
            </a:r>
            <a:r>
              <a:rPr lang="en-US" altLang="zh-CN" sz="1100">
                <a:solidFill>
                  <a:srgbClr val="FFFFFF"/>
                </a:solidFill>
                <a:latin typeface="Calibri" pitchFamily="34" charset="0"/>
                <a:ea typeface="宋体" pitchFamily="2" charset="-122"/>
              </a:rPr>
              <a:t>.</a:t>
            </a:r>
            <a:endParaRPr lang="zh-CN" altLang="en-US" sz="1100">
              <a:solidFill>
                <a:srgbClr val="FFFFFF"/>
              </a:solidFill>
              <a:latin typeface="Calibri" pitchFamily="34" charset="0"/>
              <a:ea typeface="宋体" pitchFamily="2" charset="-122"/>
            </a:endParaRPr>
          </a:p>
        </p:txBody>
      </p:sp>
      <p:sp>
        <p:nvSpPr>
          <p:cNvPr id="79" name="Rectangle 21"/>
          <p:cNvSpPr>
            <a:spLocks noChangeArrowheads="1"/>
          </p:cNvSpPr>
          <p:nvPr/>
        </p:nvSpPr>
        <p:spPr bwMode="auto">
          <a:xfrm>
            <a:off x="3785716" y="6465937"/>
            <a:ext cx="1527487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0082" tIns="0" rIns="80082" bIns="0">
            <a:spAutoFit/>
          </a:bodyPr>
          <a:lstStyle/>
          <a:p>
            <a:pPr defTabSz="801688"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rgbClr val="000000"/>
                </a:solidFill>
                <a:latin typeface="FrutigerNext LT Medium"/>
                <a:ea typeface="华文细黑"/>
              </a:rPr>
              <a:t>Huawei Confidential</a:t>
            </a:r>
            <a:endParaRPr lang="en-US" altLang="zh-CN" sz="1200" dirty="0">
              <a:solidFill>
                <a:srgbClr val="000000"/>
              </a:solidFill>
              <a:latin typeface="FrutigerNext LT Medium"/>
              <a:ea typeface="华文细黑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6361113" y="6489701"/>
            <a:ext cx="1803399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defTabSz="914400">
              <a:lnSpc>
                <a:spcPct val="85000"/>
              </a:lnSpc>
              <a:buClrTx/>
              <a:buSzTx/>
              <a:buFontTx/>
              <a:buNone/>
            </a:pPr>
            <a:r>
              <a:rPr lang="de-DE" altLang="zh-CN" sz="1200" dirty="0" smtClean="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t> </a:t>
            </a:r>
            <a:fld id="{A4C34F22-587E-473D-9099-376F4F013A30}" type="slidenum">
              <a:rPr lang="de-DE" altLang="zh-CN" sz="1200">
                <a:solidFill>
                  <a:srgbClr val="000000"/>
                </a:solidFill>
                <a:latin typeface="FrutigerNext LT Bold" pitchFamily="34" charset="0"/>
                <a:ea typeface="MS PGothic" pitchFamily="34" charset="-128"/>
              </a:rPr>
              <a:pPr defTabSz="914400">
                <a:lnSpc>
                  <a:spcPct val="85000"/>
                </a:lnSpc>
                <a:buClrTx/>
                <a:buSzTx/>
                <a:buFontTx/>
                <a:buNone/>
              </a:pPr>
              <a:t>‹#›</a:t>
            </a:fld>
            <a:endParaRPr lang="en-GB" altLang="zh-CN" sz="1200" dirty="0">
              <a:solidFill>
                <a:srgbClr val="000000"/>
              </a:solidFill>
              <a:latin typeface="FrutigerNext LT Bold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9141599"/>
      </p:ext>
    </p:extLst>
  </p:cSld>
  <p:clrMap bg1="lt1" tx1="dk1" bg2="lt2" tx2="dk2" accent1="accent1" accent2="accent2" accent3="accent3" accent4="accent4" accent5="accent5" accent6="accent6" hlink="hlink" folHlink="folHlink"/>
  <p:transition advClick="0" advTm="8000">
    <p:fade thruBlk="1"/>
  </p:transition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Arial" pitchFamily="34" charset="0"/>
          <a:ea typeface="黑体" pitchFamily="49" charset="-122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990000"/>
          </a:solidFill>
          <a:latin typeface="FrutigerNext LT Medium" pitchFamily="34" charset="0"/>
          <a:ea typeface="华文细黑" pitchFamily="2" charset="-122"/>
          <a:cs typeface="宋体" charset="-122"/>
        </a:defRPr>
      </a:lvl9pPr>
    </p:titleStyle>
    <p:bodyStyle>
      <a:lvl1pPr marL="342900" indent="-3429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lr>
          <a:srgbClr val="777777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  <a:ea typeface="黑体" pitchFamily="49" charset="-122"/>
          <a:cs typeface="+mn-cs"/>
        </a:defRPr>
      </a:lvl1pPr>
      <a:lvl2pPr marL="742950" indent="-28575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p"/>
        <a:defRPr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40000"/>
        </a:lnSpc>
        <a:spcBef>
          <a:spcPct val="0"/>
        </a:spcBef>
        <a:spcAft>
          <a:spcPct val="0"/>
        </a:spcAft>
        <a:buFont typeface="Arial" pitchFamily="34" charset="0"/>
        <a:buChar char="~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~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oleObject" Target="../embeddings/oleObject1.bin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png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Phase Rotations Design for EHT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2019-</a:t>
            </a:r>
            <a:r>
              <a:rPr lang="en-US" altLang="zh-CN" dirty="0" smtClean="0"/>
              <a:t>xx-xx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1604647"/>
              </p:ext>
            </p:extLst>
          </p:nvPr>
        </p:nvGraphicFramePr>
        <p:xfrm>
          <a:off x="1219198" y="2821146"/>
          <a:ext cx="6629400" cy="23114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325880"/>
                <a:gridCol w="1325880"/>
                <a:gridCol w="1691642"/>
                <a:gridCol w="960118"/>
                <a:gridCol w="132588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Phone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Dandan</a:t>
                      </a:r>
                      <a:r>
                        <a:rPr lang="en-US" sz="1200" dirty="0" smtClean="0"/>
                        <a:t> Liang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1200" dirty="0" smtClean="0"/>
                        <a:t>Huawei</a:t>
                      </a:r>
                      <a:r>
                        <a:rPr lang="en-US" sz="1200" baseline="0" dirty="0" smtClean="0"/>
                        <a:t> Technologies Co., Ltd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Base, </a:t>
                      </a: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6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Dandan.liang@Huawei.com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Ming </a:t>
                      </a:r>
                      <a:r>
                        <a:rPr lang="en-US" sz="1200" dirty="0" err="1" smtClean="0"/>
                        <a:t>Gan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Jian Yu</a:t>
                      </a:r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algn="just">
              <a:spcBef>
                <a:spcPts val="0"/>
              </a:spcBef>
            </a:pPr>
            <a:r>
              <a:rPr lang="en-US" altLang="ja-JP" b="0" dirty="0" smtClean="0">
                <a:ea typeface="ＭＳ Ｐゴシック" panose="020B0600070205080204" pitchFamily="34" charset="-128"/>
              </a:rPr>
              <a:t>Lower </a:t>
            </a:r>
            <a:r>
              <a:rPr lang="en-US" altLang="ja-JP" b="0" dirty="0">
                <a:ea typeface="ＭＳ Ｐゴシック" panose="020B0600070205080204" pitchFamily="34" charset="-128"/>
              </a:rPr>
              <a:t>PAPR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of symbols is required in 802.11n/ac/ax because of  lower </a:t>
            </a:r>
            <a:r>
              <a:rPr lang="en-US" altLang="ja-JP" b="0" dirty="0">
                <a:ea typeface="ＭＳ Ｐゴシック" panose="020B0600070205080204" pitchFamily="34" charset="-128"/>
              </a:rPr>
              <a:t>PA </a:t>
            </a:r>
            <a:r>
              <a:rPr lang="en-US" altLang="ja-JP" b="0" dirty="0" err="1">
                <a:ea typeface="ＭＳ Ｐゴシック" panose="020B0600070205080204" pitchFamily="34" charset="-128"/>
              </a:rPr>
              <a:t>backoff</a:t>
            </a:r>
            <a:r>
              <a:rPr lang="en-US" altLang="ja-JP" b="0" dirty="0">
                <a:ea typeface="ＭＳ Ｐゴシック" panose="020B0600070205080204" pitchFamily="34" charset="-128"/>
              </a:rPr>
              <a:t> as well as lower dynamic range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in digital </a:t>
            </a:r>
            <a:r>
              <a:rPr lang="en-US" altLang="ja-JP" b="0" dirty="0">
                <a:ea typeface="ＭＳ Ｐゴシック" panose="020B0600070205080204" pitchFamily="34" charset="-128"/>
              </a:rPr>
              <a:t>domain algorithms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.</a:t>
            </a:r>
          </a:p>
          <a:p>
            <a:pPr marL="0" algn="just">
              <a:spcBef>
                <a:spcPts val="0"/>
              </a:spcBef>
            </a:pPr>
            <a:endParaRPr lang="en-US" altLang="ja-JP" b="0" dirty="0">
              <a:ea typeface="ＭＳ Ｐゴシック" panose="020B0600070205080204" pitchFamily="34" charset="-128"/>
            </a:endParaRPr>
          </a:p>
          <a:p>
            <a:pPr marL="0" algn="just">
              <a:spcBef>
                <a:spcPts val="0"/>
              </a:spcBef>
            </a:pPr>
            <a:r>
              <a:rPr lang="en-US" altLang="ja-JP" b="0" dirty="0" smtClean="0">
                <a:ea typeface="ＭＳ Ｐゴシック" panose="020B0600070205080204" pitchFamily="34" charset="-128"/>
              </a:rPr>
              <a:t>In 802.11n/ac/ax, phase rotations of various degrees were applied in various bandwidth for reducing the PAPR [1].</a:t>
            </a:r>
          </a:p>
          <a:p>
            <a:pPr marL="0" algn="just">
              <a:spcBef>
                <a:spcPts val="0"/>
              </a:spcBef>
            </a:pPr>
            <a:endParaRPr lang="en-US" altLang="ja-JP" b="0" dirty="0">
              <a:ea typeface="ＭＳ Ｐゴシック" panose="020B0600070205080204" pitchFamily="34" charset="-128"/>
            </a:endParaRPr>
          </a:p>
          <a:p>
            <a:pPr marL="0">
              <a:spcBef>
                <a:spcPts val="0"/>
              </a:spcBef>
            </a:pPr>
            <a:r>
              <a:rPr lang="en-US" altLang="ja-JP" b="0" dirty="0">
                <a:ea typeface="ＭＳ Ｐゴシック" panose="020B0600070205080204" pitchFamily="34" charset="-128"/>
              </a:rPr>
              <a:t>In </a:t>
            </a:r>
            <a:r>
              <a:rPr lang="en-US" altLang="ja-JP" b="0" dirty="0" smtClean="0">
                <a:ea typeface="ＭＳ Ｐゴシック" panose="020B0600070205080204" pitchFamily="34" charset="-128"/>
              </a:rPr>
              <a:t>this contribution, we propose phase rotations for 320MHz and 240MHz.</a:t>
            </a:r>
            <a:endParaRPr lang="en-US" altLang="ja-JP" b="0" dirty="0">
              <a:ea typeface="ＭＳ Ｐゴシック" panose="020B0600070205080204" pitchFamily="34" charset="-128"/>
            </a:endParaRPr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2019-09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340183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 11n, the phase rotations are:</a:t>
            </a:r>
          </a:p>
          <a:p>
            <a:pPr marL="457200" lvl="1" indent="0"/>
            <a:endParaRPr lang="en-US" altLang="en-US" dirty="0" smtClean="0"/>
          </a:p>
          <a:p>
            <a:pPr marL="457200" lvl="1" indent="0"/>
            <a:r>
              <a:rPr lang="en-US" altLang="en-US" dirty="0" smtClean="0"/>
              <a:t>           </a:t>
            </a:r>
          </a:p>
          <a:p>
            <a:pPr marL="0" indent="0"/>
            <a:endParaRPr lang="en-US" altLang="en-US" dirty="0" smtClean="0"/>
          </a:p>
          <a:p>
            <a:pPr marL="0" indent="0"/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b="0" dirty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2019-09</a:t>
            </a:r>
            <a:endParaRPr lang="en-GB" altLang="zh-CN" dirty="0"/>
          </a:p>
        </p:txBody>
      </p:sp>
      <p:grpSp>
        <p:nvGrpSpPr>
          <p:cNvPr id="89" name="组合 88"/>
          <p:cNvGrpSpPr/>
          <p:nvPr/>
        </p:nvGrpSpPr>
        <p:grpSpPr>
          <a:xfrm>
            <a:off x="1066800" y="4000947"/>
            <a:ext cx="3506344" cy="858606"/>
            <a:chOff x="2819400" y="3810000"/>
            <a:chExt cx="4015948" cy="1066800"/>
          </a:xfrm>
        </p:grpSpPr>
        <p:sp>
          <p:nvSpPr>
            <p:cNvPr id="92" name="Rectangle 6"/>
            <p:cNvSpPr>
              <a:spLocks noChangeArrowheads="1"/>
            </p:cNvSpPr>
            <p:nvPr/>
          </p:nvSpPr>
          <p:spPr bwMode="auto">
            <a:xfrm>
              <a:off x="3276600" y="3810000"/>
              <a:ext cx="1371600" cy="533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3" name="Rectangle 7"/>
            <p:cNvSpPr>
              <a:spLocks noChangeArrowheads="1"/>
            </p:cNvSpPr>
            <p:nvPr/>
          </p:nvSpPr>
          <p:spPr bwMode="auto">
            <a:xfrm>
              <a:off x="5105400" y="3810000"/>
              <a:ext cx="1371600" cy="533400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 w="6350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auto">
            <a:xfrm>
              <a:off x="4708525" y="4405313"/>
              <a:ext cx="323850" cy="39211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96" name="Text Box 10"/>
            <p:cNvSpPr txBox="1">
              <a:spLocks noChangeArrowheads="1"/>
            </p:cNvSpPr>
            <p:nvPr/>
          </p:nvSpPr>
          <p:spPr bwMode="auto">
            <a:xfrm>
              <a:off x="2819400" y="4405313"/>
              <a:ext cx="481013" cy="361950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6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-64</a:t>
              </a:r>
            </a:p>
          </p:txBody>
        </p:sp>
        <p:sp>
          <p:nvSpPr>
            <p:cNvPr id="97" name="Text Box 11"/>
            <p:cNvSpPr txBox="1">
              <a:spLocks noChangeArrowheads="1"/>
            </p:cNvSpPr>
            <p:nvPr/>
          </p:nvSpPr>
          <p:spPr bwMode="auto">
            <a:xfrm>
              <a:off x="6419850" y="4405313"/>
              <a:ext cx="415498" cy="369332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non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63</a:t>
              </a:r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 flipV="1">
              <a:off x="31242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1" name="Line 17"/>
            <p:cNvSpPr>
              <a:spLocks noChangeShapeType="1"/>
            </p:cNvSpPr>
            <p:nvPr/>
          </p:nvSpPr>
          <p:spPr bwMode="auto">
            <a:xfrm flipV="1">
              <a:off x="48768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102" name="Line 18"/>
            <p:cNvSpPr>
              <a:spLocks noChangeShapeType="1"/>
            </p:cNvSpPr>
            <p:nvPr/>
          </p:nvSpPr>
          <p:spPr bwMode="auto">
            <a:xfrm flipV="1">
              <a:off x="6629400" y="3810000"/>
              <a:ext cx="0" cy="53340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endParaRPr>
            </a:p>
          </p:txBody>
        </p:sp>
        <p:graphicFrame>
          <p:nvGraphicFramePr>
            <p:cNvPr id="105" name="Object 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24957593"/>
                </p:ext>
              </p:extLst>
            </p:nvPr>
          </p:nvGraphicFramePr>
          <p:xfrm>
            <a:off x="3570327" y="3898053"/>
            <a:ext cx="683652" cy="3826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4" name="Equation" r:id="rId3" imgW="342720" imgH="190440" progId="Equation.DSMT4">
                    <p:embed/>
                  </p:oleObj>
                </mc:Choice>
                <mc:Fallback>
                  <p:oleObj name="Equation" r:id="rId3" imgW="34272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0327" y="3898053"/>
                          <a:ext cx="683652" cy="382652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6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36984443"/>
                </p:ext>
              </p:extLst>
            </p:nvPr>
          </p:nvGraphicFramePr>
          <p:xfrm>
            <a:off x="5444915" y="3937502"/>
            <a:ext cx="783655" cy="38068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75" name="Equation" r:id="rId5" imgW="393480" imgH="190440" progId="Equation.DSMT4">
                    <p:embed/>
                  </p:oleObj>
                </mc:Choice>
                <mc:Fallback>
                  <p:oleObj name="Equation" r:id="rId5" imgW="393480" imgH="1904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44915" y="3937502"/>
                          <a:ext cx="783655" cy="38068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9" name="Right Brace 53"/>
            <p:cNvSpPr>
              <a:spLocks/>
            </p:cNvSpPr>
            <p:nvPr/>
          </p:nvSpPr>
          <p:spPr bwMode="auto">
            <a:xfrm rot="5400000">
              <a:off x="4760320" y="3018430"/>
              <a:ext cx="228600" cy="3488140"/>
            </a:xfrm>
            <a:prstGeom prst="rightBrace">
              <a:avLst>
                <a:gd name="adj1" fmla="val 8341"/>
                <a:gd name="adj2" fmla="val 50000"/>
              </a:avLst>
            </a:prstGeom>
            <a:noFill/>
            <a:ln w="9525" algn="ctr">
              <a:solidFill>
                <a:srgbClr val="00CC98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rot="10800000" vert="eaVert" anchor="ctr"/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1200" b="0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Box 34"/>
              <p:cNvSpPr txBox="1">
                <a:spLocks noChangeArrowheads="1"/>
              </p:cNvSpPr>
              <p:nvPr/>
            </p:nvSpPr>
            <p:spPr bwMode="auto">
              <a:xfrm>
                <a:off x="5004166" y="4071816"/>
                <a:ext cx="3453480" cy="1107996"/>
              </a:xfrm>
              <a:prstGeom prst="rect">
                <a:avLst/>
              </a:prstGeom>
              <a:ln>
                <a:solidFill>
                  <a:schemeClr val="bg1"/>
                </a:solidFill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 eaLnBrk="0" hangingPunct="0"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16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𝑺</m:t>
                        </m:r>
                      </m:e>
                      <m:sub>
                        <m:r>
                          <a:rPr lang="en-US" sz="1600" b="1" i="1" smtClean="0">
                            <a:latin typeface="Cambria Math" panose="02040503050406030204" pitchFamily="18" charset="0"/>
                          </a:rPr>
                          <m:t>𝑿𝑴𝑯𝒛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Calibri" pitchFamily="34" charset="0"/>
                  </a:rPr>
                  <a:t> is (</a:t>
                </a:r>
                <a:r>
                  <a:rPr lang="en-US" sz="1600" dirty="0">
                    <a:latin typeface="Calibri" pitchFamily="34" charset="0"/>
                  </a:rPr>
                  <a:t>L-STF, L-LTF, L-SIG, </a:t>
                </a:r>
                <a:r>
                  <a:rPr lang="en-US" sz="1600" dirty="0" err="1" smtClean="0">
                    <a:latin typeface="Calibri" pitchFamily="34" charset="0"/>
                  </a:rPr>
                  <a:t>etc</a:t>
                </a:r>
                <a:r>
                  <a:rPr lang="en-US" sz="1600" dirty="0" smtClean="0">
                    <a:latin typeface="Calibri" pitchFamily="34" charset="0"/>
                  </a:rPr>
                  <a:t>) subcarrier </a:t>
                </a:r>
                <a:r>
                  <a:rPr lang="en-US" sz="1600" dirty="0">
                    <a:latin typeface="Calibri" pitchFamily="34" charset="0"/>
                  </a:rPr>
                  <a:t>symbol vector for the </a:t>
                </a:r>
                <a:r>
                  <a:rPr lang="en-US" sz="1600" dirty="0" err="1">
                    <a:latin typeface="Calibri" pitchFamily="34" charset="0"/>
                  </a:rPr>
                  <a:t>X</a:t>
                </a:r>
                <a:r>
                  <a:rPr lang="en-US" sz="1600" dirty="0" err="1" smtClean="0">
                    <a:latin typeface="Calibri" pitchFamily="34" charset="0"/>
                  </a:rPr>
                  <a:t>MHz</a:t>
                </a:r>
                <a:r>
                  <a:rPr lang="en-US" sz="1600" dirty="0" smtClean="0">
                    <a:latin typeface="Calibri" pitchFamily="34" charset="0"/>
                  </a:rPr>
                  <a:t> </a:t>
                </a:r>
                <a:r>
                  <a:rPr lang="en-US" sz="1600" dirty="0">
                    <a:latin typeface="Calibri" pitchFamily="34" charset="0"/>
                  </a:rPr>
                  <a:t>packet</a:t>
                </a:r>
              </a:p>
              <a:p>
                <a:pPr eaLnBrk="0" hangingPunct="0">
                  <a:defRPr/>
                </a:pPr>
                <a:endParaRPr lang="en-US" sz="1800" dirty="0">
                  <a:latin typeface="Calibri" pitchFamily="34" charset="0"/>
                </a:endParaRPr>
              </a:p>
            </p:txBody>
          </p:sp>
        </mc:Choice>
        <mc:Fallback xmlns="">
          <p:sp>
            <p:nvSpPr>
              <p:cNvPr id="113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04166" y="4071816"/>
                <a:ext cx="3453480" cy="1107996"/>
              </a:xfrm>
              <a:prstGeom prst="rect">
                <a:avLst/>
              </a:prstGeom>
              <a:blipFill rotWithShape="0">
                <a:blip r:embed="rId7"/>
                <a:stretch>
                  <a:fillRect l="-702" t="-538"/>
                </a:stretch>
              </a:blipFill>
              <a:ln>
                <a:solidFill>
                  <a:schemeClr val="bg1"/>
                </a:solidFill>
                <a:headEnd/>
                <a:tailEnd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571910"/>
              </p:ext>
            </p:extLst>
          </p:nvPr>
        </p:nvGraphicFramePr>
        <p:xfrm>
          <a:off x="2557543" y="5027613"/>
          <a:ext cx="6000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76" name="Equation" r:id="rId8" imgW="342720" imgH="190440" progId="Equation.DSMT4">
                  <p:embed/>
                </p:oleObj>
              </mc:Choice>
              <mc:Fallback>
                <p:oleObj name="Equation" r:id="rId8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7543" y="5027613"/>
                        <a:ext cx="6000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9" name="文本框 48"/>
              <p:cNvSpPr txBox="1"/>
              <p:nvPr/>
            </p:nvSpPr>
            <p:spPr>
              <a:xfrm>
                <a:off x="1151072" y="2726808"/>
                <a:ext cx="3400226" cy="11554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𝑩𝑾</m:t>
                          </m:r>
                        </m:sub>
                      </m:sSub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</m:t>
                              </m:r>
                              <m:r>
                                <a:rPr lang="en-US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6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≥</m:t>
                                      </m:r>
                                      <m:r>
                                        <a:rPr lang="en-US" sz="16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</m:t>
                              </m:r>
                              <m:r>
                                <a:rPr lang="en-US" sz="1600" b="1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𝟒𝟎</m:t>
                              </m:r>
                              <m:r>
                                <a:rPr lang="en-US" sz="1600" b="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𝑀𝐻𝑧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US" sz="16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49" name="文本框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072" y="2726808"/>
                <a:ext cx="3400226" cy="115544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194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dirty="0" smtClean="0"/>
              <a:t>In 11ac/ax, the phase rotations are: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/>
          </a:p>
          <a:p>
            <a:pPr>
              <a:buFont typeface="Wingdings" panose="05000000000000000000" pitchFamily="2" charset="2"/>
              <a:buChar char="Ø"/>
            </a:pPr>
            <a:endParaRPr lang="en-US" altLang="en-US" dirty="0" smtClean="0"/>
          </a:p>
          <a:p>
            <a:pPr>
              <a:buFont typeface="Wingdings" panose="05000000000000000000" pitchFamily="2" charset="2"/>
              <a:buChar char="Ø"/>
            </a:pPr>
            <a:endParaRPr lang="en-US" altLang="en-US" b="0" dirty="0" smtClean="0"/>
          </a:p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2019-09</a:t>
            </a:r>
            <a:endParaRPr lang="en-GB" altLang="zh-CN" dirty="0"/>
          </a:p>
        </p:txBody>
      </p:sp>
      <p:grpSp>
        <p:nvGrpSpPr>
          <p:cNvPr id="6" name="组合 5"/>
          <p:cNvGrpSpPr/>
          <p:nvPr/>
        </p:nvGrpSpPr>
        <p:grpSpPr>
          <a:xfrm>
            <a:off x="1036371" y="2895600"/>
            <a:ext cx="7193229" cy="869613"/>
            <a:chOff x="560999" y="5150187"/>
            <a:chExt cx="8480113" cy="1066800"/>
          </a:xfrm>
        </p:grpSpPr>
        <p:grpSp>
          <p:nvGrpSpPr>
            <p:cNvPr id="63" name="组合 62"/>
            <p:cNvGrpSpPr/>
            <p:nvPr/>
          </p:nvGrpSpPr>
          <p:grpSpPr>
            <a:xfrm>
              <a:off x="560999" y="5150187"/>
              <a:ext cx="7770563" cy="1066800"/>
              <a:chOff x="687637" y="3810000"/>
              <a:chExt cx="7770563" cy="1066800"/>
            </a:xfrm>
          </p:grpSpPr>
          <p:sp>
            <p:nvSpPr>
              <p:cNvPr id="64" name="Rectangle 3"/>
              <p:cNvSpPr>
                <a:spLocks noChangeArrowheads="1"/>
              </p:cNvSpPr>
              <p:nvPr/>
            </p:nvSpPr>
            <p:spPr bwMode="auto">
              <a:xfrm>
                <a:off x="16002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5" name="Line 4"/>
              <p:cNvSpPr>
                <a:spLocks noChangeShapeType="1"/>
              </p:cNvSpPr>
              <p:nvPr/>
            </p:nvSpPr>
            <p:spPr bwMode="auto">
              <a:xfrm>
                <a:off x="1219200" y="4351338"/>
                <a:ext cx="7239000" cy="0"/>
              </a:xfrm>
              <a:prstGeom prst="line">
                <a:avLst/>
              </a:prstGeom>
              <a:noFill/>
              <a:ln w="6350">
                <a:solidFill>
                  <a:srgbClr val="FFFF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66" name="Rectangle 6"/>
              <p:cNvSpPr>
                <a:spLocks noChangeArrowheads="1"/>
              </p:cNvSpPr>
              <p:nvPr/>
            </p:nvSpPr>
            <p:spPr bwMode="auto">
              <a:xfrm>
                <a:off x="32766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7" name="Rectangle 7"/>
              <p:cNvSpPr>
                <a:spLocks noChangeArrowheads="1"/>
              </p:cNvSpPr>
              <p:nvPr/>
            </p:nvSpPr>
            <p:spPr bwMode="auto">
              <a:xfrm>
                <a:off x="51054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8" name="Rectangle 8"/>
              <p:cNvSpPr>
                <a:spLocks noChangeArrowheads="1"/>
              </p:cNvSpPr>
              <p:nvPr/>
            </p:nvSpPr>
            <p:spPr bwMode="auto">
              <a:xfrm>
                <a:off x="6781800" y="3810000"/>
                <a:ext cx="1371600" cy="533400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635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  <p:sp>
            <p:nvSpPr>
              <p:cNvPr id="69" name="Text Box 9"/>
              <p:cNvSpPr txBox="1">
                <a:spLocks noChangeArrowheads="1"/>
              </p:cNvSpPr>
              <p:nvPr/>
            </p:nvSpPr>
            <p:spPr bwMode="auto">
              <a:xfrm>
                <a:off x="4708525" y="4405313"/>
                <a:ext cx="3238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0</a:t>
                </a:r>
              </a:p>
            </p:txBody>
          </p:sp>
          <p:sp>
            <p:nvSpPr>
              <p:cNvPr id="70" name="Text Box 10"/>
              <p:cNvSpPr txBox="1">
                <a:spLocks noChangeArrowheads="1"/>
              </p:cNvSpPr>
              <p:nvPr/>
            </p:nvSpPr>
            <p:spPr bwMode="auto">
              <a:xfrm>
                <a:off x="2819400" y="4405313"/>
                <a:ext cx="481013" cy="361950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6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-64</a:t>
                </a:r>
              </a:p>
            </p:txBody>
          </p:sp>
          <p:sp>
            <p:nvSpPr>
              <p:cNvPr id="71" name="Text Box 11"/>
              <p:cNvSpPr txBox="1">
                <a:spLocks noChangeArrowheads="1"/>
              </p:cNvSpPr>
              <p:nvPr/>
            </p:nvSpPr>
            <p:spPr bwMode="auto">
              <a:xfrm>
                <a:off x="6419850" y="4405313"/>
                <a:ext cx="4381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64</a:t>
                </a:r>
              </a:p>
            </p:txBody>
          </p:sp>
          <p:sp>
            <p:nvSpPr>
              <p:cNvPr id="72" name="Text Box 12"/>
              <p:cNvSpPr txBox="1">
                <a:spLocks noChangeArrowheads="1"/>
              </p:cNvSpPr>
              <p:nvPr/>
            </p:nvSpPr>
            <p:spPr bwMode="auto">
              <a:xfrm>
                <a:off x="687637" y="4412245"/>
                <a:ext cx="628650" cy="392112"/>
              </a:xfrm>
              <a:prstGeom prst="rect">
                <a:avLst/>
              </a:prstGeom>
              <a:solidFill>
                <a:srgbClr val="FFFFFF"/>
              </a:solidFill>
              <a:ln w="25400" cap="flat" cmpd="sng" algn="ctr">
                <a:solidFill>
                  <a:srgbClr val="FFFFFF"/>
                </a:solidFill>
                <a:prstDash val="solid"/>
                <a:headEnd/>
                <a:tailEnd/>
              </a:ln>
              <a:effectLst/>
            </p:spPr>
            <p:txBody>
              <a:bodyPr wrap="none">
                <a:spAutoFit/>
              </a:bodyPr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altLang="ja-JP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MS PGothic" panose="020B0600070205080204" pitchFamily="34" charset="-128"/>
                    <a:cs typeface="Times New Roman" panose="02020603050405020304" pitchFamily="18" charset="0"/>
                  </a:rPr>
                  <a:t>-128</a:t>
                </a:r>
              </a:p>
            </p:txBody>
          </p:sp>
          <p:sp>
            <p:nvSpPr>
              <p:cNvPr id="73" name="Line 15"/>
              <p:cNvSpPr>
                <a:spLocks noChangeShapeType="1"/>
              </p:cNvSpPr>
              <p:nvPr/>
            </p:nvSpPr>
            <p:spPr bwMode="auto">
              <a:xfrm flipV="1">
                <a:off x="1219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4" name="Line 16"/>
              <p:cNvSpPr>
                <a:spLocks noChangeShapeType="1"/>
              </p:cNvSpPr>
              <p:nvPr/>
            </p:nvSpPr>
            <p:spPr bwMode="auto">
              <a:xfrm flipV="1">
                <a:off x="3124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5" name="Line 17"/>
              <p:cNvSpPr>
                <a:spLocks noChangeShapeType="1"/>
              </p:cNvSpPr>
              <p:nvPr/>
            </p:nvSpPr>
            <p:spPr bwMode="auto">
              <a:xfrm flipV="1">
                <a:off x="48768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6" name="Line 18"/>
              <p:cNvSpPr>
                <a:spLocks noChangeShapeType="1"/>
              </p:cNvSpPr>
              <p:nvPr/>
            </p:nvSpPr>
            <p:spPr bwMode="auto">
              <a:xfrm flipV="1">
                <a:off x="66294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flipV="1">
                <a:off x="8458200" y="3810000"/>
                <a:ext cx="0" cy="53340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 type="diamond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Arial" panose="020B0604020202020204" pitchFamily="34" charset="0"/>
                </a:endParaRPr>
              </a:p>
            </p:txBody>
          </p:sp>
          <p:graphicFrame>
            <p:nvGraphicFramePr>
              <p:cNvPr id="78" name="Object 2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652782314"/>
                  </p:ext>
                </p:extLst>
              </p:nvPr>
            </p:nvGraphicFramePr>
            <p:xfrm>
              <a:off x="1911918" y="3936173"/>
              <a:ext cx="686843" cy="3817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86" name="Equation" r:id="rId3" imgW="342720" imgH="190440" progId="Equation.DSMT4">
                      <p:embed/>
                    </p:oleObj>
                  </mc:Choice>
                  <mc:Fallback>
                    <p:oleObj name="Equation" r:id="rId3" imgW="34272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11918" y="3936173"/>
                            <a:ext cx="686843" cy="3817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9" name="Object 3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629432028"/>
                  </p:ext>
                </p:extLst>
              </p:nvPr>
            </p:nvGraphicFramePr>
            <p:xfrm>
              <a:off x="3530771" y="3899170"/>
              <a:ext cx="761704" cy="3797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87" name="Equation" r:id="rId5" imgW="380880" imgH="190440" progId="Equation.DSMT4">
                      <p:embed/>
                    </p:oleObj>
                  </mc:Choice>
                  <mc:Fallback>
                    <p:oleObj name="Equation" r:id="rId5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30771" y="3899170"/>
                            <a:ext cx="761704" cy="37975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" name="Object 4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832482822"/>
                  </p:ext>
                </p:extLst>
              </p:nvPr>
            </p:nvGraphicFramePr>
            <p:xfrm>
              <a:off x="5452809" y="3936173"/>
              <a:ext cx="765446" cy="3817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88" name="Equation" r:id="rId7" imgW="380880" imgH="190440" progId="Equation.DSMT4">
                      <p:embed/>
                    </p:oleObj>
                  </mc:Choice>
                  <mc:Fallback>
                    <p:oleObj name="Equation" r:id="rId7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52809" y="3936173"/>
                            <a:ext cx="765446" cy="381704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1" name="Object 5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426981617"/>
                  </p:ext>
                </p:extLst>
              </p:nvPr>
            </p:nvGraphicFramePr>
            <p:xfrm>
              <a:off x="7099736" y="3899170"/>
              <a:ext cx="761703" cy="37975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89" name="Equation" r:id="rId9" imgW="380880" imgH="190440" progId="Equation.DSMT4">
                      <p:embed/>
                    </p:oleObj>
                  </mc:Choice>
                  <mc:Fallback>
                    <p:oleObj name="Equation" r:id="rId9" imgW="380880" imgH="1904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99736" y="3899170"/>
                            <a:ext cx="761703" cy="37975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82" name="Right Brace 53"/>
              <p:cNvSpPr>
                <a:spLocks/>
              </p:cNvSpPr>
              <p:nvPr/>
            </p:nvSpPr>
            <p:spPr bwMode="auto">
              <a:xfrm rot="5400000">
                <a:off x="4749619" y="1270181"/>
                <a:ext cx="228600" cy="6984638"/>
              </a:xfrm>
              <a:prstGeom prst="rightBrace">
                <a:avLst>
                  <a:gd name="adj1" fmla="val 8341"/>
                  <a:gd name="adj2" fmla="val 50000"/>
                </a:avLst>
              </a:prstGeom>
              <a:noFill/>
              <a:ln w="9525" algn="ctr">
                <a:solidFill>
                  <a:srgbClr val="00CC98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10800000" vert="eaVert" anchor="ctr"/>
              <a:lstStyle>
                <a:lvl1pPr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1pPr>
                <a:lvl2pPr marL="742950" indent="-28575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2pPr>
                <a:lvl3pPr marL="11430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3pPr>
                <a:lvl4pPr marL="16002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4pPr>
                <a:lvl5pPr marL="2057400" indent="-228600" eaLnBrk="0" hangingPunct="0"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imes New Roman" panose="02020603050405020304" pitchFamily="18" charset="0"/>
                    <a:cs typeface="Arial" panose="020B0604020202020204" pitchFamily="34" charset="0"/>
                  </a:defRPr>
                </a:lvl9pPr>
              </a:lstStyle>
              <a:p>
                <a:pPr marL="0" marR="0" lvl="0" indent="0" algn="ctr" defTabSz="91440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ja-JP" altLang="en-US" sz="1200" b="0" i="0" u="none" strike="noStrike" kern="0" cap="none" spc="0" normalizeH="0" baseline="0" noProof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88" name="Text Box 12"/>
            <p:cNvSpPr txBox="1">
              <a:spLocks noChangeArrowheads="1"/>
            </p:cNvSpPr>
            <p:nvPr/>
          </p:nvSpPr>
          <p:spPr bwMode="auto">
            <a:xfrm>
              <a:off x="8284912" y="5768280"/>
              <a:ext cx="756200" cy="417277"/>
            </a:xfrm>
            <a:prstGeom prst="rect">
              <a:avLst/>
            </a:prstGeom>
            <a:solidFill>
              <a:srgbClr val="FFFFFF"/>
            </a:solidFill>
            <a:ln w="25400" cap="flat" cmpd="sng" algn="ctr">
              <a:solidFill>
                <a:srgbClr val="FFFFFF"/>
              </a:solidFill>
              <a:prstDash val="solid"/>
              <a:headEnd/>
              <a:tailEnd/>
            </a:ln>
            <a:effectLst/>
          </p:spPr>
          <p:txBody>
            <a:bodyPr wrap="square">
              <a:spAutoFit/>
            </a:bodyPr>
            <a:lstStyle>
              <a:lvl1pPr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ja-JP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Times New Roman" panose="02020603050405020304" pitchFamily="18" charset="0"/>
                  <a:ea typeface="MS PGothic" panose="020B0600070205080204" pitchFamily="34" charset="-128"/>
                  <a:cs typeface="Times New Roman" panose="02020603050405020304" pitchFamily="18" charset="0"/>
                </a:rPr>
                <a:t>127</a:t>
              </a:r>
            </a:p>
          </p:txBody>
        </p:sp>
      </p:grpSp>
      <p:graphicFrame>
        <p:nvGraphicFramePr>
          <p:cNvPr id="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6130159"/>
              </p:ext>
            </p:extLst>
          </p:nvPr>
        </p:nvGraphicFramePr>
        <p:xfrm>
          <a:off x="4289425" y="3808076"/>
          <a:ext cx="600075" cy="306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0" name="Equation" r:id="rId11" imgW="342720" imgH="190440" progId="Equation.DSMT4">
                  <p:embed/>
                </p:oleObj>
              </mc:Choice>
              <mc:Fallback>
                <p:oleObj name="Equation" r:id="rId11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9425" y="3808076"/>
                        <a:ext cx="600075" cy="306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115790" y="4332442"/>
                <a:ext cx="3962623" cy="23247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𝜸</m:t>
                          </m:r>
                        </m:e>
                        <m:sub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𝒌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𝑩𝑾</m:t>
                          </m:r>
                        </m:sub>
                      </m:sSub>
                      <m:r>
                        <a:rPr lang="en-US" sz="1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                  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𝟐𝟎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𝑴𝑯𝒛</m:t>
                              </m:r>
                            </m:e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eqArr>
                                    <m:eqArrPr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&lt;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  <m:e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𝒋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 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𝒌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≥</m:t>
                                      </m:r>
                                      <m: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𝟎</m:t>
                                      </m:r>
                                    </m:e>
                                  </m:eqArr>
                                </m:e>
                              </m:d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                          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𝟒𝟎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𝑴𝑯𝒛</m:t>
                              </m:r>
                              <m:r>
                                <a:rPr lang="en-US" sz="1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e>
                            <m:e>
                              <m:eqArr>
                                <m:eqArrPr>
                                  <m:ctrlP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𝒋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</m:eqArr>
                                    </m:e>
                                  </m:d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                         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𝟖𝟎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𝑴𝑯𝒛</m:t>
                                  </m:r>
                                </m:e>
                                <m:e>
                                  <m:d>
                                    <m:dPr>
                                      <m:begChr m:val="{"/>
                                      <m:endChr m:val="}"/>
                                      <m:ctrlPr>
                                        <a:rPr lang="en-US" sz="1400" b="1" i="1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eqArr>
                                        <m:eqArrPr>
                                          <m:ctrlP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eqArrPr>
                                        <m:e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           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𝟏𝟗𝟐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𝟏𝟗𝟐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           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𝟎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≤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  <m:e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𝟏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                 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𝒌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≥</m:t>
                                          </m:r>
                                          <m:r>
                                            <a:rPr lang="en-US" sz="1400" b="1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𝟔𝟒</m:t>
                                          </m:r>
                                        </m:e>
                                      </m:eqArr>
                                    </m:e>
                                  </m:d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  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r>
                                    <a:rPr lang="en-US" sz="1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𝟏𝟔𝟎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𝑴𝑯𝒛</m:t>
                                  </m:r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e>
                                <m:e>
                                  <m:r>
                                    <a:rPr lang="en-US" sz="1400" b="1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   </m:t>
                                  </m:r>
                                </m:e>
                              </m:eqArr>
                            </m:e>
                          </m:eqArr>
                        </m:e>
                      </m:d>
                    </m:oMath>
                  </m:oMathPara>
                </a14:m>
                <a:endParaRPr lang="en-US" sz="1400" b="1" dirty="0" smtClean="0"/>
              </a:p>
              <a:p>
                <a:endParaRPr lang="en-US" b="1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90" y="4332442"/>
                <a:ext cx="3962623" cy="2324739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文本框 8"/>
          <p:cNvSpPr txBox="1"/>
          <p:nvPr/>
        </p:nvSpPr>
        <p:spPr>
          <a:xfrm>
            <a:off x="5110669" y="5421690"/>
            <a:ext cx="33755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defTabSz="914400">
              <a:buClr>
                <a:srgbClr val="777777"/>
              </a:buClr>
              <a:buSzPct val="60000"/>
            </a:pPr>
            <a:r>
              <a:rPr lang="en-US" altLang="en-US" sz="1400" kern="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For a non-contiguous 80+80 MHz packet transmission, each 80 MHz frequency segment uses the phase rotation for the 80 MHz packet transmission.</a:t>
            </a:r>
          </a:p>
        </p:txBody>
      </p:sp>
    </p:spTree>
    <p:extLst>
      <p:ext uri="{BB962C8B-B14F-4D97-AF65-F5344CB8AC3E}">
        <p14:creationId xmlns:p14="http://schemas.microsoft.com/office/powerpoint/2010/main" val="8130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Introduction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25" name="内容占位符 2"/>
          <p:cNvSpPr>
            <a:spLocks noGrp="1"/>
          </p:cNvSpPr>
          <p:nvPr>
            <p:ph idx="1"/>
          </p:nvPr>
        </p:nvSpPr>
        <p:spPr>
          <a:xfrm>
            <a:off x="685800" y="1751012"/>
            <a:ext cx="7772400" cy="4268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320MHz</a:t>
            </a:r>
            <a:r>
              <a:rPr lang="en-US" altLang="zh-CN" sz="2000" b="0" dirty="0" smtClean="0"/>
              <a:t> is one of main features in EHT, 240MHz is also one potential bandwidth in EHT [2].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smtClean="0"/>
              <a:t>Phase Rotations </a:t>
            </a:r>
            <a:r>
              <a:rPr lang="en-US" altLang="zh-CN" sz="2000" b="0" dirty="0" smtClean="0"/>
              <a:t>design shall be considered for 320MHz and 240MHz.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Following 11ax phase rotations design guidelines, 11be phase rotations design does not consider preamble puncturing cases as well.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latin typeface="Cambria Math" panose="02040503050406030204" pitchFamily="18" charset="0"/>
              </a:rPr>
              <a:t>Design c</a:t>
            </a:r>
            <a:r>
              <a:rPr lang="en-US" sz="2000" b="0" dirty="0">
                <a:latin typeface="Cambria Math" panose="02040503050406030204" pitchFamily="18" charset="0"/>
              </a:rPr>
              <a:t>onsiderations of 11be phase </a:t>
            </a:r>
            <a:r>
              <a:rPr lang="en-US" sz="2000" b="0" dirty="0" smtClean="0">
                <a:latin typeface="Cambria Math" panose="02040503050406030204" pitchFamily="18" charset="0"/>
              </a:rPr>
              <a:t>rotation: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latin typeface="Cambria Math" panose="02040503050406030204" pitchFamily="18" charset="0"/>
              </a:rPr>
              <a:t>Bandwidth candidates: 320MHz, 240MHz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latin typeface="Cambria Math" panose="02040503050406030204" pitchFamily="18" charset="0"/>
              </a:rPr>
              <a:t>Phase </a:t>
            </a:r>
            <a:r>
              <a:rPr lang="en-US" sz="1600" i="1" dirty="0" smtClean="0">
                <a:latin typeface="Cambria Math" panose="02040503050406030204" pitchFamily="18" charset="0"/>
              </a:rPr>
              <a:t>rotations </a:t>
            </a:r>
            <a:r>
              <a:rPr lang="en-US" sz="1600" i="1" dirty="0">
                <a:latin typeface="Cambria Math" panose="02040503050406030204" pitchFamily="18" charset="0"/>
              </a:rPr>
              <a:t>candidate values: </a:t>
            </a:r>
            <a:r>
              <a:rPr lang="en-US" altLang="zh-CN" sz="1600" dirty="0">
                <a:ea typeface="宋体" panose="02010600030101010101" pitchFamily="2" charset="-122"/>
              </a:rPr>
              <a:t>[1 -1 j -j]</a:t>
            </a:r>
            <a:endParaRPr lang="en-US" sz="1600" i="1" dirty="0">
              <a:latin typeface="Cambria Math" panose="02040503050406030204" pitchFamily="18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i="1" dirty="0" smtClean="0">
                <a:latin typeface="Cambria Math" panose="02040503050406030204" pitchFamily="18" charset="0"/>
              </a:rPr>
              <a:t>Metric: Low PAPR [3]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 smtClean="0">
                <a:latin typeface="Cambria Math" panose="02040503050406030204" pitchFamily="18" charset="0"/>
              </a:rPr>
              <a:t>Maintain compatibility with 80 (160)</a:t>
            </a:r>
            <a:r>
              <a:rPr lang="en-US" sz="1600" b="0" i="1" dirty="0" smtClean="0">
                <a:latin typeface="Cambria Math" panose="02040503050406030204" pitchFamily="18" charset="0"/>
              </a:rPr>
              <a:t> MHz legacy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i="1" dirty="0">
                <a:solidFill>
                  <a:schemeClr val="tx1"/>
                </a:solidFill>
                <a:latin typeface="Cambria Math" panose="02040503050406030204" pitchFamily="18" charset="0"/>
              </a:rPr>
              <a:t>w</a:t>
            </a:r>
            <a:r>
              <a:rPr lang="en-US" sz="1600" i="1" dirty="0" smtClean="0">
                <a:solidFill>
                  <a:schemeClr val="tx1"/>
                </a:solidFill>
                <a:latin typeface="Cambria Math" panose="02040503050406030204" pitchFamily="18" charset="0"/>
              </a:rPr>
              <a:t>/o CP  </a:t>
            </a:r>
            <a:endParaRPr lang="en-US" sz="1600" i="1" dirty="0">
              <a:solidFill>
                <a:schemeClr val="tx1"/>
              </a:solidFill>
              <a:latin typeface="Cambria Math" panose="020405030504060302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400" i="1" dirty="0" smtClean="0">
              <a:latin typeface="Cambria Math" panose="02040503050406030204" pitchFamily="18" charset="0"/>
            </a:endParaRPr>
          </a:p>
          <a:p>
            <a:pPr marL="914400" lvl="2" indent="0"/>
            <a:endParaRPr lang="en-US" sz="1400" i="1" dirty="0" smtClean="0">
              <a:latin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70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Rotations (320MHz)</a:t>
            </a:r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717029" y="1750219"/>
            <a:ext cx="7770813" cy="4113213"/>
          </a:xfrm>
        </p:spPr>
        <p:txBody>
          <a:bodyPr/>
          <a:lstStyle/>
          <a:p>
            <a:r>
              <a:rPr lang="en-US" b="0" dirty="0"/>
              <a:t>Phase </a:t>
            </a:r>
            <a:r>
              <a:rPr lang="en-US" b="0" dirty="0" smtClean="0"/>
              <a:t>Rotations </a:t>
            </a:r>
            <a:r>
              <a:rPr lang="en-US" b="0" dirty="0"/>
              <a:t>for </a:t>
            </a:r>
            <a:r>
              <a:rPr lang="en-US" b="0" dirty="0" smtClean="0">
                <a:solidFill>
                  <a:srgbClr val="0070C0"/>
                </a:solidFill>
              </a:rPr>
              <a:t>320</a:t>
            </a:r>
            <a:r>
              <a:rPr lang="en-US" b="0" dirty="0" smtClean="0"/>
              <a:t>MHz</a:t>
            </a:r>
            <a:endParaRPr lang="en-US" b="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1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Design phase 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2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3</a:t>
            </a:r>
            <a:r>
              <a:rPr lang="en-US" altLang="zh-CN" sz="1800" i="1" dirty="0" smtClean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],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where </a:t>
            </a:r>
            <a:r>
              <a:rPr lang="en-US" altLang="zh-CN" sz="1800" b="0" dirty="0">
                <a:ea typeface="宋体" panose="02010600030101010101" pitchFamily="2" charset="-122"/>
              </a:rPr>
              <a:t>PR</a:t>
            </a:r>
            <a:r>
              <a:rPr lang="en-US" altLang="zh-CN" sz="1800" b="0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b="0" dirty="0">
                <a:ea typeface="宋体" panose="02010600030101010101" pitchFamily="2" charset="-122"/>
              </a:rPr>
              <a:t>=[1 -1 -1 -1]</a:t>
            </a:r>
            <a:r>
              <a:rPr lang="en-US" altLang="en-US" sz="1800" b="0" dirty="0"/>
              <a:t> </a:t>
            </a:r>
            <a:r>
              <a:rPr lang="en-US" altLang="en-US" sz="1800" b="0" dirty="0" smtClean="0"/>
              <a:t>and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the candidate value </a:t>
            </a:r>
            <a:r>
              <a:rPr lang="en-US" altLang="zh-CN" sz="1800" b="0" dirty="0">
                <a:ea typeface="宋体" panose="02010600030101010101" pitchFamily="2" charset="-122"/>
              </a:rPr>
              <a:t>of phase rotations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belongs to [1 -1 j -j],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=1,2,3.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b="0" dirty="0">
                <a:ea typeface="宋体" panose="02010600030101010101" pitchFamily="2" charset="-122"/>
              </a:rPr>
              <a:t>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>
                <a:ea typeface="宋体" panose="02010600030101010101" pitchFamily="2" charset="-122"/>
              </a:rPr>
              <a:t>PR80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12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PR80=[1 -1 -1 -</a:t>
            </a:r>
            <a:r>
              <a:rPr lang="en-US" altLang="zh-CN" sz="1800" b="0" dirty="0" smtClean="0">
                <a:ea typeface="宋体" panose="02010600030101010101" pitchFamily="2" charset="-122"/>
              </a:rPr>
              <a:t>1]</a:t>
            </a:r>
            <a:r>
              <a:rPr lang="en-US" altLang="en-US" sz="1800" b="0" dirty="0"/>
              <a:t> and </a:t>
            </a:r>
            <a:r>
              <a:rPr lang="en-US" altLang="zh-CN" sz="1800" b="0" dirty="0">
                <a:ea typeface="宋体" panose="02010600030101010101" pitchFamily="2" charset="-122"/>
              </a:rPr>
              <a:t>the candidate value of phase rotations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]. Considering a phase factor is applied to each 20MHz segment of subcarriers, so here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=1,2,…12. </a:t>
            </a:r>
            <a:endParaRPr lang="en-US" altLang="en-US" sz="1800" b="0" dirty="0" smtClean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3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 smtClean="0">
                <a:solidFill>
                  <a:schemeClr val="tx1"/>
                </a:solidFill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solidFill>
                  <a:srgbClr val="FF0000"/>
                </a:solidFill>
                <a:ea typeface="宋体" panose="02010600030101010101" pitchFamily="2" charset="-122"/>
              </a:rPr>
              <a:t>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15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i="1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</a:t>
            </a:r>
            <a:endParaRPr lang="en-US" altLang="en-US" sz="1800" dirty="0">
              <a:ea typeface="宋体" panose="02010600030101010101" pitchFamily="2" charset="-122"/>
            </a:endParaRPr>
          </a:p>
          <a:p>
            <a:pPr marL="0" indent="0"/>
            <a:endParaRPr lang="en-US" alt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0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Phase Rotations (240MHz)</a:t>
            </a:r>
            <a:endParaRPr lang="en-US" dirty="0"/>
          </a:p>
        </p:txBody>
      </p:sp>
      <p:sp>
        <p:nvSpPr>
          <p:cNvPr id="8" name="内容占位符 7"/>
          <p:cNvSpPr>
            <a:spLocks noGrp="1"/>
          </p:cNvSpPr>
          <p:nvPr>
            <p:ph idx="1"/>
          </p:nvPr>
        </p:nvSpPr>
        <p:spPr>
          <a:xfrm>
            <a:off x="717029" y="1750219"/>
            <a:ext cx="7770813" cy="4113213"/>
          </a:xfrm>
        </p:spPr>
        <p:txBody>
          <a:bodyPr/>
          <a:lstStyle/>
          <a:p>
            <a:r>
              <a:rPr lang="en-US" b="0" dirty="0"/>
              <a:t>Phase </a:t>
            </a:r>
            <a:r>
              <a:rPr lang="en-US" b="0" dirty="0" smtClean="0"/>
              <a:t>Rotations </a:t>
            </a:r>
            <a:r>
              <a:rPr lang="en-US" b="0" dirty="0"/>
              <a:t>for </a:t>
            </a:r>
            <a:r>
              <a:rPr lang="en-US" b="0" dirty="0" smtClean="0">
                <a:solidFill>
                  <a:srgbClr val="0070C0"/>
                </a:solidFill>
              </a:rPr>
              <a:t>240</a:t>
            </a:r>
            <a:r>
              <a:rPr lang="en-US" b="0" dirty="0" smtClean="0"/>
              <a:t>MHz</a:t>
            </a:r>
            <a:endParaRPr lang="en-US" b="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1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Design phase rotations by </a:t>
            </a:r>
            <a:r>
              <a:rPr lang="en-US" altLang="zh-CN" sz="1800" i="1" dirty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PR</a:t>
            </a:r>
            <a:r>
              <a:rPr lang="en-US" altLang="zh-CN" sz="1800" b="0" baseline="-25000" dirty="0">
                <a:ea typeface="宋体" panose="02010600030101010101" pitchFamily="2" charset="-122"/>
              </a:rPr>
              <a:t>80</a:t>
            </a:r>
            <a:r>
              <a:rPr lang="en-US" altLang="zh-CN" sz="1800" b="0" dirty="0">
                <a:ea typeface="宋体" panose="02010600030101010101" pitchFamily="2" charset="-122"/>
              </a:rPr>
              <a:t>=[1 -1 -1 -1]</a:t>
            </a:r>
            <a:r>
              <a:rPr lang="en-US" altLang="en-US" sz="1800" b="0" dirty="0"/>
              <a:t> </a:t>
            </a:r>
            <a:r>
              <a:rPr lang="en-US" altLang="en-US" sz="1800" b="0" dirty="0" smtClean="0"/>
              <a:t>and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the candidate value </a:t>
            </a:r>
            <a:r>
              <a:rPr lang="en-US" altLang="zh-CN" sz="1800" b="0" dirty="0">
                <a:ea typeface="宋体" panose="02010600030101010101" pitchFamily="2" charset="-122"/>
              </a:rPr>
              <a:t>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],</a:t>
            </a:r>
            <a:r>
              <a:rPr lang="en-US" altLang="zh-CN" sz="1800" b="0" dirty="0">
                <a:ea typeface="宋体" panose="02010600030101010101" pitchFamily="2" charset="-122"/>
              </a:rPr>
              <a:t>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=1,2.</a:t>
            </a:r>
            <a:endParaRPr lang="en-US" alt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</a:t>
            </a:r>
            <a:r>
              <a:rPr lang="en-US" altLang="zh-CN" sz="1800" b="0" dirty="0">
                <a:ea typeface="宋体" panose="02010600030101010101" pitchFamily="2" charset="-122"/>
              </a:rPr>
              <a:t>by </a:t>
            </a:r>
            <a:r>
              <a:rPr lang="en-US" altLang="zh-CN" sz="1800" i="1" dirty="0">
                <a:ea typeface="宋体" panose="02010600030101010101" pitchFamily="2" charset="-122"/>
              </a:rPr>
              <a:t>[PR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80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8</a:t>
            </a:r>
            <a:r>
              <a:rPr lang="en-US" altLang="zh-CN" sz="1800" i="1" dirty="0">
                <a:ea typeface="宋体" panose="02010600030101010101" pitchFamily="2" charset="-122"/>
              </a:rPr>
              <a:t>]</a:t>
            </a:r>
            <a:r>
              <a:rPr lang="en-US" altLang="zh-CN" sz="1800" dirty="0">
                <a:ea typeface="宋体" panose="02010600030101010101" pitchFamily="2" charset="-122"/>
              </a:rPr>
              <a:t>,</a:t>
            </a:r>
            <a:r>
              <a:rPr lang="en-US" altLang="zh-CN" sz="180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where </a:t>
            </a:r>
            <a:r>
              <a:rPr lang="en-US" altLang="zh-CN" sz="1800" b="0" dirty="0">
                <a:ea typeface="宋体" panose="02010600030101010101" pitchFamily="2" charset="-122"/>
              </a:rPr>
              <a:t>PR80=[1 -1 -1 -1]</a:t>
            </a:r>
            <a:r>
              <a:rPr lang="en-US" altLang="en-US" sz="1800" b="0" dirty="0">
                <a:ea typeface="宋体" panose="02010600030101010101" pitchFamily="2" charset="-122"/>
              </a:rPr>
              <a:t> </a:t>
            </a:r>
            <a:r>
              <a:rPr lang="en-US" altLang="en-US" sz="1800" b="0" dirty="0" smtClean="0">
                <a:ea typeface="宋体" panose="02010600030101010101" pitchFamily="2" charset="-122"/>
              </a:rPr>
              <a:t>and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</a:t>
            </a:r>
            <a:r>
              <a:rPr lang="en-US" altLang="zh-CN" sz="1800" b="0" dirty="0" smtClean="0">
                <a:ea typeface="宋体" panose="02010600030101010101" pitchFamily="2" charset="-122"/>
              </a:rPr>
              <a:t>j]. Considering </a:t>
            </a:r>
            <a:r>
              <a:rPr lang="en-US" altLang="zh-CN" sz="1800" b="0" dirty="0">
                <a:ea typeface="宋体" panose="02010600030101010101" pitchFamily="2" charset="-122"/>
              </a:rPr>
              <a:t>a phase factor is applied to each 20MHz segment of subcarriers, so here </a:t>
            </a:r>
            <a:r>
              <a:rPr lang="en-US" altLang="zh-CN" sz="1800" b="0" dirty="0" err="1">
                <a:ea typeface="宋体" panose="02010600030101010101" pitchFamily="2" charset="-122"/>
              </a:rPr>
              <a:t>i</a:t>
            </a:r>
            <a:r>
              <a:rPr lang="en-US" altLang="zh-CN" sz="1800" b="0" dirty="0">
                <a:ea typeface="宋体" panose="02010600030101010101" pitchFamily="2" charset="-122"/>
              </a:rPr>
              <a:t>=1,2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,…,8. </a:t>
            </a:r>
            <a:endParaRPr lang="en-US" altLang="en-US" sz="1800" b="0" dirty="0" smtClean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1800" b="0" dirty="0" smtClean="0">
                <a:solidFill>
                  <a:srgbClr val="0070C0"/>
                </a:solidFill>
                <a:ea typeface="宋体" panose="02010600030101010101" pitchFamily="2" charset="-122"/>
              </a:rPr>
              <a:t>Method 3</a:t>
            </a:r>
            <a:r>
              <a:rPr lang="en-US" altLang="zh-CN" sz="1800" b="0" dirty="0" smtClean="0">
                <a:ea typeface="宋体" panose="02010600030101010101" pitchFamily="2" charset="-122"/>
              </a:rPr>
              <a:t>: </a:t>
            </a:r>
            <a:r>
              <a:rPr lang="en-US" altLang="zh-CN" sz="1800" b="0" dirty="0">
                <a:ea typeface="宋体" panose="02010600030101010101" pitchFamily="2" charset="-122"/>
              </a:rPr>
              <a:t>Design phase </a:t>
            </a:r>
            <a:r>
              <a:rPr lang="en-US" altLang="zh-CN" sz="1800" b="0" dirty="0" smtClean="0">
                <a:ea typeface="宋体" panose="02010600030101010101" pitchFamily="2" charset="-122"/>
              </a:rPr>
              <a:t>rotations by </a:t>
            </a:r>
            <a:r>
              <a:rPr lang="en-US" altLang="zh-CN" sz="1800" i="1" dirty="0" smtClean="0">
                <a:ea typeface="宋体" panose="02010600030101010101" pitchFamily="2" charset="-122"/>
              </a:rPr>
              <a:t>[</a:t>
            </a:r>
            <a:r>
              <a:rPr lang="en-US" altLang="zh-CN" sz="1800" i="1" dirty="0">
                <a:ea typeface="宋体" panose="02010600030101010101" pitchFamily="2" charset="-122"/>
              </a:rPr>
              <a:t>1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</a:t>
            </a:r>
            <a:r>
              <a:rPr lang="en-US" altLang="zh-CN" sz="1800" i="1" dirty="0">
                <a:ea typeface="宋体" panose="02010600030101010101" pitchFamily="2" charset="-122"/>
              </a:rPr>
              <a:t> 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2</a:t>
            </a:r>
            <a:r>
              <a:rPr lang="en-US" altLang="zh-CN" sz="1800" i="1" dirty="0">
                <a:ea typeface="宋体" panose="02010600030101010101" pitchFamily="2" charset="-122"/>
              </a:rPr>
              <a:t> …C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11</a:t>
            </a:r>
            <a:r>
              <a:rPr lang="en-US" altLang="zh-CN" sz="1800" i="1" dirty="0" smtClean="0">
                <a:ea typeface="宋体" panose="02010600030101010101" pitchFamily="2" charset="-122"/>
              </a:rPr>
              <a:t>]</a:t>
            </a:r>
            <a:r>
              <a:rPr lang="en-US" altLang="zh-CN" sz="1800" b="0" dirty="0" smtClean="0">
                <a:ea typeface="宋体" panose="02010600030101010101" pitchFamily="2" charset="-122"/>
              </a:rPr>
              <a:t>, </a:t>
            </a:r>
            <a:r>
              <a:rPr lang="en-US" altLang="zh-CN" sz="1800" b="0" dirty="0">
                <a:ea typeface="宋体" panose="02010600030101010101" pitchFamily="2" charset="-122"/>
              </a:rPr>
              <a:t>where </a:t>
            </a:r>
            <a:r>
              <a:rPr lang="en-US" altLang="zh-CN" sz="1800" i="1" dirty="0">
                <a:ea typeface="宋体" panose="02010600030101010101" pitchFamily="2" charset="-122"/>
              </a:rPr>
              <a:t>C</a:t>
            </a:r>
            <a:r>
              <a:rPr lang="en-US" altLang="zh-CN" sz="1800" i="1" baseline="-25000" dirty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 </a:t>
            </a:r>
            <a:r>
              <a:rPr lang="en-US" altLang="zh-CN" sz="1800" b="0" dirty="0">
                <a:ea typeface="宋体" panose="02010600030101010101" pitchFamily="2" charset="-122"/>
              </a:rPr>
              <a:t>belongs to [1 -1 j -j</a:t>
            </a:r>
            <a:r>
              <a:rPr lang="en-US" altLang="zh-CN" sz="1800" b="0" dirty="0" smtClean="0">
                <a:ea typeface="宋体" panose="02010600030101010101" pitchFamily="2" charset="-122"/>
              </a:rPr>
              <a:t>], </a:t>
            </a:r>
            <a:r>
              <a:rPr lang="en-US" altLang="zh-CN" sz="1800" b="0" dirty="0" err="1" smtClean="0">
                <a:ea typeface="宋体" panose="02010600030101010101" pitchFamily="2" charset="-122"/>
              </a:rPr>
              <a:t>i</a:t>
            </a:r>
            <a:r>
              <a:rPr lang="en-US" altLang="zh-CN" sz="1800" b="0" dirty="0" smtClean="0">
                <a:ea typeface="宋体" panose="02010600030101010101" pitchFamily="2" charset="-122"/>
              </a:rPr>
              <a:t>=1,2,…,11.</a:t>
            </a:r>
            <a:endParaRPr lang="en-US" alt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dirty="0"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  <a:p>
            <a:endParaRPr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2018</a:t>
            </a:r>
            <a:endParaRPr lang="en-GB" altLang="zh-CN" dirty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181600" y="396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9"/>
          <p:cNvSpPr>
            <a:spLocks noChangeArrowheads="1"/>
          </p:cNvSpPr>
          <p:nvPr/>
        </p:nvSpPr>
        <p:spPr bwMode="auto">
          <a:xfrm>
            <a:off x="2959100" y="189984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4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altLang="zh-CN" dirty="0" smtClean="0"/>
              <a:t>onclusions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   P</a:t>
            </a:r>
            <a:r>
              <a:rPr lang="en-US" altLang="zh-CN" dirty="0" smtClean="0"/>
              <a:t>hase Rotations are designed for 320MHz and 240MHz.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2019-09</a:t>
            </a:r>
            <a:endParaRPr lang="en-GB" altLang="zh-CN" dirty="0"/>
          </a:p>
        </p:txBody>
      </p:sp>
    </p:spTree>
    <p:extLst>
      <p:ext uri="{BB962C8B-B14F-4D97-AF65-F5344CB8AC3E}">
        <p14:creationId xmlns:p14="http://schemas.microsoft.com/office/powerpoint/2010/main" val="5359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CN" sz="2000" b="0" dirty="0" smtClean="0"/>
              <a:t>[</a:t>
            </a:r>
            <a:r>
              <a:rPr lang="en-US" altLang="zh-CN" sz="2000" b="0" dirty="0"/>
              <a:t>1</a:t>
            </a:r>
            <a:r>
              <a:rPr lang="en-US" altLang="zh-CN" sz="2000" b="0" dirty="0" smtClean="0"/>
              <a:t>] </a:t>
            </a:r>
            <a:r>
              <a:rPr lang="en-US" altLang="zh-CN" sz="2000" b="0" dirty="0"/>
              <a:t>&lt;</a:t>
            </a:r>
            <a:r>
              <a:rPr lang="en-US" sz="2000" b="0" dirty="0"/>
              <a:t>Part 11: Wireless LAN Medium Access Control (MAC) and Physical</a:t>
            </a:r>
          </a:p>
          <a:p>
            <a:pPr algn="just"/>
            <a:r>
              <a:rPr lang="en-US" sz="2000" b="0" dirty="0"/>
              <a:t>      Layer (PHY) Specifications&gt;, </a:t>
            </a:r>
            <a:r>
              <a:rPr lang="en-US" altLang="zh-CN" sz="2000" b="0" dirty="0"/>
              <a:t>802.11-2016.</a:t>
            </a:r>
          </a:p>
          <a:p>
            <a:pPr algn="just"/>
            <a:r>
              <a:rPr lang="en-US" altLang="zh-CN" sz="2000" b="0" dirty="0"/>
              <a:t>[2] Bin </a:t>
            </a:r>
            <a:r>
              <a:rPr lang="en-US" altLang="zh-CN" sz="2000" b="0" dirty="0" err="1"/>
              <a:t>Tian</a:t>
            </a:r>
            <a:r>
              <a:rPr lang="en-US" altLang="zh-CN" sz="2000" b="0" dirty="0"/>
              <a:t> </a:t>
            </a:r>
            <a:r>
              <a:rPr lang="en-US" altLang="zh-CN" sz="2000" b="0" dirty="0" err="1"/>
              <a:t>etc</a:t>
            </a:r>
            <a:r>
              <a:rPr lang="en-US" altLang="zh-CN" sz="2000" b="0" dirty="0"/>
              <a:t>, &lt;Further Thoughts on 11be Tone Plan&gt;, </a:t>
            </a:r>
            <a:r>
              <a:rPr lang="en-US" sz="2000" b="0" dirty="0"/>
              <a:t>IEEE 802.11-19/1521r0 </a:t>
            </a:r>
            <a:endParaRPr lang="en-US" altLang="zh-CN" sz="2000" b="0" dirty="0"/>
          </a:p>
          <a:p>
            <a:pPr algn="just"/>
            <a:r>
              <a:rPr lang="en-US" altLang="zh-CN" sz="2000" b="0" dirty="0"/>
              <a:t>[2] </a:t>
            </a:r>
            <a:r>
              <a:rPr lang="en-US" altLang="zh-CN" sz="2000" b="0" dirty="0" err="1"/>
              <a:t>Eunsung</a:t>
            </a:r>
            <a:r>
              <a:rPr lang="en-US" altLang="zh-CN" sz="2000" b="0" dirty="0"/>
              <a:t> Park</a:t>
            </a:r>
            <a:r>
              <a:rPr lang="en-US" sz="2000" b="0" dirty="0"/>
              <a:t> </a:t>
            </a:r>
            <a:r>
              <a:rPr lang="en-US" sz="2000" b="0" dirty="0" err="1"/>
              <a:t>etc</a:t>
            </a:r>
            <a:r>
              <a:rPr lang="en-US" sz="2000" b="0" dirty="0"/>
              <a:t>, &lt;Phase Rotation for 320MHz&gt; , IEEE 802.11-19/1493r0  </a:t>
            </a:r>
          </a:p>
          <a:p>
            <a:pPr marL="0" indent="0"/>
            <a:endParaRPr lang="en-US" altLang="zh-CN" sz="2000" b="0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10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9_主题1">
  <a:themeElements>
    <a:clrScheme name="default 5">
      <a:dk1>
        <a:srgbClr val="000000"/>
      </a:dk1>
      <a:lt1>
        <a:srgbClr val="FFFFFF"/>
      </a:lt1>
      <a:dk2>
        <a:srgbClr val="990000"/>
      </a:dk2>
      <a:lt2>
        <a:srgbClr val="B2B2B2"/>
      </a:lt2>
      <a:accent1>
        <a:srgbClr val="FFCC66"/>
      </a:accent1>
      <a:accent2>
        <a:srgbClr val="FFCC99"/>
      </a:accent2>
      <a:accent3>
        <a:srgbClr val="FFFFFF"/>
      </a:accent3>
      <a:accent4>
        <a:srgbClr val="000000"/>
      </a:accent4>
      <a:accent5>
        <a:srgbClr val="FFE2B8"/>
      </a:accent5>
      <a:accent6>
        <a:srgbClr val="E7B98A"/>
      </a:accent6>
      <a:hlink>
        <a:srgbClr val="FF9900"/>
      </a:hlink>
      <a:folHlink>
        <a:srgbClr val="990000"/>
      </a:folHlink>
    </a:clrScheme>
    <a:fontScheme name="default">
      <a:majorFont>
        <a:latin typeface="FrutigerNext LT Medium"/>
        <a:ea typeface="华文细黑"/>
        <a:cs typeface="宋体"/>
      </a:majorFont>
      <a:minorFont>
        <a:latin typeface="FrutigerNext LT Medium"/>
        <a:ea typeface="华文细黑"/>
        <a:cs typeface="宋体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solidFill>
            <a:schemeClr val="tx1"/>
          </a:solidFill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CC9900"/>
          </a:buClr>
          <a:buSzTx/>
          <a:buFont typeface="Wingdings" pitchFamily="2" charset="2"/>
          <a:buChar char="n"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charset="-122"/>
          </a:defRPr>
        </a:defPPr>
      </a:lstStyle>
    </a:spDef>
    <a:lnDef>
      <a:spPr bwMode="auto">
        <a:ln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>
    <a:extraClrScheme>
      <a:clrScheme name="default 1">
        <a:dk1>
          <a:srgbClr val="000000"/>
        </a:dk1>
        <a:lt1>
          <a:srgbClr val="FFFFFF"/>
        </a:lt1>
        <a:dk2>
          <a:srgbClr val="990000"/>
        </a:dk2>
        <a:lt2>
          <a:srgbClr val="808080"/>
        </a:lt2>
        <a:accent1>
          <a:srgbClr val="99CCFF"/>
        </a:accent1>
        <a:accent2>
          <a:srgbClr val="669900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5C8A00"/>
        </a:accent6>
        <a:hlink>
          <a:srgbClr val="FF9900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99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7B95C"/>
        </a:accent6>
        <a:hlink>
          <a:srgbClr val="FF99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99CCCC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FF99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FFCA"/>
        </a:accent5>
        <a:accent6>
          <a:srgbClr val="8AB9B9"/>
        </a:accent6>
        <a:hlink>
          <a:srgbClr val="0099CC"/>
        </a:hlink>
        <a:folHlink>
          <a:srgbClr val="00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7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99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8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9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0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1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FFCC66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E7B98A"/>
        </a:accent6>
        <a:hlink>
          <a:srgbClr val="FF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2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CCCCFF"/>
        </a:accent1>
        <a:accent2>
          <a:srgbClr val="99CCFF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B9E7"/>
        </a:accent6>
        <a:hlink>
          <a:srgbClr val="006699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13">
        <a:dk1>
          <a:srgbClr val="000000"/>
        </a:dk1>
        <a:lt1>
          <a:srgbClr val="FFFFFF"/>
        </a:lt1>
        <a:dk2>
          <a:srgbClr val="990000"/>
        </a:dk2>
        <a:lt2>
          <a:srgbClr val="B2B2B2"/>
        </a:lt2>
        <a:accent1>
          <a:srgbClr val="99CCCC"/>
        </a:accent1>
        <a:accent2>
          <a:srgbClr val="CCFF99"/>
        </a:accent2>
        <a:accent3>
          <a:srgbClr val="FFFFFF"/>
        </a:accent3>
        <a:accent4>
          <a:srgbClr val="000000"/>
        </a:accent4>
        <a:accent5>
          <a:srgbClr val="CAE2E2"/>
        </a:accent5>
        <a:accent6>
          <a:srgbClr val="B9E78A"/>
        </a:accent6>
        <a:hlink>
          <a:srgbClr val="0099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43289</TotalTime>
  <Words>625</Words>
  <Application>Microsoft Office PowerPoint</Application>
  <PresentationFormat>全屏显示(4:3)</PresentationFormat>
  <Paragraphs>91</Paragraphs>
  <Slides>9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Arial Unicode MS</vt:lpstr>
      <vt:lpstr>FrutigerNext LT Bold</vt:lpstr>
      <vt:lpstr>FrutigerNext LT Medium</vt:lpstr>
      <vt:lpstr>MS Gothic</vt:lpstr>
      <vt:lpstr>MS PGothic</vt:lpstr>
      <vt:lpstr>MS PGothic</vt:lpstr>
      <vt:lpstr>黑体</vt:lpstr>
      <vt:lpstr>华文细黑</vt:lpstr>
      <vt:lpstr>宋体</vt:lpstr>
      <vt:lpstr>Arial</vt:lpstr>
      <vt:lpstr>Calibri</vt:lpstr>
      <vt:lpstr>Cambria Math</vt:lpstr>
      <vt:lpstr>Times New Roman</vt:lpstr>
      <vt:lpstr>Wingdings</vt:lpstr>
      <vt:lpstr>Office Theme</vt:lpstr>
      <vt:lpstr>9_主题1</vt:lpstr>
      <vt:lpstr>Equation</vt:lpstr>
      <vt:lpstr>Phase Rotations Design for EHT</vt:lpstr>
      <vt:lpstr>Abstract</vt:lpstr>
      <vt:lpstr>Introduction</vt:lpstr>
      <vt:lpstr>Introduction</vt:lpstr>
      <vt:lpstr>Introduction </vt:lpstr>
      <vt:lpstr>Phase Rotations (320MHz)</vt:lpstr>
      <vt:lpstr>Phase Rotations (240MHz)</vt:lpstr>
      <vt:lpstr>Conclusions</vt:lpstr>
      <vt:lpstr>References</vt:lpstr>
    </vt:vector>
  </TitlesOfParts>
  <Company>Huawei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 Coordination in EHT</dc:title>
  <dc:creator>Dandan Liang（Huawei）</dc:creator>
  <cp:lastModifiedBy>huangguogang</cp:lastModifiedBy>
  <cp:revision>1270</cp:revision>
  <cp:lastPrinted>1601-01-01T00:00:00Z</cp:lastPrinted>
  <dcterms:created xsi:type="dcterms:W3CDTF">2015-10-31T00:33:08Z</dcterms:created>
  <dcterms:modified xsi:type="dcterms:W3CDTF">2019-11-10T09:22:20Z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(3)ceArufElv9ThadKUE7Gu6feSpDCJtfJKTv7YvsK95jffykvKTIrsZbW3MtJJQTpLMZlSevlL
pVs3hg91Y81FSM12H0rd/rlVnzoWw6ngVWPfnT+A9KY0iTSKXv8F6/PNKpVmMKoAsfuPi2vf
oiOk7Ml8akD6Z690oQdNcg66q0k4BykkSoYIG7eLAkDt4T3BzmffmtUmuKKQbB6tFf0dmblN
FT6s91aSJyWwTVYLwg</vt:lpwstr>
  </property>
  <property fmtid="{D5CDD505-2E9C-101B-9397-08002B2CF9AE}" pid="3" name="_2015_ms_pID_7253431">
    <vt:lpwstr>jICPOfEiYHZvi7U9nYYl7+33cvJMQrUIR8kzM+axDZYhdQvh6eEdAB
fcRzwtyHLmoytg1p+aTY0povVMp1p7OlvnW3hy8FTXhaO1C2xnz/jQeXT5+4e5N6I48YQrnp
aKFAUJjsQrAiyQxUf8wzizMU3Hn/0aU+FnTwcElrCGsHAu6fWXy05PU+20YGCL6eWqcU4VbD
3CJf0vN+ixtnYDbEcy6KFmpzTbWfTP2Ny9Sf</vt:lpwstr>
  </property>
  <property fmtid="{D5CDD505-2E9C-101B-9397-08002B2CF9AE}" pid="4" name="_2015_ms_pID_7253432">
    <vt:lpwstr>dgCeszRmR+dEfg9+858HgiQ=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1572938874</vt:lpwstr>
  </property>
</Properties>
</file>