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305" r:id="rId4"/>
    <p:sldId id="290" r:id="rId5"/>
    <p:sldId id="301" r:id="rId6"/>
    <p:sldId id="289" r:id="rId7"/>
    <p:sldId id="297" r:id="rId8"/>
    <p:sldId id="298" r:id="rId9"/>
    <p:sldId id="300" r:id="rId10"/>
    <p:sldId id="268" r:id="rId11"/>
    <p:sldId id="303" r:id="rId12"/>
    <p:sldId id="306" r:id="rId13"/>
    <p:sldId id="28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349" autoAdjust="0"/>
  </p:normalViewPr>
  <p:slideViewPr>
    <p:cSldViewPr>
      <p:cViewPr varScale="1">
        <p:scale>
          <a:sx n="112" d="100"/>
          <a:sy n="112" d="100"/>
        </p:scale>
        <p:origin x="144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2019-11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1980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10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EHT P </a:t>
            </a:r>
            <a:r>
              <a:rPr lang="en-US" altLang="zh-CN" dirty="0" smtClean="0"/>
              <a:t>matrices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2020-01</a:t>
            </a:r>
            <a:r>
              <a:rPr lang="en-US" altLang="zh-CN" dirty="0" smtClean="0"/>
              <a:t>-09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71329"/>
              </p:ext>
            </p:extLst>
          </p:nvPr>
        </p:nvGraphicFramePr>
        <p:xfrm>
          <a:off x="1219198" y="2821146"/>
          <a:ext cx="6629400" cy="1569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</a:t>
                      </a:r>
                      <a:r>
                        <a:rPr lang="en-US" altLang="zh-CN" sz="1200" dirty="0" err="1" smtClean="0"/>
                        <a:t>andan</a:t>
                      </a:r>
                      <a:r>
                        <a:rPr lang="en-US" altLang="zh-CN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r>
                        <a:rPr lang="en-US" altLang="zh-CN" sz="1200" dirty="0" smtClean="0"/>
                        <a:t>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Yan X</a:t>
                      </a:r>
                      <a:r>
                        <a:rPr lang="en-US" altLang="zh-CN" sz="1200" dirty="0" smtClean="0"/>
                        <a:t>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</a:pPr>
            <a:r>
              <a:rPr lang="en-US" dirty="0" smtClean="0"/>
              <a:t>Do you support to have 1x EHT-LTF and 2x EHT-LTF in 802.11be?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>
                  <a:spcBef>
                    <a:spcPts val="0"/>
                  </a:spcBef>
                </a:pPr>
                <a:r>
                  <a:rPr lang="en-US" dirty="0" smtClean="0"/>
                  <a:t>Do you support to have new P </a:t>
                </a:r>
                <a:r>
                  <a:rPr lang="en-US" altLang="zh-CN" dirty="0" smtClean="0"/>
                  <a:t>matrices of dimensions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10×10,  12×12,  14×14 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 16×16</m:t>
                    </m:r>
                  </m:oMath>
                </a14:m>
                <a:r>
                  <a:rPr lang="en-US" dirty="0" smtClean="0"/>
                  <a:t> for </a:t>
                </a:r>
                <a:r>
                  <a:rPr lang="en-US" dirty="0"/>
                  <a:t>the number of space-time streams larger than 8 in </a:t>
                </a:r>
                <a:r>
                  <a:rPr lang="en-US" dirty="0" smtClean="0"/>
                  <a:t>EHT?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b="0" dirty="0" smtClean="0"/>
                  <a:t>The definition of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×14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</m:oMath>
                </a14:m>
                <a:r>
                  <a:rPr lang="en-US" b="0" dirty="0" smtClean="0"/>
                  <a:t> is TBD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56" t="-1185" r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6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 smtClean="0"/>
              <a:t>[</a:t>
            </a:r>
            <a:r>
              <a:rPr lang="en-US" altLang="zh-CN" sz="2000" b="0" dirty="0"/>
              <a:t>1] </a:t>
            </a:r>
            <a:r>
              <a:rPr lang="en-US" altLang="zh-CN" sz="2000" b="0" dirty="0" smtClean="0"/>
              <a:t>&lt;</a:t>
            </a:r>
            <a:r>
              <a:rPr lang="en-US" sz="2000" b="0" dirty="0" smtClean="0"/>
              <a:t>Part </a:t>
            </a:r>
            <a:r>
              <a:rPr lang="en-US" sz="2000" b="0" dirty="0"/>
              <a:t>11: Wireless LAN Medium Access </a:t>
            </a:r>
            <a:r>
              <a:rPr lang="en-US" sz="2000" b="0" dirty="0" smtClean="0"/>
              <a:t>Control (</a:t>
            </a:r>
            <a:r>
              <a:rPr lang="en-US" sz="2000" b="0" dirty="0"/>
              <a:t>MAC) and </a:t>
            </a:r>
            <a:r>
              <a:rPr lang="en-US" sz="2000" b="0" dirty="0" smtClean="0"/>
              <a:t>Physical</a:t>
            </a:r>
          </a:p>
          <a:p>
            <a:pPr algn="just"/>
            <a:r>
              <a:rPr lang="en-US" sz="2000" b="0" dirty="0" smtClean="0"/>
              <a:t>      Layer </a:t>
            </a:r>
            <a:r>
              <a:rPr lang="en-US" sz="2000" b="0" dirty="0"/>
              <a:t>(PHY) </a:t>
            </a:r>
            <a:r>
              <a:rPr lang="en-US" sz="2000" b="0" dirty="0" smtClean="0"/>
              <a:t>Specifications&gt;, </a:t>
            </a:r>
            <a:r>
              <a:rPr lang="en-US" altLang="zh-CN" sz="2000" b="0" dirty="0" smtClean="0"/>
              <a:t>802.11-2016.</a:t>
            </a:r>
          </a:p>
          <a:p>
            <a:pPr algn="just"/>
            <a:r>
              <a:rPr lang="en-US" sz="2000" b="0" dirty="0"/>
              <a:t>[2] Miguel </a:t>
            </a:r>
            <a:r>
              <a:rPr lang="en-US" sz="2000" b="0" dirty="0" err="1"/>
              <a:t>López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&lt;Remarks on P matrices for EHT&gt; , IEEE 802.11-             19/1555r0  </a:t>
            </a:r>
            <a:endParaRPr lang="en-US" sz="2000" b="0" dirty="0" smtClean="0"/>
          </a:p>
          <a:p>
            <a:pPr algn="just"/>
            <a:r>
              <a:rPr lang="en-US" sz="2000" b="0" dirty="0"/>
              <a:t>[3] </a:t>
            </a:r>
            <a:r>
              <a:rPr lang="en-US" sz="2000" b="0" dirty="0" err="1"/>
              <a:t>Junghoon</a:t>
            </a:r>
            <a:r>
              <a:rPr lang="en-US" sz="2000" b="0" dirty="0"/>
              <a:t> </a:t>
            </a:r>
            <a:r>
              <a:rPr lang="en-US" sz="2000" b="0" dirty="0" err="1"/>
              <a:t>Suh</a:t>
            </a:r>
            <a:r>
              <a:rPr lang="en-US" sz="2000" b="0" dirty="0"/>
              <a:t>, &lt;Orthogonal Sequence based Reference Signal for LTF Reduction&gt;, IEEE Document 11/19-1585r1</a:t>
            </a:r>
          </a:p>
          <a:p>
            <a:pPr algn="just"/>
            <a:r>
              <a:rPr lang="en-US" sz="2000" b="0" dirty="0"/>
              <a:t>[4] </a:t>
            </a:r>
            <a:r>
              <a:rPr lang="en-US" sz="2000" b="0" dirty="0" err="1"/>
              <a:t>Sammer</a:t>
            </a:r>
            <a:r>
              <a:rPr lang="en-US" sz="2000" b="0" dirty="0"/>
              <a:t> </a:t>
            </a:r>
            <a:r>
              <a:rPr lang="en-US" sz="2000" b="0" dirty="0" err="1"/>
              <a:t>Vermani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&lt;Performance Comparison of LTF Designs for EHT&gt;, IEEE 802.11-19/1867r0</a:t>
            </a:r>
          </a:p>
          <a:p>
            <a:pPr algn="just"/>
            <a:endParaRPr lang="en-US" sz="2000" b="0" dirty="0"/>
          </a:p>
          <a:p>
            <a:pPr marL="0" indent="0"/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In 802.11ax, 1x HE-LTF</a:t>
            </a:r>
            <a:r>
              <a:rPr lang="zh-CN" altLang="en-US" sz="2000" b="0" dirty="0" smtClean="0">
                <a:solidFill>
                  <a:schemeClr val="tx1"/>
                </a:solidFill>
              </a:rPr>
              <a:t>，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2x HE-LTF and 4x HE-LTF are defined for MIMO channel estimation [1].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 spatial streams</a:t>
            </a:r>
            <a:r>
              <a:rPr lang="en-US" altLang="zh-CN" sz="2000" b="0" dirty="0"/>
              <a:t> are one of main features in </a:t>
            </a:r>
            <a:r>
              <a:rPr lang="en-US" altLang="zh-CN" sz="2000" b="0" dirty="0" smtClean="0"/>
              <a:t>802.11be [2].</a:t>
            </a:r>
            <a:endParaRPr lang="en-US" altLang="zh-CN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Methods of reducing 16 spatial streams EHT-LTF overhead are discussed in [3-4]. One method is using a smaller symbol duration, such as 1x EHT-LTF and 2x EHT-LTF. This method has been applied in 11ax. </a:t>
            </a:r>
            <a:endParaRPr lang="en-US" altLang="zh-CN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1x EHT-LTF and 2x EHT-LTF should be applied to 802.11be for backward compatibility and for the extension of MIMO channel estimation.</a:t>
            </a:r>
            <a:endParaRPr lang="en-US" altLang="zh-CN" sz="2000" b="0" dirty="0">
              <a:solidFill>
                <a:schemeClr val="tx1"/>
              </a:solidFill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 </a:t>
            </a:r>
            <a:r>
              <a:rPr lang="en-US" altLang="zh-CN" sz="2000" b="0" dirty="0" smtClean="0"/>
              <a:t>matrix enables MIMO </a:t>
            </a:r>
            <a:r>
              <a:rPr lang="en-US" altLang="zh-CN" sz="2000" b="0" dirty="0"/>
              <a:t>c</a:t>
            </a:r>
            <a:r>
              <a:rPr lang="en-US" altLang="zh-CN" sz="2000" b="0" dirty="0" smtClean="0"/>
              <a:t>hannel estimation at the receiver </a:t>
            </a:r>
            <a:r>
              <a:rPr lang="en-US" altLang="zh-CN" sz="2000" b="0" dirty="0" smtClean="0"/>
              <a:t>[1].</a:t>
            </a:r>
            <a:endParaRPr lang="en-US" altLang="zh-CN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HT,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VHT,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r>
              <a:rPr lang="en-US" sz="2000" b="0" dirty="0" smtClean="0"/>
              <a:t>                                              </a:t>
            </a:r>
          </a:p>
          <a:p>
            <a:pPr marL="0" indent="0"/>
            <a:r>
              <a:rPr lang="en-US" sz="2000" b="0" dirty="0"/>
              <a:t> </a:t>
            </a:r>
            <a:r>
              <a:rPr lang="en-US" sz="2000" b="0" dirty="0" smtClean="0"/>
              <a:t>                                             , 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0" indent="0"/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HE, the P matrix value is the same as defined in VHT. </a:t>
            </a: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268334"/>
              </p:ext>
            </p:extLst>
          </p:nvPr>
        </p:nvGraphicFramePr>
        <p:xfrm>
          <a:off x="1929658" y="2358692"/>
          <a:ext cx="17938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2" name="Equation" r:id="rId3" imgW="1790640" imgH="914400" progId="Equation.DSMT4">
                  <p:embed/>
                </p:oleObj>
              </mc:Choice>
              <mc:Fallback>
                <p:oleObj name="Equation" r:id="rId3" imgW="17906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658" y="2358692"/>
                        <a:ext cx="17938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468198"/>
              </p:ext>
            </p:extLst>
          </p:nvPr>
        </p:nvGraphicFramePr>
        <p:xfrm>
          <a:off x="986275" y="4352142"/>
          <a:ext cx="6492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3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275" y="4352142"/>
                        <a:ext cx="6492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520099"/>
              </p:ext>
            </p:extLst>
          </p:nvPr>
        </p:nvGraphicFramePr>
        <p:xfrm>
          <a:off x="2101687" y="3890296"/>
          <a:ext cx="1603375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4" name="Equation" r:id="rId7" imgW="1600200" imgH="228600" progId="Equation.DSMT4">
                  <p:embed/>
                </p:oleObj>
              </mc:Choice>
              <mc:Fallback>
                <p:oleObj name="Equation" r:id="rId7" imgW="1600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687" y="3890296"/>
                        <a:ext cx="1603375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左大括号 8"/>
          <p:cNvSpPr/>
          <p:nvPr/>
        </p:nvSpPr>
        <p:spPr bwMode="auto">
          <a:xfrm>
            <a:off x="1682198" y="3982456"/>
            <a:ext cx="340375" cy="970544"/>
          </a:xfrm>
          <a:prstGeom prst="leftBrace">
            <a:avLst>
              <a:gd name="adj1" fmla="val 8333"/>
              <a:gd name="adj2" fmla="val 51544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34109"/>
              </p:ext>
            </p:extLst>
          </p:nvPr>
        </p:nvGraphicFramePr>
        <p:xfrm>
          <a:off x="2103730" y="4377883"/>
          <a:ext cx="1131888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5" name="Equation" r:id="rId9" imgW="1130040" imgH="228600" progId="Equation.DSMT4">
                  <p:embed/>
                </p:oleObj>
              </mc:Choice>
              <mc:Fallback>
                <p:oleObj name="Equation" r:id="rId9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730" y="4377883"/>
                        <a:ext cx="1131888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706527"/>
              </p:ext>
            </p:extLst>
          </p:nvPr>
        </p:nvGraphicFramePr>
        <p:xfrm>
          <a:off x="2103730" y="4873473"/>
          <a:ext cx="1119188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6" name="Equation" r:id="rId11" imgW="1117440" imgH="228600" progId="Equation.DSMT4">
                  <p:embed/>
                </p:oleObj>
              </mc:Choice>
              <mc:Fallback>
                <p:oleObj name="Equation" r:id="rId11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730" y="4873473"/>
                        <a:ext cx="1119188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29087"/>
              </p:ext>
            </p:extLst>
          </p:nvPr>
        </p:nvGraphicFramePr>
        <p:xfrm>
          <a:off x="4019550" y="3183742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7" name="Equation" r:id="rId13" imgW="2946240" imgH="1396800" progId="Equation.DSMT4">
                  <p:embed/>
                </p:oleObj>
              </mc:Choice>
              <mc:Fallback>
                <p:oleObj name="Equation" r:id="rId13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3183742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52123"/>
              </p:ext>
            </p:extLst>
          </p:nvPr>
        </p:nvGraphicFramePr>
        <p:xfrm>
          <a:off x="7225604" y="3766192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8" name="Equation" r:id="rId15" imgW="1143000" imgH="203040" progId="Equation.DSMT4">
                  <p:embed/>
                </p:oleObj>
              </mc:Choice>
              <mc:Fallback>
                <p:oleObj name="Equation" r:id="rId15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604" y="3766192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736347"/>
              </p:ext>
            </p:extLst>
          </p:nvPr>
        </p:nvGraphicFramePr>
        <p:xfrm>
          <a:off x="4019550" y="5009927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9" name="Equation" r:id="rId17" imgW="1244520" imgH="482400" progId="Equation.DSMT4">
                  <p:embed/>
                </p:oleObj>
              </mc:Choice>
              <mc:Fallback>
                <p:oleObj name="Equation" r:id="rId17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5009927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1012"/>
                <a:ext cx="7772400" cy="426878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 smtClean="0"/>
                  <a:t>New P matrices for 802.11be should be considered to support high order MIMO operations </a:t>
                </a:r>
                <a:r>
                  <a:rPr lang="en-US" altLang="zh-CN" sz="2000" b="0" dirty="0" smtClean="0"/>
                  <a:t>[2].</a:t>
                </a:r>
                <a:endParaRPr lang="en-US" altLang="zh-CN" sz="2000" b="0" dirty="0" smtClean="0"/>
              </a:p>
              <a:p>
                <a:pPr marL="0" indent="0"/>
                <a:r>
                  <a:rPr lang="en-US" sz="2000" b="0" dirty="0"/>
                  <a:t> </a:t>
                </a:r>
                <a:r>
                  <a:rPr lang="en-US" sz="2000" b="0" dirty="0" smtClean="0"/>
                  <a:t>   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sz="1600" b="0" dirty="0" smtClean="0"/>
                  <a:t> shall be considered.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Two methods of designing P matrices are proposed for up to16ss scenario in this contribution: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</a:t>
                </a:r>
                <a:r>
                  <a:rPr lang="en-US" sz="1600" dirty="0" smtClean="0"/>
                  <a:t>ethod 1: Using</a:t>
                </a:r>
                <a:r>
                  <a:rPr lang="en-US" altLang="zh-CN" sz="1600" dirty="0" smtClean="0"/>
                  <a:t> DFT matrices of  the same dimensions for design </a:t>
                </a:r>
                <a:r>
                  <a:rPr lang="en-US" altLang="zh-CN" sz="1600" dirty="0"/>
                  <a:t>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en-US" sz="1600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M</a:t>
                </a:r>
                <a:r>
                  <a:rPr lang="en-US" altLang="zh-CN" sz="1600" dirty="0" smtClean="0"/>
                  <a:t>ethod 2: Using DFT matrices of smaller dimensions and the </a:t>
                </a:r>
                <a:r>
                  <a:rPr lang="en-US" altLang="zh-CN" sz="1600" dirty="0" err="1" smtClean="0"/>
                  <a:t>Hadamard</a:t>
                </a:r>
                <a:r>
                  <a:rPr lang="en-US" altLang="zh-CN" sz="1600" dirty="0" smtClean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914400" lvl="2" indent="0"/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200150" lvl="2" indent="-285750">
                  <a:buFont typeface="Wingdings" panose="05000000000000000000" pitchFamily="2" charset="2"/>
                  <a:buChar char="à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200150" lvl="2" indent="-285750">
                  <a:buFont typeface="Wingdings" panose="05000000000000000000" pitchFamily="2" charset="2"/>
                  <a:buChar char="à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sz="14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1012"/>
                <a:ext cx="7772400" cy="4268787"/>
              </a:xfrm>
              <a:blipFill rotWithShape="0"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5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696912" y="1602580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=9,10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1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the same dimensions </a:t>
                </a:r>
                <a:r>
                  <a:rPr lang="en-US" altLang="zh-CN" sz="1800" b="0" dirty="0" smtClean="0"/>
                  <a:t>for </a:t>
                </a:r>
                <a:r>
                  <a:rPr lang="en-US" altLang="zh-CN" sz="1800" b="0" dirty="0"/>
                  <a:t>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2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of smaller dimensions </a:t>
                </a:r>
                <a:r>
                  <a:rPr lang="en-US" altLang="zh-CN" sz="1800" b="0" dirty="0" smtClean="0"/>
                  <a:t>and </a:t>
                </a:r>
                <a:r>
                  <a:rPr lang="en-US" altLang="zh-CN" sz="1800" b="0" dirty="0" err="1"/>
                  <a:t>Hadamard</a:t>
                </a:r>
                <a:r>
                  <a:rPr lang="en-US" altLang="zh-CN" sz="1800" b="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r>
                  <a:rPr lang="en-US" sz="1800" b="0" dirty="0" smtClean="0"/>
                  <a:t>	The same methods can be used for designing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r>
                  <a:rPr lang="en-US" sz="1800" b="0" dirty="0" smtClean="0"/>
                  <a:t> as well.</a:t>
                </a: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2" y="1602580"/>
                <a:ext cx="7770813" cy="4113213"/>
              </a:xfrm>
              <a:blipFill rotWithShape="0">
                <a:blip r:embed="rId4"/>
                <a:stretch>
                  <a:fillRect l="-117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155935"/>
              </p:ext>
            </p:extLst>
          </p:nvPr>
        </p:nvGraphicFramePr>
        <p:xfrm>
          <a:off x="532606" y="3425030"/>
          <a:ext cx="40767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6" name="Equation" r:id="rId5" imgW="4076640" imgH="2286000" progId="Equation.DSMT4">
                  <p:embed/>
                </p:oleObj>
              </mc:Choice>
              <mc:Fallback>
                <p:oleObj name="Equation" r:id="rId5" imgW="4076640" imgH="228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" y="3425030"/>
                        <a:ext cx="40767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63218"/>
              </p:ext>
            </p:extLst>
          </p:nvPr>
        </p:nvGraphicFramePr>
        <p:xfrm>
          <a:off x="1828800" y="5825329"/>
          <a:ext cx="1206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7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825329"/>
                        <a:ext cx="12065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145658"/>
              </p:ext>
            </p:extLst>
          </p:nvPr>
        </p:nvGraphicFramePr>
        <p:xfrm>
          <a:off x="5715000" y="3502423"/>
          <a:ext cx="1304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" name="Equation" r:id="rId9" imgW="1307532" imgH="482391" progId="Equation.DSMT4">
                  <p:embed/>
                </p:oleObj>
              </mc:Choice>
              <mc:Fallback>
                <p:oleObj name="Equation" r:id="rId9" imgW="1307532" imgH="48239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2423"/>
                        <a:ext cx="13049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681342"/>
              </p:ext>
            </p:extLst>
          </p:nvPr>
        </p:nvGraphicFramePr>
        <p:xfrm>
          <a:off x="5786437" y="4230687"/>
          <a:ext cx="24669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" name="Equation" r:id="rId11" imgW="2463800" imgH="1168400" progId="Equation.DSMT4">
                  <p:embed/>
                </p:oleObj>
              </mc:Choice>
              <mc:Fallback>
                <p:oleObj name="Equation" r:id="rId11" imgW="2463800" imgH="1168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7" y="4230687"/>
                        <a:ext cx="2466975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546745"/>
              </p:ext>
            </p:extLst>
          </p:nvPr>
        </p:nvGraphicFramePr>
        <p:xfrm>
          <a:off x="5967015" y="5570536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" name="Equation" r:id="rId13" imgW="1143000" imgH="203040" progId="Equation.DSMT4">
                  <p:embed/>
                </p:oleObj>
              </mc:Choice>
              <mc:Fallback>
                <p:oleObj name="Equation" r:id="rId13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015" y="5570536"/>
                        <a:ext cx="1143000" cy="200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066800" y="613489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6.2851dB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95515" y="6118599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6.2771dB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1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the same dimensions </a:t>
                </a:r>
                <a:r>
                  <a:rPr lang="en-US" altLang="zh-CN" sz="1800" b="0" dirty="0" smtClean="0"/>
                  <a:t>for </a:t>
                </a:r>
                <a:r>
                  <a:rPr lang="en-US" altLang="zh-CN" sz="1800" b="0" dirty="0"/>
                  <a:t>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44003"/>
              </p:ext>
            </p:extLst>
          </p:nvPr>
        </p:nvGraphicFramePr>
        <p:xfrm>
          <a:off x="942975" y="2906515"/>
          <a:ext cx="477202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5" name="Equation" r:id="rId5" imgW="4775200" imgH="2819400" progId="Equation.DSMT4">
                  <p:embed/>
                </p:oleObj>
              </mc:Choice>
              <mc:Fallback>
                <p:oleObj name="Equation" r:id="rId5" imgW="4775200" imgH="281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906515"/>
                        <a:ext cx="4772025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73623"/>
              </p:ext>
            </p:extLst>
          </p:nvPr>
        </p:nvGraphicFramePr>
        <p:xfrm>
          <a:off x="6248400" y="4316215"/>
          <a:ext cx="1206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6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316215"/>
                        <a:ext cx="12065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752600" y="6012262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6.3003dB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=11,12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Method 2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of smaller dimensions </a:t>
                </a:r>
                <a:r>
                  <a:rPr lang="en-US" altLang="zh-CN" sz="1800" b="0" dirty="0" smtClean="0"/>
                  <a:t>and </a:t>
                </a:r>
                <a:r>
                  <a:rPr lang="en-US" altLang="zh-CN" sz="1800" b="0" dirty="0" err="1"/>
                  <a:t>Hadamard</a:t>
                </a:r>
                <a:r>
                  <a:rPr lang="en-US" altLang="zh-CN" sz="1800" b="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endParaRPr lang="en-US" sz="1800" b="0" dirty="0"/>
              </a:p>
              <a:p>
                <a:endParaRPr lang="en-US" sz="1800" b="0" dirty="0"/>
              </a:p>
              <a:p>
                <a:pPr marL="457200" lvl="1" indent="0"/>
                <a:r>
                  <a:rPr lang="en-US" sz="1400" b="1" i="1" u="sng" dirty="0" smtClean="0"/>
                  <a:t>Case 1</a:t>
                </a:r>
                <a:r>
                  <a:rPr lang="en-US" sz="1400" dirty="0" smtClean="0"/>
                  <a:t>: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×3</m:t>
                        </m:r>
                      </m:sub>
                    </m:sSub>
                  </m:oMath>
                </a14:m>
                <a:r>
                  <a:rPr lang="en-US" sz="1400" dirty="0"/>
                  <a:t>                                              </a:t>
                </a:r>
                <a:r>
                  <a:rPr lang="en-US" sz="1400" b="1" i="1" u="sng" dirty="0" smtClean="0"/>
                  <a:t>Case </a:t>
                </a:r>
                <a:r>
                  <a:rPr lang="en-US" sz="1400" b="1" i="1" u="sng" dirty="0"/>
                  <a:t>2</a:t>
                </a:r>
                <a:r>
                  <a:rPr lang="en-US" sz="1400" dirty="0" smtClean="0"/>
                  <a:t>: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sz="1400" dirty="0" smtClean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648526"/>
              </p:ext>
            </p:extLst>
          </p:nvPr>
        </p:nvGraphicFramePr>
        <p:xfrm>
          <a:off x="3429000" y="2858481"/>
          <a:ext cx="1323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8" name="Equation" r:id="rId5" imgW="1320227" imgH="482391" progId="Equation.DSMT4">
                  <p:embed/>
                </p:oleObj>
              </mc:Choice>
              <mc:Fallback>
                <p:oleObj name="Equation" r:id="rId5" imgW="1320227" imgH="48239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58481"/>
                        <a:ext cx="13239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289279"/>
              </p:ext>
            </p:extLst>
          </p:nvPr>
        </p:nvGraphicFramePr>
        <p:xfrm>
          <a:off x="1380528" y="4119386"/>
          <a:ext cx="12287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9" name="Equation" r:id="rId7" imgW="1231366" imgH="482391" progId="Equation.DSMT4">
                  <p:embed/>
                </p:oleObj>
              </mc:Choice>
              <mc:Fallback>
                <p:oleObj name="Equation" r:id="rId7" imgW="1231366" imgH="48239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528" y="4119386"/>
                        <a:ext cx="12287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282700" y="458866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040431"/>
              </p:ext>
            </p:extLst>
          </p:nvPr>
        </p:nvGraphicFramePr>
        <p:xfrm>
          <a:off x="1378769" y="4731194"/>
          <a:ext cx="1676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0" name="Equation" r:id="rId9" imgW="1676400" imgH="736600" progId="Equation.DSMT4">
                  <p:embed/>
                </p:oleObj>
              </mc:Choice>
              <mc:Fallback>
                <p:oleObj name="Equation" r:id="rId9" imgW="1676400" imgH="73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769" y="4731194"/>
                        <a:ext cx="1676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597529"/>
              </p:ext>
            </p:extLst>
          </p:nvPr>
        </p:nvGraphicFramePr>
        <p:xfrm>
          <a:off x="4609306" y="4117178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1" name="Equation" r:id="rId11" imgW="2946400" imgH="1397000" progId="Equation.DSMT4">
                  <p:embed/>
                </p:oleObj>
              </mc:Choice>
              <mc:Fallback>
                <p:oleObj name="Equation" r:id="rId11" imgW="2946400" imgH="1397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306" y="4117178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5916"/>
              </p:ext>
            </p:extLst>
          </p:nvPr>
        </p:nvGraphicFramePr>
        <p:xfrm>
          <a:off x="1516304" y="5627682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2" name="Equation" r:id="rId13" imgW="1143000" imgH="203040" progId="Equation.DSMT4">
                  <p:embed/>
                </p:oleObj>
              </mc:Choice>
              <mc:Fallback>
                <p:oleObj name="Equation" r:id="rId13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304" y="5627682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949585"/>
              </p:ext>
            </p:extLst>
          </p:nvPr>
        </p:nvGraphicFramePr>
        <p:xfrm>
          <a:off x="5715000" y="566355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3" name="Equation" r:id="rId15" imgW="1143000" imgH="203040" progId="Equation.DSMT4">
                  <p:embed/>
                </p:oleObj>
              </mc:Choice>
              <mc:Fallback>
                <p:oleObj name="Equation" r:id="rId15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6355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1066800" y="605850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</a:t>
            </a:r>
            <a:r>
              <a:rPr lang="en-US" altLang="zh-CN" sz="1600" dirty="0" smtClean="0">
                <a:solidFill>
                  <a:srgbClr val="0070C0"/>
                </a:solidFill>
              </a:rPr>
              <a:t> </a:t>
            </a:r>
            <a:r>
              <a:rPr lang="en-US" altLang="zh-CN" sz="1600" dirty="0">
                <a:solidFill>
                  <a:srgbClr val="0070C0"/>
                </a:solidFill>
              </a:rPr>
              <a:t>6.2369</a:t>
            </a:r>
            <a:r>
              <a:rPr lang="en-US" altLang="zh-CN" sz="1600" dirty="0" smtClean="0">
                <a:solidFill>
                  <a:srgbClr val="0070C0"/>
                </a:solidFill>
              </a:rPr>
              <a:t>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40287" y="606107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>
                <a:solidFill>
                  <a:srgbClr val="0070C0"/>
                </a:solidFill>
              </a:rPr>
              <a:t>6.2851</a:t>
            </a:r>
            <a:r>
              <a:rPr lang="en-US" altLang="zh-CN" sz="1600" dirty="0" smtClean="0">
                <a:solidFill>
                  <a:srgbClr val="0070C0"/>
                </a:solidFill>
              </a:rPr>
              <a:t>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</m:oMath>
                </a14:m>
                <a:r>
                  <a:rPr lang="en-US" b="0" dirty="0" smtClean="0"/>
                  <a:t>6</a:t>
                </a:r>
                <a:r>
                  <a:rPr lang="en-US" dirty="0" smtClean="0"/>
                  <a:t>: </a:t>
                </a:r>
                <a:r>
                  <a:rPr lang="en-US" b="0" dirty="0" smtClean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r>
                  <a:rPr lang="en-US" b="0" dirty="0" smtClean="0"/>
                  <a:t> for producing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b="0" dirty="0"/>
                  <a:t> and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b="0" dirty="0"/>
                  <a:t> for producing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18009" y="2969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911966"/>
              </p:ext>
            </p:extLst>
          </p:nvPr>
        </p:nvGraphicFramePr>
        <p:xfrm>
          <a:off x="1828800" y="2950768"/>
          <a:ext cx="1298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6" name="Equation" r:id="rId5" imgW="1295280" imgH="482400" progId="Equation.DSMT4">
                  <p:embed/>
                </p:oleObj>
              </mc:Choice>
              <mc:Fallback>
                <p:oleObj name="Equation" r:id="rId5" imgW="1295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50768"/>
                        <a:ext cx="12985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089416"/>
              </p:ext>
            </p:extLst>
          </p:nvPr>
        </p:nvGraphicFramePr>
        <p:xfrm>
          <a:off x="1950288" y="4791075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7" name="Equation" r:id="rId7" imgW="1600200" imgH="914400" progId="Equation.DSMT4">
                  <p:embed/>
                </p:oleObj>
              </mc:Choice>
              <mc:Fallback>
                <p:oleObj name="Equation" r:id="rId7" imgW="1600200" imgH="914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0288" y="4791075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469808"/>
              </p:ext>
            </p:extLst>
          </p:nvPr>
        </p:nvGraphicFramePr>
        <p:xfrm>
          <a:off x="1968068" y="3819262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8" name="Equation" r:id="rId9" imgW="1244520" imgH="482400" progId="Equation.DSMT4">
                  <p:embed/>
                </p:oleObj>
              </mc:Choice>
              <mc:Fallback>
                <p:oleObj name="Equation" r:id="rId9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068" y="3819262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33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>
                  <a:spcBef>
                    <a:spcPts val="0"/>
                  </a:spcBef>
                </a:pPr>
                <a:r>
                  <a:rPr lang="en-US" sz="2000" b="0" dirty="0" smtClean="0"/>
                  <a:t>This contribution proposes </a:t>
                </a:r>
                <a:r>
                  <a:rPr lang="en-US" sz="2000" b="0" dirty="0"/>
                  <a:t>two </a:t>
                </a:r>
                <a:r>
                  <a:rPr lang="en-US" sz="2000" b="0" dirty="0" smtClean="0"/>
                  <a:t>methods </a:t>
                </a:r>
                <a:r>
                  <a:rPr lang="en-US" sz="2000" b="0" dirty="0"/>
                  <a:t>for designing </a:t>
                </a:r>
                <a:r>
                  <a:rPr lang="en-US" sz="2000" b="0" dirty="0" smtClean="0"/>
                  <a:t>EHT P matrices, and the new considered dimension of P matrix is 10, 12, 14 and 16, respectively.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Method 1: Using</a:t>
                </a:r>
                <a:r>
                  <a:rPr lang="en-US" altLang="zh-CN" sz="1600" dirty="0"/>
                  <a:t> DFT matrices for design 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</a:t>
                </a:r>
                <a:r>
                  <a:rPr lang="en-US" altLang="zh-CN" sz="1600" dirty="0"/>
                  <a:t>ethod 2: Using DFT matrices and </a:t>
                </a:r>
                <a:r>
                  <a:rPr lang="en-US" altLang="zh-CN" sz="1600" dirty="0" err="1"/>
                  <a:t>Hadamard</a:t>
                </a:r>
                <a:r>
                  <a:rPr lang="en-US" altLang="zh-CN" sz="160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endParaRPr lang="en-US" sz="1600" b="0" dirty="0" smtClean="0"/>
              </a:p>
            </p:txBody>
          </p:sp>
        </mc:Choice>
        <mc:Fallback xmlns="">
          <p:sp>
            <p:nvSpPr>
              <p:cNvPr id="5" name="内容占位符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6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5480063"/>
                  </p:ext>
                </p:extLst>
              </p:nvPr>
            </p:nvGraphicFramePr>
            <p:xfrm>
              <a:off x="1523206" y="4061359"/>
              <a:ext cx="6096000" cy="186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𝑆𝑇𝑆</m:t>
                                    </m:r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 matrices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9,10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11,12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13,14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15,16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5480063"/>
                  </p:ext>
                </p:extLst>
              </p:nvPr>
            </p:nvGraphicFramePr>
            <p:xfrm>
              <a:off x="1523206" y="4061359"/>
              <a:ext cx="6096000" cy="186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" t="-8065" r="-100798" b="-417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 matrices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9,10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109836" r="-1000" b="-3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11,12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209836" r="-1000" b="-2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13,14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309836" r="-1000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15,16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409836" r="-1000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矩形 5"/>
          <p:cNvSpPr/>
          <p:nvPr/>
        </p:nvSpPr>
        <p:spPr>
          <a:xfrm>
            <a:off x="1294209" y="5918113"/>
            <a:ext cx="6630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tx1"/>
                </a:solidFill>
                <a:latin typeface="Arial-BoldMT"/>
              </a:rPr>
              <a:t>Dimension of P matrices required </a:t>
            </a:r>
            <a:r>
              <a:rPr lang="en-US" sz="1600" b="1" i="1" dirty="0">
                <a:solidFill>
                  <a:schemeClr val="tx1"/>
                </a:solidFill>
                <a:latin typeface="Arial-BoldMT"/>
              </a:rPr>
              <a:t>for different numbers</a:t>
            </a:r>
          </a:p>
          <a:p>
            <a:pPr algn="ctr"/>
            <a:r>
              <a:rPr lang="en-US" sz="1600" b="1" i="1" dirty="0">
                <a:solidFill>
                  <a:schemeClr val="tx1"/>
                </a:solidFill>
                <a:latin typeface="Arial-BoldMT"/>
              </a:rPr>
              <a:t>of space-time streams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44045</TotalTime>
  <Words>466</Words>
  <Application>Microsoft Office PowerPoint</Application>
  <PresentationFormat>全屏显示(4:3)</PresentationFormat>
  <Paragraphs>116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9" baseType="lpstr">
      <vt:lpstr>Arial Unicode MS</vt:lpstr>
      <vt:lpstr>Arial-BoldMT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FrutigerNext LT Bold</vt:lpstr>
      <vt:lpstr>Times New Roman</vt:lpstr>
      <vt:lpstr>Wingdings</vt:lpstr>
      <vt:lpstr>Office Theme</vt:lpstr>
      <vt:lpstr>9_主题1</vt:lpstr>
      <vt:lpstr>Equation</vt:lpstr>
      <vt:lpstr>EHT P matrices Discussion</vt:lpstr>
      <vt:lpstr>Introduction </vt:lpstr>
      <vt:lpstr>Introduction </vt:lpstr>
      <vt:lpstr>Introduction </vt:lpstr>
      <vt:lpstr>P Matrices (P_(10×10))</vt:lpstr>
      <vt:lpstr>P Matrices (P_(12×12))</vt:lpstr>
      <vt:lpstr>P Matrices (P_(12×12))</vt:lpstr>
      <vt:lpstr>P Matrices (P_(16×16))</vt:lpstr>
      <vt:lpstr>Summary</vt:lpstr>
      <vt:lpstr>Straw Poll #1</vt:lpstr>
      <vt:lpstr>Straw Poll #2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Liangdandan (2012)</cp:lastModifiedBy>
  <cp:revision>1275</cp:revision>
  <cp:lastPrinted>1601-01-01T00:00:00Z</cp:lastPrinted>
  <dcterms:created xsi:type="dcterms:W3CDTF">2015-10-31T00:33:08Z</dcterms:created>
  <dcterms:modified xsi:type="dcterms:W3CDTF">2020-01-09T14:23:53Z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(3)ueD1Y1+bNnXv4WtGsvZU2u+RzhI+73WtSHJjiC0/aNFp1BoqbHY3cqfmDQYKnd+bazoXZI9P
r9paWZLK+waQSVVAXaxNbJWtrvLzk84SfPumK5w3q3Vfgs0xl7+by5jN9orK/zntpOlMAfZc
perZnH4N2hHeJSSU+X+eqXZV/g6qMGHLiBFMsI4YrD8OS3BEO8OgMCDQz2x9Y6uDWs0IsSIv
3VfAEFg4uVFKVjsw1F</vt:lpwstr>
  </property>
  <property fmtid="{D5CDD505-2E9C-101B-9397-08002B2CF9AE}" pid="3" name="_2015_ms_pID_7253431">
    <vt:lpwstr>4OJWCUUr+sMMVenw9hV7oixryc4DOGDqF0g8OE6Eym/IqdXrtxSyjz
nQ5abnbhxSuGi4fUbY0+KI2QuiC1hrEr38QtEjSzqjcAi7ybCamiNxN2QrxqGqOCQOCMyt1u
IU78FB6N9UNEk4c7HQr4qjhEhHnpLrBXxxOigud//RZnpof4ctXfwz7rtZ9rTkuir6H4ekzM
nrMlgc3AM7gJ560oTYoAMFA7S4rFiPvbeYKy</vt:lpwstr>
  </property>
  <property fmtid="{D5CDD505-2E9C-101B-9397-08002B2CF9AE}" pid="4" name="_2015_ms_pID_7253432">
    <vt:lpwstr>+IKVmwbgB+6rk7mBlHb8SJs=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