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257" r:id="rId3"/>
    <p:sldId id="301" r:id="rId4"/>
    <p:sldId id="276" r:id="rId5"/>
    <p:sldId id="290" r:id="rId6"/>
    <p:sldId id="289" r:id="rId7"/>
    <p:sldId id="291" r:id="rId8"/>
    <p:sldId id="299" r:id="rId9"/>
    <p:sldId id="295" r:id="rId10"/>
    <p:sldId id="294" r:id="rId11"/>
    <p:sldId id="297" r:id="rId1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1EFA"/>
    <a:srgbClr val="DFB7D9"/>
    <a:srgbClr val="C2C2FE"/>
    <a:srgbClr val="90FA93"/>
    <a:srgbClr val="F49088"/>
    <a:srgbClr val="FFABFF"/>
    <a:srgbClr val="FFCCFF"/>
    <a:srgbClr val="FFE5FF"/>
    <a:srgbClr val="FD94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96" autoAdjust="0"/>
    <p:restoredTop sz="94660"/>
  </p:normalViewPr>
  <p:slideViewPr>
    <p:cSldViewPr>
      <p:cViewPr varScale="1">
        <p:scale>
          <a:sx n="108" d="100"/>
          <a:sy n="108" d="100"/>
        </p:scale>
        <p:origin x="172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2886" y="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7638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3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17531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3B191D38-BDD1-6541-816B-CB820FB164E2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8972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56195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December,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56195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December,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56195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December,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56195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December,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56195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December,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56195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December,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2019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2019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07725" y="6475413"/>
            <a:ext cx="133620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Huawei Technologies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56195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December, 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56195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December,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56195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December,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May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20385" y="6475413"/>
            <a:ext cx="192354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Yan Xin, Huawei Technologies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</a:t>
            </a:r>
            <a:r>
              <a:rPr lang="en-US" sz="1800" b="1" dirty="0" smtClean="0"/>
              <a:t>802.11-19/1979r1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0.png"/><Relationship Id="rId7" Type="http://schemas.openxmlformats.org/officeDocument/2006/relationships/image" Target="../media/image6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23119" cy="276999"/>
          </a:xfrm>
        </p:spPr>
        <p:txBody>
          <a:bodyPr/>
          <a:lstStyle/>
          <a:p>
            <a:r>
              <a:rPr lang="en-US" dirty="0" smtClean="0"/>
              <a:t>October 2019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60863" y="6475413"/>
            <a:ext cx="1583062" cy="184666"/>
          </a:xfrm>
        </p:spPr>
        <p:txBody>
          <a:bodyPr/>
          <a:lstStyle/>
          <a:p>
            <a:r>
              <a:rPr lang="en-US" dirty="0" smtClean="0"/>
              <a:t>Genadiy Tsodik (Huawei)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772890"/>
            <a:ext cx="8763000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dirty="0">
                <a:solidFill>
                  <a:schemeClr val="tx1"/>
                </a:solidFill>
              </a:rPr>
              <a:t>UL Coordination for Throughput </a:t>
            </a:r>
            <a:r>
              <a:rPr lang="en-US" dirty="0" smtClean="0">
                <a:solidFill>
                  <a:schemeClr val="tx1"/>
                </a:solidFill>
              </a:rPr>
              <a:t>Improvement and Interference Reduction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2019-10-24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762000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2521710"/>
              </p:ext>
            </p:extLst>
          </p:nvPr>
        </p:nvGraphicFramePr>
        <p:xfrm>
          <a:off x="990600" y="2650138"/>
          <a:ext cx="7467600" cy="13659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7241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5073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3630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80794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Tsodik Genadiy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sz="1100" kern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Li </a:t>
                      </a:r>
                      <a:r>
                        <a:rPr lang="en-US" altLang="zh-CN" sz="1200" dirty="0" err="1" smtClean="0">
                          <a:latin typeface="+mn-lt"/>
                          <a:ea typeface="Times New Roman"/>
                          <a:cs typeface="Arial"/>
                        </a:rPr>
                        <a:t>Yunbo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Shilo Shimi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48040" y="6475413"/>
            <a:ext cx="1595885" cy="184666"/>
          </a:xfrm>
        </p:spPr>
        <p:txBody>
          <a:bodyPr/>
          <a:lstStyle/>
          <a:p>
            <a:r>
              <a:rPr lang="en-US" altLang="zh-CN" dirty="0"/>
              <a:t>Genadiy Tsodik (Huawei)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5ED327D-21C3-674C-981C-8A8BC9E6D25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23119" cy="276999"/>
          </a:xfrm>
        </p:spPr>
        <p:txBody>
          <a:bodyPr/>
          <a:lstStyle/>
          <a:p>
            <a:r>
              <a:rPr lang="en-US" dirty="0"/>
              <a:t>October 2019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381000" y="1371600"/>
            <a:ext cx="8458200" cy="5029200"/>
          </a:xfrm>
          <a:prstGeom prst="rect">
            <a:avLst/>
          </a:prstGeom>
          <a:noFill/>
          <a:ln/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kern="0" dirty="0"/>
              <a:t>UL coordination </a:t>
            </a:r>
            <a:r>
              <a:rPr lang="en-US" sz="2000" b="0" kern="0" dirty="0" smtClean="0"/>
              <a:t>may </a:t>
            </a:r>
            <a:r>
              <a:rPr lang="en-US" sz="2000" b="0" kern="0" dirty="0"/>
              <a:t>significantly improve efficiency of a Wi-Fi network by allowing simultaneous transmissions 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kern="0" dirty="0"/>
              <a:t>Very good performance can be achieved applying existing MU-MIMO transmission </a:t>
            </a:r>
            <a:r>
              <a:rPr lang="en-US" sz="2000" b="0" kern="0" dirty="0" smtClean="0"/>
              <a:t>format for </a:t>
            </a:r>
            <a:r>
              <a:rPr lang="en-US" sz="2000" b="0" kern="0" dirty="0"/>
              <a:t>HE-LTF </a:t>
            </a:r>
            <a:r>
              <a:rPr lang="en-US" sz="2000" b="0" kern="0" dirty="0" smtClean="0"/>
              <a:t>field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kern="0" dirty="0" smtClean="0"/>
              <a:t>AP can independently choose which type of detection to apply based on its own capabilities</a:t>
            </a:r>
            <a:endParaRPr lang="en-US" sz="2000" b="0" kern="0" dirty="0"/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kern="0" dirty="0" smtClean="0"/>
              <a:t>No need for any payload exchange (information bits at </a:t>
            </a:r>
            <a:r>
              <a:rPr lang="en-US" sz="2000" b="0" kern="0" dirty="0" err="1" smtClean="0"/>
              <a:t>Tx</a:t>
            </a:r>
            <a:r>
              <a:rPr lang="en-US" sz="2000" b="0" kern="0" dirty="0" smtClean="0"/>
              <a:t> or LLRs at Rx) 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kern="0" dirty="0" smtClean="0"/>
              <a:t>The </a:t>
            </a:r>
            <a:r>
              <a:rPr lang="en-US" sz="2000" b="0" kern="0" dirty="0"/>
              <a:t>proposed method relies on </a:t>
            </a:r>
            <a:r>
              <a:rPr lang="en-US" sz="2000" b="0" kern="0" dirty="0" smtClean="0"/>
              <a:t>DL AP </a:t>
            </a:r>
            <a:r>
              <a:rPr lang="en-US" sz="2000" b="0" kern="0" dirty="0"/>
              <a:t>coordination </a:t>
            </a:r>
            <a:r>
              <a:rPr lang="en-US" sz="2000" b="0" kern="0" dirty="0" smtClean="0"/>
              <a:t>synchronization techniques (already </a:t>
            </a:r>
            <a:r>
              <a:rPr lang="en-US" sz="2000" b="0" kern="0" smtClean="0"/>
              <a:t>being considered </a:t>
            </a:r>
            <a:r>
              <a:rPr lang="en-US" sz="2000" b="0" kern="0" dirty="0" smtClean="0"/>
              <a:t>in 802.11be) and </a:t>
            </a:r>
            <a:r>
              <a:rPr lang="en-US" sz="2000" b="0" kern="0" dirty="0"/>
              <a:t>thus requires no additional </a:t>
            </a:r>
            <a:r>
              <a:rPr lang="en-US" sz="2000" b="0" kern="0" dirty="0" smtClean="0"/>
              <a:t>algorithms</a:t>
            </a:r>
            <a:endParaRPr lang="en-US" sz="2000" b="0" kern="0" dirty="0"/>
          </a:p>
        </p:txBody>
      </p:sp>
    </p:spTree>
    <p:extLst>
      <p:ext uri="{BB962C8B-B14F-4D97-AF65-F5344CB8AC3E}">
        <p14:creationId xmlns:p14="http://schemas.microsoft.com/office/powerpoint/2010/main" val="2138323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48040" y="6475413"/>
            <a:ext cx="1595885" cy="184666"/>
          </a:xfrm>
        </p:spPr>
        <p:txBody>
          <a:bodyPr/>
          <a:lstStyle/>
          <a:p>
            <a:r>
              <a:rPr lang="en-US" altLang="zh-CN" dirty="0"/>
              <a:t>Genadiy Tsodik (Huawei)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5ED327D-21C3-674C-981C-8A8BC9E6D25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23119" cy="276999"/>
          </a:xfrm>
        </p:spPr>
        <p:txBody>
          <a:bodyPr/>
          <a:lstStyle/>
          <a:p>
            <a:r>
              <a:rPr lang="en-US" dirty="0"/>
              <a:t>October 2019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381000" y="1371600"/>
            <a:ext cx="8458200" cy="5029200"/>
          </a:xfrm>
          <a:prstGeom prst="rect">
            <a:avLst/>
          </a:prstGeom>
          <a:noFill/>
          <a:ln/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0" lvl="0" indent="0">
              <a:buNone/>
            </a:pPr>
            <a:r>
              <a:rPr lang="en-US" sz="2000" b="0" dirty="0"/>
              <a:t>Do you </a:t>
            </a:r>
            <a:r>
              <a:rPr lang="en-US" sz="2000" b="0" dirty="0" smtClean="0"/>
              <a:t>think</a:t>
            </a:r>
            <a:r>
              <a:rPr lang="en-US" sz="2000" b="0" dirty="0" smtClean="0"/>
              <a:t> </a:t>
            </a:r>
            <a:r>
              <a:rPr lang="en-US" sz="2000" b="0" dirty="0" smtClean="0"/>
              <a:t>UL </a:t>
            </a:r>
            <a:r>
              <a:rPr lang="en-US" sz="2000" b="0" dirty="0"/>
              <a:t>AP </a:t>
            </a:r>
            <a:r>
              <a:rPr lang="en-US" sz="2000" b="0" dirty="0" smtClean="0"/>
              <a:t>Coordination </a:t>
            </a:r>
            <a:r>
              <a:rPr lang="en-US" sz="2000" b="0" dirty="0" smtClean="0"/>
              <a:t>is an appealing direction which should be further evaluated</a:t>
            </a:r>
            <a:r>
              <a:rPr lang="en-US" sz="2000" b="0" dirty="0" smtClean="0"/>
              <a:t> </a:t>
            </a:r>
            <a:r>
              <a:rPr lang="en-US" sz="2000" b="0" dirty="0"/>
              <a:t>in 802.11be? </a:t>
            </a:r>
            <a:endParaRPr lang="en-US" sz="2000" b="0" dirty="0" smtClean="0"/>
          </a:p>
          <a:p>
            <a:pPr marL="0" lvl="0" indent="0">
              <a:buNone/>
            </a:pPr>
            <a:r>
              <a:rPr lang="en-US" sz="2000" b="0" kern="0" dirty="0" smtClean="0"/>
              <a:t>Y/N/A</a:t>
            </a:r>
            <a:endParaRPr lang="en-US" sz="2000" b="0" kern="0" dirty="0" smtClean="0"/>
          </a:p>
        </p:txBody>
      </p:sp>
    </p:spTree>
    <p:extLst>
      <p:ext uri="{BB962C8B-B14F-4D97-AF65-F5344CB8AC3E}">
        <p14:creationId xmlns:p14="http://schemas.microsoft.com/office/powerpoint/2010/main" val="4225189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2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Introduction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458200" cy="5029200"/>
          </a:xfrm>
          <a:noFill/>
          <a:ln/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dirty="0"/>
              <a:t>AP coordination </a:t>
            </a:r>
            <a:r>
              <a:rPr lang="en-US" sz="2000" b="0" dirty="0" smtClean="0"/>
              <a:t>is </a:t>
            </a:r>
            <a:r>
              <a:rPr lang="en-US" sz="2000" b="0" dirty="0"/>
              <a:t>widely discussed in 802.11be, where the main motivation is to increase DL throughput and coverage by allowing two or more APs to transmit simultaneously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dirty="0" smtClean="0"/>
              <a:t>This concept is mostly </a:t>
            </a:r>
            <a:r>
              <a:rPr lang="en-US" sz="2000" b="0" dirty="0"/>
              <a:t>based on advanced </a:t>
            </a:r>
            <a:r>
              <a:rPr lang="en-US" sz="2000" b="0" dirty="0" err="1"/>
              <a:t>Tx</a:t>
            </a:r>
            <a:r>
              <a:rPr lang="en-US" sz="2000" b="0" dirty="0"/>
              <a:t> BF schemes which can be achieved by </a:t>
            </a:r>
            <a:r>
              <a:rPr lang="en-US" sz="2000" b="0" dirty="0" smtClean="0"/>
              <a:t>aggregating many </a:t>
            </a:r>
            <a:r>
              <a:rPr lang="en-US" sz="2000" b="0" dirty="0" err="1" smtClean="0"/>
              <a:t>Tx</a:t>
            </a:r>
            <a:r>
              <a:rPr lang="en-US" sz="2000" b="0" dirty="0" smtClean="0"/>
              <a:t> </a:t>
            </a:r>
            <a:r>
              <a:rPr lang="en-US" sz="2000" b="0" dirty="0"/>
              <a:t>antennas across </a:t>
            </a:r>
            <a:r>
              <a:rPr lang="en-US" sz="2000" b="0" dirty="0" smtClean="0"/>
              <a:t>several APs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dirty="0" smtClean="0"/>
              <a:t>Assuming </a:t>
            </a:r>
            <a:r>
              <a:rPr lang="en-US" sz="2000" b="0" dirty="0"/>
              <a:t>many APs will be equipped with at least 8 Rx antennas, </a:t>
            </a:r>
            <a:r>
              <a:rPr lang="en-US" sz="2000" b="0" dirty="0" smtClean="0"/>
              <a:t>advanced decoding schemes may </a:t>
            </a:r>
            <a:r>
              <a:rPr lang="en-US" sz="2000" b="0" dirty="0"/>
              <a:t>also </a:t>
            </a:r>
            <a:r>
              <a:rPr lang="en-US" sz="2000" b="0" dirty="0" smtClean="0"/>
              <a:t>be applied at the AP side </a:t>
            </a:r>
            <a:endParaRPr lang="en-US" sz="2000" b="0" dirty="0"/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dirty="0" smtClean="0"/>
              <a:t>In this presentation we suggest an UL Coordination scheme that may allow parallel transmissions of multiple UL packets and enable better spatial efficiency of the Wi-Fi network</a:t>
            </a:r>
            <a:endParaRPr lang="en-US" sz="2000" b="0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23119" cy="276999"/>
          </a:xfrm>
        </p:spPr>
        <p:txBody>
          <a:bodyPr/>
          <a:lstStyle/>
          <a:p>
            <a:r>
              <a:rPr lang="en-US" dirty="0"/>
              <a:t>October 2019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48040" y="6475413"/>
            <a:ext cx="1595885" cy="184666"/>
          </a:xfrm>
        </p:spPr>
        <p:txBody>
          <a:bodyPr/>
          <a:lstStyle/>
          <a:p>
            <a:r>
              <a:rPr lang="en-US" altLang="zh-CN" dirty="0"/>
              <a:t>Genadiy Tsodik (Huawei)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3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Problem Formulation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458200" cy="5029200"/>
          </a:xfrm>
          <a:noFill/>
          <a:ln/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dirty="0"/>
              <a:t>The </a:t>
            </a:r>
            <a:r>
              <a:rPr lang="en-US" sz="2000" b="0" dirty="0" smtClean="0"/>
              <a:t>simplest </a:t>
            </a:r>
            <a:r>
              <a:rPr lang="en-US" sz="2000" b="0" dirty="0"/>
              <a:t>scenario is two STAs, associated with different APs, where each AP is equipped with multiple receive antennas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dirty="0"/>
              <a:t>AP1 triggers STA1 to transmit an UL </a:t>
            </a:r>
            <a:r>
              <a:rPr lang="en-US" sz="2000" b="0" dirty="0" smtClean="0"/>
              <a:t>frame, and </a:t>
            </a:r>
            <a:r>
              <a:rPr lang="en-US" sz="2000" b="0" dirty="0"/>
              <a:t>AP2 </a:t>
            </a:r>
            <a:r>
              <a:rPr lang="en-US" sz="2000" b="0" dirty="0" smtClean="0"/>
              <a:t>wants to trigger </a:t>
            </a:r>
            <a:r>
              <a:rPr lang="en-US" sz="2000" b="0" dirty="0"/>
              <a:t>STA2 to transmit an UL </a:t>
            </a:r>
            <a:r>
              <a:rPr lang="en-US" sz="2000" b="0" dirty="0" smtClean="0"/>
              <a:t>frame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dirty="0" smtClean="0"/>
              <a:t>Assuming AP1 transmits a trigger frame first, AP2 would refrain from triggering STA2 and wait till STA1 finishes its UL transmission, otherwise mutual interference may prevent both packets from being detected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dirty="0" smtClean="0"/>
              <a:t>This means that spectrum efficiency is limited</a:t>
            </a:r>
            <a:endParaRPr lang="en-US" sz="2000" b="0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23119" cy="276999"/>
          </a:xfrm>
        </p:spPr>
        <p:txBody>
          <a:bodyPr/>
          <a:lstStyle/>
          <a:p>
            <a:r>
              <a:rPr lang="en-US" dirty="0"/>
              <a:t>October 2019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48040" y="6475413"/>
            <a:ext cx="1595885" cy="184666"/>
          </a:xfrm>
        </p:spPr>
        <p:txBody>
          <a:bodyPr/>
          <a:lstStyle/>
          <a:p>
            <a:r>
              <a:rPr lang="en-US" altLang="zh-CN" dirty="0"/>
              <a:t>Genadiy Tsodik (Huawei)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2356592" y="4648200"/>
            <a:ext cx="4730008" cy="1894339"/>
            <a:chOff x="1956858" y="3435846"/>
            <a:chExt cx="4808077" cy="1304299"/>
          </a:xfrm>
        </p:grpSpPr>
        <p:sp>
          <p:nvSpPr>
            <p:cNvPr id="10" name="Rectangle 9"/>
            <p:cNvSpPr/>
            <p:nvPr/>
          </p:nvSpPr>
          <p:spPr bwMode="auto">
            <a:xfrm>
              <a:off x="2093316" y="3801673"/>
              <a:ext cx="265370" cy="486824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charset="0"/>
                <a:ea typeface="+mn-ea"/>
              </a:endParaRPr>
            </a:p>
          </p:txBody>
        </p:sp>
        <p:grpSp>
          <p:nvGrpSpPr>
            <p:cNvPr id="11" name="Group 10"/>
            <p:cNvGrpSpPr/>
            <p:nvPr/>
          </p:nvGrpSpPr>
          <p:grpSpPr>
            <a:xfrm>
              <a:off x="2040242" y="3639398"/>
              <a:ext cx="106148" cy="162275"/>
              <a:chOff x="3581400" y="4800600"/>
              <a:chExt cx="304800" cy="381000"/>
            </a:xfrm>
          </p:grpSpPr>
          <p:cxnSp>
            <p:nvCxnSpPr>
              <p:cNvPr id="56" name="Straight Connector 55"/>
              <p:cNvCxnSpPr/>
              <p:nvPr/>
            </p:nvCxnSpPr>
            <p:spPr bwMode="auto">
              <a:xfrm flipV="1">
                <a:off x="3733800" y="4953000"/>
                <a:ext cx="0" cy="228600"/>
              </a:xfrm>
              <a:prstGeom prst="line">
                <a:avLst/>
              </a:prstGeom>
              <a:solidFill>
                <a:srgbClr val="00CC99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57" name="Straight Connector 56"/>
              <p:cNvCxnSpPr/>
              <p:nvPr/>
            </p:nvCxnSpPr>
            <p:spPr bwMode="auto">
              <a:xfrm flipH="1" flipV="1">
                <a:off x="3581400" y="4800600"/>
                <a:ext cx="152400" cy="152400"/>
              </a:xfrm>
              <a:prstGeom prst="line">
                <a:avLst/>
              </a:prstGeom>
              <a:solidFill>
                <a:srgbClr val="00CC99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58" name="Straight Connector 57"/>
              <p:cNvCxnSpPr/>
              <p:nvPr/>
            </p:nvCxnSpPr>
            <p:spPr bwMode="auto">
              <a:xfrm flipV="1">
                <a:off x="3733800" y="4800600"/>
                <a:ext cx="152400" cy="152400"/>
              </a:xfrm>
              <a:prstGeom prst="line">
                <a:avLst/>
              </a:prstGeom>
              <a:solidFill>
                <a:srgbClr val="00CC99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grpSp>
          <p:nvGrpSpPr>
            <p:cNvPr id="12" name="Group 11"/>
            <p:cNvGrpSpPr/>
            <p:nvPr/>
          </p:nvGrpSpPr>
          <p:grpSpPr>
            <a:xfrm>
              <a:off x="2305612" y="3639398"/>
              <a:ext cx="106148" cy="162275"/>
              <a:chOff x="3581400" y="4800600"/>
              <a:chExt cx="304800" cy="381000"/>
            </a:xfrm>
          </p:grpSpPr>
          <p:cxnSp>
            <p:nvCxnSpPr>
              <p:cNvPr id="53" name="Straight Connector 52"/>
              <p:cNvCxnSpPr/>
              <p:nvPr/>
            </p:nvCxnSpPr>
            <p:spPr bwMode="auto">
              <a:xfrm flipV="1">
                <a:off x="3733800" y="4953000"/>
                <a:ext cx="0" cy="228600"/>
              </a:xfrm>
              <a:prstGeom prst="line">
                <a:avLst/>
              </a:prstGeom>
              <a:solidFill>
                <a:srgbClr val="00CC99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54" name="Straight Connector 53"/>
              <p:cNvCxnSpPr/>
              <p:nvPr/>
            </p:nvCxnSpPr>
            <p:spPr bwMode="auto">
              <a:xfrm flipH="1" flipV="1">
                <a:off x="3581400" y="4800600"/>
                <a:ext cx="152400" cy="152400"/>
              </a:xfrm>
              <a:prstGeom prst="line">
                <a:avLst/>
              </a:prstGeom>
              <a:solidFill>
                <a:srgbClr val="00CC99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55" name="Straight Connector 54"/>
              <p:cNvCxnSpPr/>
              <p:nvPr/>
            </p:nvCxnSpPr>
            <p:spPr bwMode="auto">
              <a:xfrm flipV="1">
                <a:off x="3733800" y="4800600"/>
                <a:ext cx="152400" cy="152400"/>
              </a:xfrm>
              <a:prstGeom prst="line">
                <a:avLst/>
              </a:prstGeom>
              <a:solidFill>
                <a:srgbClr val="00CC99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cxnSp>
          <p:nvCxnSpPr>
            <p:cNvPr id="13" name="Straight Connector 12"/>
            <p:cNvCxnSpPr/>
            <p:nvPr/>
          </p:nvCxnSpPr>
          <p:spPr bwMode="auto">
            <a:xfrm>
              <a:off x="2135046" y="3741399"/>
              <a:ext cx="199376" cy="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4" name="Rectangle 13"/>
            <p:cNvSpPr/>
            <p:nvPr/>
          </p:nvSpPr>
          <p:spPr bwMode="auto">
            <a:xfrm>
              <a:off x="6369644" y="3801673"/>
              <a:ext cx="265370" cy="486824"/>
            </a:xfrm>
            <a:prstGeom prst="rect">
              <a:avLst/>
            </a:prstGeom>
            <a:solidFill>
              <a:srgbClr val="FF0000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charset="0"/>
                <a:ea typeface="+mn-ea"/>
              </a:endParaRPr>
            </a:p>
          </p:txBody>
        </p:sp>
        <p:grpSp>
          <p:nvGrpSpPr>
            <p:cNvPr id="15" name="Group 14"/>
            <p:cNvGrpSpPr/>
            <p:nvPr/>
          </p:nvGrpSpPr>
          <p:grpSpPr>
            <a:xfrm>
              <a:off x="6316570" y="3639398"/>
              <a:ext cx="106148" cy="162275"/>
              <a:chOff x="3581400" y="4800600"/>
              <a:chExt cx="304800" cy="381000"/>
            </a:xfrm>
          </p:grpSpPr>
          <p:cxnSp>
            <p:nvCxnSpPr>
              <p:cNvPr id="50" name="Straight Connector 49"/>
              <p:cNvCxnSpPr/>
              <p:nvPr/>
            </p:nvCxnSpPr>
            <p:spPr bwMode="auto">
              <a:xfrm flipV="1">
                <a:off x="3733800" y="4953000"/>
                <a:ext cx="0" cy="228600"/>
              </a:xfrm>
              <a:prstGeom prst="line">
                <a:avLst/>
              </a:prstGeom>
              <a:solidFill>
                <a:srgbClr val="00CC99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51" name="Straight Connector 50"/>
              <p:cNvCxnSpPr/>
              <p:nvPr/>
            </p:nvCxnSpPr>
            <p:spPr bwMode="auto">
              <a:xfrm flipH="1" flipV="1">
                <a:off x="3581400" y="4800600"/>
                <a:ext cx="152400" cy="152400"/>
              </a:xfrm>
              <a:prstGeom prst="line">
                <a:avLst/>
              </a:prstGeom>
              <a:solidFill>
                <a:srgbClr val="00CC99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52" name="Straight Connector 51"/>
              <p:cNvCxnSpPr/>
              <p:nvPr/>
            </p:nvCxnSpPr>
            <p:spPr bwMode="auto">
              <a:xfrm flipV="1">
                <a:off x="3733800" y="4800600"/>
                <a:ext cx="152400" cy="152400"/>
              </a:xfrm>
              <a:prstGeom prst="line">
                <a:avLst/>
              </a:prstGeom>
              <a:solidFill>
                <a:srgbClr val="00CC99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grpSp>
          <p:nvGrpSpPr>
            <p:cNvPr id="16" name="Group 15"/>
            <p:cNvGrpSpPr/>
            <p:nvPr/>
          </p:nvGrpSpPr>
          <p:grpSpPr>
            <a:xfrm>
              <a:off x="6581940" y="3639398"/>
              <a:ext cx="106148" cy="162275"/>
              <a:chOff x="3581400" y="4800600"/>
              <a:chExt cx="304800" cy="381000"/>
            </a:xfrm>
          </p:grpSpPr>
          <p:cxnSp>
            <p:nvCxnSpPr>
              <p:cNvPr id="47" name="Straight Connector 46"/>
              <p:cNvCxnSpPr/>
              <p:nvPr/>
            </p:nvCxnSpPr>
            <p:spPr bwMode="auto">
              <a:xfrm flipV="1">
                <a:off x="3733800" y="4953000"/>
                <a:ext cx="0" cy="228600"/>
              </a:xfrm>
              <a:prstGeom prst="line">
                <a:avLst/>
              </a:prstGeom>
              <a:solidFill>
                <a:srgbClr val="00CC99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48" name="Straight Connector 47"/>
              <p:cNvCxnSpPr/>
              <p:nvPr/>
            </p:nvCxnSpPr>
            <p:spPr bwMode="auto">
              <a:xfrm flipH="1" flipV="1">
                <a:off x="3581400" y="4800600"/>
                <a:ext cx="152400" cy="152400"/>
              </a:xfrm>
              <a:prstGeom prst="line">
                <a:avLst/>
              </a:prstGeom>
              <a:solidFill>
                <a:srgbClr val="00CC99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49" name="Straight Connector 48"/>
              <p:cNvCxnSpPr/>
              <p:nvPr/>
            </p:nvCxnSpPr>
            <p:spPr bwMode="auto">
              <a:xfrm flipV="1">
                <a:off x="3733800" y="4800600"/>
                <a:ext cx="152400" cy="152400"/>
              </a:xfrm>
              <a:prstGeom prst="line">
                <a:avLst/>
              </a:prstGeom>
              <a:solidFill>
                <a:srgbClr val="00CC99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cxnSp>
          <p:nvCxnSpPr>
            <p:cNvPr id="17" name="Straight Connector 16"/>
            <p:cNvCxnSpPr/>
            <p:nvPr/>
          </p:nvCxnSpPr>
          <p:spPr bwMode="auto">
            <a:xfrm>
              <a:off x="6411374" y="3741399"/>
              <a:ext cx="199376" cy="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8" name="Rectangle 17"/>
            <p:cNvSpPr/>
            <p:nvPr/>
          </p:nvSpPr>
          <p:spPr bwMode="auto">
            <a:xfrm>
              <a:off x="4919197" y="3599319"/>
              <a:ext cx="199376" cy="332507"/>
            </a:xfrm>
            <a:prstGeom prst="rect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200">
                <a:solidFill>
                  <a:srgbClr val="000000"/>
                </a:solidFill>
                <a:latin typeface="Times New Roman" charset="0"/>
                <a:ea typeface="+mn-ea"/>
              </a:endParaRPr>
            </a:p>
          </p:txBody>
        </p:sp>
        <p:grpSp>
          <p:nvGrpSpPr>
            <p:cNvPr id="19" name="Group 18"/>
            <p:cNvGrpSpPr/>
            <p:nvPr/>
          </p:nvGrpSpPr>
          <p:grpSpPr>
            <a:xfrm>
              <a:off x="4872188" y="3435846"/>
              <a:ext cx="106148" cy="162275"/>
              <a:chOff x="3581400" y="4800600"/>
              <a:chExt cx="304800" cy="381000"/>
            </a:xfrm>
          </p:grpSpPr>
          <p:cxnSp>
            <p:nvCxnSpPr>
              <p:cNvPr id="44" name="Straight Connector 43"/>
              <p:cNvCxnSpPr/>
              <p:nvPr/>
            </p:nvCxnSpPr>
            <p:spPr bwMode="auto">
              <a:xfrm flipV="1">
                <a:off x="3733800" y="4953000"/>
                <a:ext cx="0" cy="228600"/>
              </a:xfrm>
              <a:prstGeom prst="line">
                <a:avLst/>
              </a:prstGeom>
              <a:solidFill>
                <a:srgbClr val="00CC99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45" name="Straight Connector 44"/>
              <p:cNvCxnSpPr/>
              <p:nvPr/>
            </p:nvCxnSpPr>
            <p:spPr bwMode="auto">
              <a:xfrm flipH="1" flipV="1">
                <a:off x="3581400" y="4800600"/>
                <a:ext cx="152400" cy="152400"/>
              </a:xfrm>
              <a:prstGeom prst="line">
                <a:avLst/>
              </a:prstGeom>
              <a:solidFill>
                <a:srgbClr val="00CC99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46" name="Straight Connector 45"/>
              <p:cNvCxnSpPr/>
              <p:nvPr/>
            </p:nvCxnSpPr>
            <p:spPr bwMode="auto">
              <a:xfrm flipV="1">
                <a:off x="3733800" y="4800600"/>
                <a:ext cx="152400" cy="152400"/>
              </a:xfrm>
              <a:prstGeom prst="line">
                <a:avLst/>
              </a:prstGeom>
              <a:solidFill>
                <a:srgbClr val="00CC99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grpSp>
          <p:nvGrpSpPr>
            <p:cNvPr id="20" name="Group 19"/>
            <p:cNvGrpSpPr/>
            <p:nvPr/>
          </p:nvGrpSpPr>
          <p:grpSpPr>
            <a:xfrm>
              <a:off x="5048089" y="3435846"/>
              <a:ext cx="106148" cy="162275"/>
              <a:chOff x="3581400" y="4800600"/>
              <a:chExt cx="304800" cy="381000"/>
            </a:xfrm>
          </p:grpSpPr>
          <p:cxnSp>
            <p:nvCxnSpPr>
              <p:cNvPr id="41" name="Straight Connector 40"/>
              <p:cNvCxnSpPr/>
              <p:nvPr/>
            </p:nvCxnSpPr>
            <p:spPr bwMode="auto">
              <a:xfrm flipV="1">
                <a:off x="3733800" y="4953000"/>
                <a:ext cx="0" cy="228600"/>
              </a:xfrm>
              <a:prstGeom prst="line">
                <a:avLst/>
              </a:prstGeom>
              <a:solidFill>
                <a:srgbClr val="00CC99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42" name="Straight Connector 41"/>
              <p:cNvCxnSpPr/>
              <p:nvPr/>
            </p:nvCxnSpPr>
            <p:spPr bwMode="auto">
              <a:xfrm flipH="1" flipV="1">
                <a:off x="3581400" y="4800600"/>
                <a:ext cx="152400" cy="152400"/>
              </a:xfrm>
              <a:prstGeom prst="line">
                <a:avLst/>
              </a:prstGeom>
              <a:solidFill>
                <a:srgbClr val="00CC99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43" name="Straight Connector 42"/>
              <p:cNvCxnSpPr/>
              <p:nvPr/>
            </p:nvCxnSpPr>
            <p:spPr bwMode="auto">
              <a:xfrm flipV="1">
                <a:off x="3733800" y="4800600"/>
                <a:ext cx="152400" cy="152400"/>
              </a:xfrm>
              <a:prstGeom prst="line">
                <a:avLst/>
              </a:prstGeom>
              <a:solidFill>
                <a:srgbClr val="00CC99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cxnSp>
          <p:nvCxnSpPr>
            <p:cNvPr id="21" name="Straight Connector 20"/>
            <p:cNvCxnSpPr/>
            <p:nvPr/>
          </p:nvCxnSpPr>
          <p:spPr bwMode="auto">
            <a:xfrm>
              <a:off x="4948007" y="3537847"/>
              <a:ext cx="112543" cy="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22" name="Rectangle 21"/>
            <p:cNvSpPr/>
            <p:nvPr/>
          </p:nvSpPr>
          <p:spPr bwMode="auto">
            <a:xfrm>
              <a:off x="3999053" y="4103376"/>
              <a:ext cx="199376" cy="332507"/>
            </a:xfrm>
            <a:prstGeom prst="rect">
              <a:avLst/>
            </a:prstGeom>
            <a:noFill/>
            <a:ln w="12700" cap="flat" cmpd="sng" algn="ctr">
              <a:solidFill>
                <a:srgbClr val="00B05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200">
                <a:solidFill>
                  <a:srgbClr val="000000"/>
                </a:solidFill>
                <a:latin typeface="Times New Roman" charset="0"/>
                <a:ea typeface="+mn-ea"/>
              </a:endParaRPr>
            </a:p>
          </p:txBody>
        </p:sp>
        <p:grpSp>
          <p:nvGrpSpPr>
            <p:cNvPr id="23" name="Group 22"/>
            <p:cNvGrpSpPr/>
            <p:nvPr/>
          </p:nvGrpSpPr>
          <p:grpSpPr>
            <a:xfrm>
              <a:off x="3952045" y="3939902"/>
              <a:ext cx="106148" cy="162275"/>
              <a:chOff x="3581400" y="4800600"/>
              <a:chExt cx="304800" cy="381000"/>
            </a:xfrm>
          </p:grpSpPr>
          <p:cxnSp>
            <p:nvCxnSpPr>
              <p:cNvPr id="38" name="Straight Connector 37"/>
              <p:cNvCxnSpPr/>
              <p:nvPr/>
            </p:nvCxnSpPr>
            <p:spPr bwMode="auto">
              <a:xfrm flipV="1">
                <a:off x="3733800" y="4953000"/>
                <a:ext cx="0" cy="228600"/>
              </a:xfrm>
              <a:prstGeom prst="line">
                <a:avLst/>
              </a:prstGeom>
              <a:solidFill>
                <a:srgbClr val="00CC99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39" name="Straight Connector 38"/>
              <p:cNvCxnSpPr/>
              <p:nvPr/>
            </p:nvCxnSpPr>
            <p:spPr bwMode="auto">
              <a:xfrm flipH="1" flipV="1">
                <a:off x="3581400" y="4800600"/>
                <a:ext cx="152400" cy="152400"/>
              </a:xfrm>
              <a:prstGeom prst="line">
                <a:avLst/>
              </a:prstGeom>
              <a:solidFill>
                <a:srgbClr val="00CC99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40" name="Straight Connector 39"/>
              <p:cNvCxnSpPr/>
              <p:nvPr/>
            </p:nvCxnSpPr>
            <p:spPr bwMode="auto">
              <a:xfrm flipV="1">
                <a:off x="3733800" y="4800600"/>
                <a:ext cx="152400" cy="152400"/>
              </a:xfrm>
              <a:prstGeom prst="line">
                <a:avLst/>
              </a:prstGeom>
              <a:solidFill>
                <a:srgbClr val="00CC99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grpSp>
          <p:nvGrpSpPr>
            <p:cNvPr id="24" name="Group 23"/>
            <p:cNvGrpSpPr/>
            <p:nvPr/>
          </p:nvGrpSpPr>
          <p:grpSpPr>
            <a:xfrm>
              <a:off x="4127946" y="3939902"/>
              <a:ext cx="106148" cy="162275"/>
              <a:chOff x="3581400" y="4800600"/>
              <a:chExt cx="304800" cy="381000"/>
            </a:xfrm>
          </p:grpSpPr>
          <p:cxnSp>
            <p:nvCxnSpPr>
              <p:cNvPr id="35" name="Straight Connector 34"/>
              <p:cNvCxnSpPr/>
              <p:nvPr/>
            </p:nvCxnSpPr>
            <p:spPr bwMode="auto">
              <a:xfrm flipV="1">
                <a:off x="3733800" y="4953000"/>
                <a:ext cx="0" cy="228600"/>
              </a:xfrm>
              <a:prstGeom prst="line">
                <a:avLst/>
              </a:prstGeom>
              <a:solidFill>
                <a:srgbClr val="00CC99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36" name="Straight Connector 35"/>
              <p:cNvCxnSpPr/>
              <p:nvPr/>
            </p:nvCxnSpPr>
            <p:spPr bwMode="auto">
              <a:xfrm flipH="1" flipV="1">
                <a:off x="3581400" y="4800600"/>
                <a:ext cx="152400" cy="152400"/>
              </a:xfrm>
              <a:prstGeom prst="line">
                <a:avLst/>
              </a:prstGeom>
              <a:solidFill>
                <a:srgbClr val="00CC99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37" name="Straight Connector 36"/>
              <p:cNvCxnSpPr/>
              <p:nvPr/>
            </p:nvCxnSpPr>
            <p:spPr bwMode="auto">
              <a:xfrm flipV="1">
                <a:off x="3733800" y="4800600"/>
                <a:ext cx="152400" cy="152400"/>
              </a:xfrm>
              <a:prstGeom prst="line">
                <a:avLst/>
              </a:prstGeom>
              <a:solidFill>
                <a:srgbClr val="00CC99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cxnSp>
          <p:nvCxnSpPr>
            <p:cNvPr id="25" name="Straight Connector 24"/>
            <p:cNvCxnSpPr/>
            <p:nvPr/>
          </p:nvCxnSpPr>
          <p:spPr bwMode="auto">
            <a:xfrm>
              <a:off x="4027864" y="4041903"/>
              <a:ext cx="112543" cy="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6" name="Straight Arrow Connector 25"/>
            <p:cNvCxnSpPr/>
            <p:nvPr/>
          </p:nvCxnSpPr>
          <p:spPr bwMode="auto">
            <a:xfrm>
              <a:off x="5292980" y="3639398"/>
              <a:ext cx="970516" cy="162275"/>
            </a:xfrm>
            <a:prstGeom prst="straightConnector1">
              <a:avLst/>
            </a:prstGeom>
            <a:solidFill>
              <a:srgbClr val="00CC99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7" name="Straight Arrow Connector 26"/>
            <p:cNvCxnSpPr/>
            <p:nvPr/>
          </p:nvCxnSpPr>
          <p:spPr bwMode="auto">
            <a:xfrm flipH="1" flipV="1">
              <a:off x="2582764" y="4009719"/>
              <a:ext cx="1244184" cy="108183"/>
            </a:xfrm>
            <a:prstGeom prst="straightConnector1">
              <a:avLst/>
            </a:prstGeom>
            <a:solidFill>
              <a:srgbClr val="00CC99"/>
            </a:solidFill>
            <a:ln w="12700" cap="flat" cmpd="sng" algn="ctr">
              <a:solidFill>
                <a:srgbClr val="00B050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8" name="Straight Arrow Connector 27"/>
            <p:cNvCxnSpPr/>
            <p:nvPr/>
          </p:nvCxnSpPr>
          <p:spPr bwMode="auto">
            <a:xfrm flipH="1">
              <a:off x="2690859" y="3639398"/>
              <a:ext cx="2090326" cy="120879"/>
            </a:xfrm>
            <a:prstGeom prst="straightConnector1">
              <a:avLst/>
            </a:prstGeom>
            <a:solidFill>
              <a:srgbClr val="00CC99"/>
            </a:solidFill>
            <a:ln w="12700" cap="flat" cmpd="sng" algn="ctr">
              <a:solidFill>
                <a:srgbClr val="FF0000"/>
              </a:solidFill>
              <a:prstDash val="dash"/>
              <a:round/>
              <a:headEnd type="none" w="sm" len="sm"/>
              <a:tailEnd type="triangle"/>
            </a:ln>
            <a:effectLst/>
          </p:spPr>
        </p:cxnSp>
        <p:sp>
          <p:nvSpPr>
            <p:cNvPr id="30" name="TextBox 29"/>
            <p:cNvSpPr txBox="1"/>
            <p:nvPr/>
          </p:nvSpPr>
          <p:spPr>
            <a:xfrm>
              <a:off x="1956858" y="4263141"/>
              <a:ext cx="527969" cy="34820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eaLnBrk="0" hangingPunct="0"/>
              <a:r>
                <a:rPr lang="en-US" sz="1100" dirty="0" smtClean="0">
                  <a:solidFill>
                    <a:srgbClr val="000000"/>
                  </a:solidFill>
                  <a:latin typeface="Times New Roman" charset="0"/>
                  <a:ea typeface="+mn-ea"/>
                </a:rPr>
                <a:t>AP1</a:t>
              </a:r>
              <a:endParaRPr lang="en-US" sz="1100" dirty="0">
                <a:solidFill>
                  <a:srgbClr val="000000"/>
                </a:solidFill>
                <a:latin typeface="Times New Roman" charset="0"/>
                <a:ea typeface="+mn-ea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236966" y="4251374"/>
              <a:ext cx="527969" cy="34820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eaLnBrk="0" hangingPunct="0"/>
              <a:r>
                <a:rPr lang="en-US" sz="1100" dirty="0" smtClean="0">
                  <a:solidFill>
                    <a:srgbClr val="000000"/>
                  </a:solidFill>
                  <a:latin typeface="Times New Roman" charset="0"/>
                  <a:ea typeface="+mn-ea"/>
                </a:rPr>
                <a:t>AP2</a:t>
              </a:r>
              <a:endParaRPr lang="en-US" sz="1100" dirty="0">
                <a:solidFill>
                  <a:srgbClr val="000000"/>
                </a:solidFill>
                <a:latin typeface="Times New Roman" charset="0"/>
                <a:ea typeface="+mn-ea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3809750" y="4391942"/>
              <a:ext cx="632709" cy="34820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eaLnBrk="0" hangingPunct="0"/>
              <a:r>
                <a:rPr lang="en-US" sz="1100" dirty="0" smtClean="0">
                  <a:solidFill>
                    <a:srgbClr val="000000"/>
                  </a:solidFill>
                  <a:latin typeface="Times New Roman" charset="0"/>
                  <a:ea typeface="+mn-ea"/>
                </a:rPr>
                <a:t>STA1</a:t>
              </a:r>
              <a:endParaRPr lang="en-US" sz="1100" dirty="0">
                <a:solidFill>
                  <a:srgbClr val="000000"/>
                </a:solidFill>
                <a:latin typeface="Times New Roman" charset="0"/>
                <a:ea typeface="+mn-ea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4712786" y="3897100"/>
              <a:ext cx="632709" cy="34820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eaLnBrk="0" hangingPunct="0"/>
              <a:r>
                <a:rPr lang="en-US" sz="1100" dirty="0" smtClean="0">
                  <a:solidFill>
                    <a:srgbClr val="000000"/>
                  </a:solidFill>
                  <a:latin typeface="Times New Roman" charset="0"/>
                  <a:ea typeface="+mn-ea"/>
                </a:rPr>
                <a:t>STA2</a:t>
              </a:r>
              <a:endParaRPr lang="en-US" sz="1100" dirty="0">
                <a:solidFill>
                  <a:srgbClr val="000000"/>
                </a:solidFill>
                <a:latin typeface="Times New Roman" charset="0"/>
                <a:ea typeface="+mn-ea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2657070" y="4227431"/>
              <a:ext cx="618768" cy="21847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eaLnBrk="0" hangingPunct="0"/>
              <a:r>
                <a:rPr lang="en-US" sz="1400" b="1" dirty="0" smtClean="0">
                  <a:solidFill>
                    <a:srgbClr val="00B050"/>
                  </a:solidFill>
                  <a:latin typeface="Times New Roman" charset="0"/>
                  <a:ea typeface="+mn-ea"/>
                </a:rPr>
                <a:t>Rx Beam</a:t>
              </a:r>
              <a:endParaRPr lang="en-US" sz="1400" b="1" dirty="0">
                <a:solidFill>
                  <a:srgbClr val="00B050"/>
                </a:solidFill>
                <a:latin typeface="Times New Roman" charset="0"/>
                <a:ea typeface="+mn-ea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3352800" y="5562600"/>
                <a:ext cx="314593" cy="25718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en-US" sz="1600" i="0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en-US" sz="1600" b="0" i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2800" y="5562600"/>
                <a:ext cx="314593" cy="257186"/>
              </a:xfrm>
              <a:prstGeom prst="rect">
                <a:avLst/>
              </a:prstGeom>
              <a:blipFill rotWithShape="0">
                <a:blip r:embed="rId3"/>
                <a:stretch>
                  <a:fillRect l="-9615" r="-3846" b="-261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3635669" y="4733786"/>
                <a:ext cx="314593" cy="25718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en-US" sz="1600" i="0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en-US" sz="1600" b="0" i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5669" y="4733786"/>
                <a:ext cx="314593" cy="257186"/>
              </a:xfrm>
              <a:prstGeom prst="rect">
                <a:avLst/>
              </a:prstGeom>
              <a:blipFill rotWithShape="0">
                <a:blip r:embed="rId4"/>
                <a:stretch>
                  <a:fillRect l="-9615" r="-5769" b="-261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32671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525" y="626249"/>
            <a:ext cx="7772400" cy="821551"/>
          </a:xfrm>
        </p:spPr>
        <p:txBody>
          <a:bodyPr/>
          <a:lstStyle/>
          <a:p>
            <a:r>
              <a:rPr lang="en-US" dirty="0" smtClean="0"/>
              <a:t>Potential Solutions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48040" y="6475413"/>
            <a:ext cx="1595885" cy="184666"/>
          </a:xfrm>
        </p:spPr>
        <p:txBody>
          <a:bodyPr/>
          <a:lstStyle/>
          <a:p>
            <a:r>
              <a:rPr lang="en-US" altLang="zh-CN" dirty="0"/>
              <a:t>Genadiy Tsodik (Huawei)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5ED327D-21C3-674C-981C-8A8BC9E6D25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23119" cy="276999"/>
          </a:xfrm>
        </p:spPr>
        <p:txBody>
          <a:bodyPr/>
          <a:lstStyle/>
          <a:p>
            <a:r>
              <a:rPr lang="en-US" dirty="0"/>
              <a:t>October 2019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381000" y="1371600"/>
            <a:ext cx="8458200" cy="5029200"/>
          </a:xfrm>
          <a:prstGeom prst="rect">
            <a:avLst/>
          </a:prstGeom>
          <a:noFill/>
          <a:ln/>
        </p:spPr>
        <p:txBody>
          <a:bodyPr>
            <a:normAutofit fontScale="85000" lnSpcReduction="1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kern="0" dirty="0" smtClean="0"/>
              <a:t>Spectral efficiency in the scenario we mentioned in the previous slide may be improved if we allow AP2 to transmit/trigger a parallel UL transmission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kern="0" dirty="0" smtClean="0"/>
              <a:t>This problem is addressed in 802.11ax by SR techniques, where the main direction is to limit the </a:t>
            </a:r>
            <a:r>
              <a:rPr lang="en-US" sz="2000" b="0" kern="0" dirty="0" err="1" smtClean="0"/>
              <a:t>Tx</a:t>
            </a:r>
            <a:r>
              <a:rPr lang="en-US" sz="2000" b="0" kern="0" dirty="0" smtClean="0"/>
              <a:t> power of the parallel transmission and ensure small or negligible interference  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kern="0" dirty="0" smtClean="0"/>
              <a:t>However, we can achieve higher </a:t>
            </a:r>
            <a:r>
              <a:rPr lang="en-US" sz="2000" b="0" kern="0" dirty="0"/>
              <a:t>spectral efficiency </a:t>
            </a:r>
            <a:r>
              <a:rPr lang="en-US" sz="2000" b="0" kern="0" dirty="0" smtClean="0"/>
              <a:t>by applying </a:t>
            </a:r>
            <a:r>
              <a:rPr lang="en-US" sz="2000" b="0" kern="0" dirty="0"/>
              <a:t>AP coordination </a:t>
            </a:r>
            <a:r>
              <a:rPr lang="en-US" sz="2000" b="0" kern="0" dirty="0" smtClean="0"/>
              <a:t>methods for UL transmission and considering advanced Rx decoding schemes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kern="0" dirty="0" smtClean="0"/>
              <a:t>The main idea is to reuse the UL MU-MIMO scheme, where each STA will be allocated with different spatial stream indices (columns of the P-matrix)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kern="0" dirty="0" smtClean="0"/>
              <a:t>This means that transmitted signals should be aligned in time and frequency, which is a similar requirement to that of DL AP Cooperation currently discussed in 802.11be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en-US" sz="2000" b="0" kern="0" dirty="0"/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en-US" sz="2000" b="0" kern="0" dirty="0" smtClean="0"/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en-US" sz="2000" b="0" kern="0" dirty="0"/>
          </a:p>
          <a:p>
            <a:pPr marL="0" indent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000" b="0" kern="0" dirty="0" smtClean="0"/>
              <a:t> 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en-US" sz="2000" b="0" kern="0" dirty="0" smtClean="0"/>
          </a:p>
        </p:txBody>
      </p:sp>
      <p:sp>
        <p:nvSpPr>
          <p:cNvPr id="9" name="Rectangle 8"/>
          <p:cNvSpPr/>
          <p:nvPr/>
        </p:nvSpPr>
        <p:spPr bwMode="auto">
          <a:xfrm>
            <a:off x="2973760" y="4967819"/>
            <a:ext cx="3960440" cy="23804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1400" dirty="0" smtClean="0">
                <a:latin typeface="Arial" charset="0"/>
              </a:rPr>
              <a:t>Data Frame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2973760" y="5640167"/>
            <a:ext cx="3960440" cy="23804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1400" dirty="0" smtClean="0">
                <a:latin typeface="Arial" charset="0"/>
              </a:rPr>
              <a:t>Data Frame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3261792" y="4967819"/>
            <a:ext cx="648072" cy="23804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MU-MIMO HE-LTF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3263031" y="5644176"/>
            <a:ext cx="648072" cy="23804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MU-MIMO HE-LTF</a:t>
            </a:r>
          </a:p>
        </p:txBody>
      </p:sp>
      <p:cxnSp>
        <p:nvCxnSpPr>
          <p:cNvPr id="13" name="Straight Connector 12"/>
          <p:cNvCxnSpPr/>
          <p:nvPr/>
        </p:nvCxnSpPr>
        <p:spPr bwMode="auto">
          <a:xfrm>
            <a:off x="4269904" y="4967819"/>
            <a:ext cx="0" cy="238043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Straight Connector 13"/>
          <p:cNvCxnSpPr/>
          <p:nvPr/>
        </p:nvCxnSpPr>
        <p:spPr bwMode="auto">
          <a:xfrm>
            <a:off x="4269904" y="5640166"/>
            <a:ext cx="0" cy="238043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Straight Connector 14"/>
          <p:cNvCxnSpPr/>
          <p:nvPr/>
        </p:nvCxnSpPr>
        <p:spPr bwMode="auto">
          <a:xfrm>
            <a:off x="6574160" y="4967819"/>
            <a:ext cx="0" cy="238043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Straight Connector 15"/>
          <p:cNvCxnSpPr/>
          <p:nvPr/>
        </p:nvCxnSpPr>
        <p:spPr bwMode="auto">
          <a:xfrm>
            <a:off x="6581185" y="5640166"/>
            <a:ext cx="0" cy="238043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TextBox 17"/>
          <p:cNvSpPr txBox="1"/>
          <p:nvPr/>
        </p:nvSpPr>
        <p:spPr>
          <a:xfrm>
            <a:off x="2303418" y="4953000"/>
            <a:ext cx="53091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hangingPunct="0"/>
            <a:r>
              <a:rPr lang="en-US" sz="1100" b="1" dirty="0" smtClean="0">
                <a:solidFill>
                  <a:srgbClr val="00B050"/>
                </a:solidFill>
                <a:latin typeface="Times New Roman" charset="0"/>
                <a:ea typeface="+mn-ea"/>
              </a:rPr>
              <a:t>STA1</a:t>
            </a:r>
            <a:endParaRPr lang="en-US" sz="1100" b="1" dirty="0">
              <a:solidFill>
                <a:srgbClr val="00B050"/>
              </a:solidFill>
              <a:latin typeface="Times New Roman" charset="0"/>
              <a:ea typeface="+mn-ea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303418" y="5640166"/>
            <a:ext cx="53091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hangingPunct="0"/>
            <a:r>
              <a:rPr lang="en-US" sz="1100" b="1" dirty="0" smtClean="0">
                <a:solidFill>
                  <a:srgbClr val="FF0000"/>
                </a:solidFill>
                <a:latin typeface="Times New Roman" charset="0"/>
                <a:ea typeface="+mn-ea"/>
              </a:rPr>
              <a:t>STA2</a:t>
            </a:r>
            <a:endParaRPr lang="en-US" sz="1100" b="1" dirty="0">
              <a:solidFill>
                <a:srgbClr val="FF0000"/>
              </a:solidFill>
              <a:latin typeface="Times New Roman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430517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/>
              <a:t>UL </a:t>
            </a:r>
            <a:r>
              <a:rPr lang="en-US" dirty="0" smtClean="0"/>
              <a:t>AP Coordination </a:t>
            </a:r>
            <a:r>
              <a:rPr lang="en-US" dirty="0"/>
              <a:t>Requirements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48040" y="6475413"/>
            <a:ext cx="1595885" cy="184666"/>
          </a:xfrm>
        </p:spPr>
        <p:txBody>
          <a:bodyPr/>
          <a:lstStyle/>
          <a:p>
            <a:r>
              <a:rPr lang="en-US" altLang="zh-CN" dirty="0"/>
              <a:t>Genadiy Tsodik (Huawei)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5ED327D-21C3-674C-981C-8A8BC9E6D25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23119" cy="276999"/>
          </a:xfrm>
        </p:spPr>
        <p:txBody>
          <a:bodyPr/>
          <a:lstStyle/>
          <a:p>
            <a:r>
              <a:rPr lang="en-US" dirty="0"/>
              <a:t>October 2019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381000" y="1371600"/>
            <a:ext cx="8458200" cy="5029200"/>
          </a:xfrm>
          <a:prstGeom prst="rect">
            <a:avLst/>
          </a:prstGeom>
          <a:noFill/>
          <a:ln/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kern="0" dirty="0"/>
              <a:t>The main </a:t>
            </a:r>
            <a:r>
              <a:rPr lang="en-US" sz="2000" b="0" kern="0" dirty="0" smtClean="0"/>
              <a:t>concept hence is parallel </a:t>
            </a:r>
            <a:r>
              <a:rPr lang="en-US" sz="2000" b="0" kern="0" dirty="0"/>
              <a:t>aligned UL </a:t>
            </a:r>
            <a:r>
              <a:rPr lang="en-US" sz="2000" b="0" kern="0" dirty="0" smtClean="0"/>
              <a:t>transmission; here we discuss the respective requirements</a:t>
            </a:r>
            <a:endParaRPr lang="en-US" sz="2000" b="0" kern="0" dirty="0"/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kern="0" dirty="0"/>
              <a:t>In order to allow </a:t>
            </a:r>
            <a:r>
              <a:rPr lang="en-US" sz="2000" b="0" kern="0" dirty="0" smtClean="0"/>
              <a:t>the AP </a:t>
            </a:r>
            <a:r>
              <a:rPr lang="en-US" sz="2000" b="0" kern="0" dirty="0"/>
              <a:t>to implement efficient </a:t>
            </a:r>
            <a:r>
              <a:rPr lang="en-US" sz="2000" b="0" kern="0" dirty="0" smtClean="0"/>
              <a:t>MU-MIMO detection or interference mitigation we </a:t>
            </a:r>
            <a:r>
              <a:rPr lang="en-US" sz="2000" b="0" kern="0" dirty="0"/>
              <a:t>need to consider at least the following: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600" b="0" kern="0" dirty="0" smtClean="0"/>
              <a:t>Time</a:t>
            </a:r>
            <a:r>
              <a:rPr lang="en-US" sz="1600" kern="0" dirty="0"/>
              <a:t> </a:t>
            </a:r>
            <a:r>
              <a:rPr lang="en-US" sz="1600" kern="0" dirty="0" smtClean="0"/>
              <a:t>and</a:t>
            </a:r>
            <a:r>
              <a:rPr lang="en-US" sz="1600" b="0" kern="0" dirty="0" smtClean="0"/>
              <a:t> frequency synchronization: </a:t>
            </a:r>
            <a:r>
              <a:rPr lang="en-US" sz="1600" b="0" kern="0" dirty="0"/>
              <a:t>similar to AP coordination in </a:t>
            </a:r>
            <a:r>
              <a:rPr lang="en-US" sz="1600" b="0" kern="0" dirty="0" smtClean="0"/>
              <a:t>the DL</a:t>
            </a:r>
            <a:r>
              <a:rPr lang="en-US" sz="1600" b="0" kern="0" dirty="0"/>
              <a:t>, synchronization has a huge impact on the </a:t>
            </a:r>
            <a:r>
              <a:rPr lang="en-US" sz="1600" b="0" kern="0" dirty="0" smtClean="0"/>
              <a:t>performance; we </a:t>
            </a:r>
            <a:r>
              <a:rPr lang="en-US" sz="1600" b="0" kern="0" dirty="0"/>
              <a:t>assume that synchronization </a:t>
            </a:r>
            <a:r>
              <a:rPr lang="en-US" sz="1600" b="0" kern="0" dirty="0" smtClean="0"/>
              <a:t>will </a:t>
            </a:r>
            <a:r>
              <a:rPr lang="en-US" sz="1600" b="0" kern="0" dirty="0"/>
              <a:t>be </a:t>
            </a:r>
            <a:r>
              <a:rPr lang="en-US" sz="1600" b="0" kern="0" dirty="0" smtClean="0"/>
              <a:t>maintained </a:t>
            </a:r>
            <a:r>
              <a:rPr lang="en-US" sz="1600" b="0" kern="0" dirty="0"/>
              <a:t>for </a:t>
            </a:r>
            <a:r>
              <a:rPr lang="en-US" sz="1600" b="0" kern="0" dirty="0" smtClean="0"/>
              <a:t>DL </a:t>
            </a:r>
            <a:r>
              <a:rPr lang="en-US" sz="1600" b="0" kern="0" dirty="0"/>
              <a:t>coordination in </a:t>
            </a:r>
            <a:r>
              <a:rPr lang="en-US" sz="1600" b="0" kern="0" dirty="0" smtClean="0"/>
              <a:t>802.11be, </a:t>
            </a:r>
            <a:r>
              <a:rPr lang="en-US" sz="1600" b="0" kern="0" dirty="0"/>
              <a:t>thus no need for additional methods to be implemented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600" b="0" kern="0" dirty="0"/>
              <a:t>Packet </a:t>
            </a:r>
            <a:r>
              <a:rPr lang="en-US" sz="1600" b="0" kern="0" dirty="0" smtClean="0"/>
              <a:t>duration: </a:t>
            </a:r>
            <a:r>
              <a:rPr lang="en-US" sz="1600" b="0" kern="0" dirty="0"/>
              <a:t>Rx BF may be very efficient in presence of interference, however </a:t>
            </a:r>
            <a:r>
              <a:rPr lang="en-US" sz="1600" b="0" kern="0" dirty="0" smtClean="0"/>
              <a:t>if interference cancelation is applied on a </a:t>
            </a:r>
            <a:r>
              <a:rPr lang="en-US" sz="1600" b="0" kern="0" dirty="0"/>
              <a:t>signal with no interference may cause performance </a:t>
            </a:r>
            <a:r>
              <a:rPr lang="en-US" sz="1600" b="0" kern="0" dirty="0" smtClean="0"/>
              <a:t>degradation; thus </a:t>
            </a:r>
            <a:r>
              <a:rPr lang="en-US" sz="1600" b="0" kern="0" dirty="0"/>
              <a:t>we have to align between duration of two frames or at least to indicate to the receiver when to stop applying Rx BF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600" b="0" kern="0" dirty="0"/>
              <a:t>Interference covariance </a:t>
            </a:r>
            <a:r>
              <a:rPr lang="en-US" sz="1600" b="0" kern="0" dirty="0" smtClean="0"/>
              <a:t>estimation: many Rx </a:t>
            </a:r>
            <a:r>
              <a:rPr lang="en-US" sz="1600" b="0" kern="0" dirty="0"/>
              <a:t>BF techniques are based on estimated spatial covariance of the interfering signal, thus we need to allow accurate covariance estimation</a:t>
            </a:r>
          </a:p>
        </p:txBody>
      </p:sp>
    </p:spTree>
    <p:extLst>
      <p:ext uri="{BB962C8B-B14F-4D97-AF65-F5344CB8AC3E}">
        <p14:creationId xmlns:p14="http://schemas.microsoft.com/office/powerpoint/2010/main" val="3966884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 smtClean="0"/>
              <a:t>Detection Options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48040" y="6475413"/>
            <a:ext cx="1595885" cy="184666"/>
          </a:xfrm>
        </p:spPr>
        <p:txBody>
          <a:bodyPr/>
          <a:lstStyle/>
          <a:p>
            <a:r>
              <a:rPr lang="en-US" altLang="zh-CN" dirty="0"/>
              <a:t>Genadiy Tsodik (Huawei)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5ED327D-21C3-674C-981C-8A8BC9E6D25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23119" cy="276999"/>
          </a:xfrm>
        </p:spPr>
        <p:txBody>
          <a:bodyPr/>
          <a:lstStyle/>
          <a:p>
            <a:r>
              <a:rPr lang="en-US" dirty="0"/>
              <a:t>October 2019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381000" y="1371600"/>
            <a:ext cx="8458200" cy="5029200"/>
          </a:xfrm>
          <a:prstGeom prst="rect">
            <a:avLst/>
          </a:prstGeom>
          <a:noFill/>
          <a:ln/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lnSpc>
                <a:spcPct val="11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2000" b="0" kern="0" dirty="0" smtClean="0"/>
              <a:t>Assuming MU-MIMO format is used, two possible detection schemes can be considered (i.e. not limited only to APs with MIMO detection capabilities):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1600" kern="0" dirty="0" smtClean="0"/>
              <a:t>Joint detection – similar to regular (UL) MU-MIMO, the AP can decode the received signals jointly and then discard of the irrelevant information</a:t>
            </a:r>
          </a:p>
          <a:p>
            <a:pPr marL="457200" lvl="1" indent="0">
              <a:lnSpc>
                <a:spcPct val="110000"/>
              </a:lnSpc>
              <a:spcBef>
                <a:spcPts val="600"/>
              </a:spcBef>
              <a:spcAft>
                <a:spcPts val="1200"/>
              </a:spcAft>
              <a:buNone/>
            </a:pPr>
            <a:endParaRPr lang="en-US" sz="1600" kern="0" dirty="0"/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1200"/>
              </a:spcAft>
            </a:pPr>
            <a:endParaRPr lang="en-US" sz="1600" b="0" kern="0" dirty="0" smtClean="0"/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1600" b="0" kern="0" dirty="0" smtClean="0"/>
              <a:t>Interference mitigation – AP may </a:t>
            </a:r>
            <a:r>
              <a:rPr lang="en-US" sz="1600" kern="0" dirty="0" smtClean="0"/>
              <a:t>consider</a:t>
            </a:r>
            <a:r>
              <a:rPr lang="en-US" sz="1600" b="0" kern="0" dirty="0" smtClean="0"/>
              <a:t> the estimated channel of the second signal as an interference </a:t>
            </a:r>
            <a:r>
              <a:rPr lang="en-US" sz="1600" kern="0" dirty="0" smtClean="0"/>
              <a:t>and mitigate it applying an Rx beamforming technique (for example, noise covariance whitening)</a:t>
            </a:r>
            <a:endParaRPr lang="en-US" sz="2000" b="0" kern="0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2505723" y="3056617"/>
            <a:ext cx="149795" cy="274799"/>
          </a:xfrm>
          <a:prstGeom prst="rect">
            <a:avLst/>
          </a:prstGeom>
          <a:noFill/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200">
              <a:solidFill>
                <a:srgbClr val="000000"/>
              </a:solidFill>
              <a:latin typeface="Times New Roman" charset="0"/>
              <a:ea typeface="+mn-ea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2471688" y="2920081"/>
            <a:ext cx="72500" cy="134112"/>
            <a:chOff x="3581400" y="4800600"/>
            <a:chExt cx="304800" cy="381000"/>
          </a:xfrm>
        </p:grpSpPr>
        <p:cxnSp>
          <p:nvCxnSpPr>
            <p:cNvPr id="13" name="Straight Connector 12"/>
            <p:cNvCxnSpPr/>
            <p:nvPr/>
          </p:nvCxnSpPr>
          <p:spPr bwMode="auto">
            <a:xfrm flipV="1">
              <a:off x="3733800" y="4953000"/>
              <a:ext cx="0" cy="2286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 bwMode="auto">
            <a:xfrm flipH="1" flipV="1">
              <a:off x="3581400" y="4800600"/>
              <a:ext cx="152400" cy="1524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5" name="Straight Connector 14"/>
            <p:cNvCxnSpPr/>
            <p:nvPr/>
          </p:nvCxnSpPr>
          <p:spPr bwMode="auto">
            <a:xfrm flipV="1">
              <a:off x="3733800" y="4800600"/>
              <a:ext cx="152400" cy="1524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16" name="Group 15"/>
          <p:cNvGrpSpPr/>
          <p:nvPr/>
        </p:nvGrpSpPr>
        <p:grpSpPr>
          <a:xfrm>
            <a:off x="2619669" y="2920081"/>
            <a:ext cx="72500" cy="134112"/>
            <a:chOff x="3581400" y="4800600"/>
            <a:chExt cx="304800" cy="381000"/>
          </a:xfrm>
        </p:grpSpPr>
        <p:cxnSp>
          <p:nvCxnSpPr>
            <p:cNvPr id="17" name="Straight Connector 16"/>
            <p:cNvCxnSpPr/>
            <p:nvPr/>
          </p:nvCxnSpPr>
          <p:spPr bwMode="auto">
            <a:xfrm flipV="1">
              <a:off x="3733800" y="4953000"/>
              <a:ext cx="0" cy="2286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8" name="Straight Connector 17"/>
            <p:cNvCxnSpPr/>
            <p:nvPr/>
          </p:nvCxnSpPr>
          <p:spPr bwMode="auto">
            <a:xfrm flipH="1" flipV="1">
              <a:off x="3581400" y="4800600"/>
              <a:ext cx="152400" cy="1524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9" name="Straight Connector 18"/>
            <p:cNvCxnSpPr/>
            <p:nvPr/>
          </p:nvCxnSpPr>
          <p:spPr bwMode="auto">
            <a:xfrm flipV="1">
              <a:off x="3733800" y="4800600"/>
              <a:ext cx="152400" cy="1524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cxnSp>
        <p:nvCxnSpPr>
          <p:cNvPr id="20" name="Straight Connector 19"/>
          <p:cNvCxnSpPr/>
          <p:nvPr/>
        </p:nvCxnSpPr>
        <p:spPr bwMode="auto">
          <a:xfrm>
            <a:off x="2544677" y="3001190"/>
            <a:ext cx="84555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21" name="Rectangle 20"/>
          <p:cNvSpPr/>
          <p:nvPr/>
        </p:nvSpPr>
        <p:spPr bwMode="auto">
          <a:xfrm>
            <a:off x="2505260" y="3716666"/>
            <a:ext cx="149795" cy="274799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200">
              <a:solidFill>
                <a:srgbClr val="000000"/>
              </a:solidFill>
              <a:latin typeface="Times New Roman" charset="0"/>
              <a:ea typeface="+mn-ea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2471225" y="3580130"/>
            <a:ext cx="72500" cy="134112"/>
            <a:chOff x="3581400" y="4800600"/>
            <a:chExt cx="304800" cy="381000"/>
          </a:xfrm>
        </p:grpSpPr>
        <p:cxnSp>
          <p:nvCxnSpPr>
            <p:cNvPr id="23" name="Straight Connector 22"/>
            <p:cNvCxnSpPr/>
            <p:nvPr/>
          </p:nvCxnSpPr>
          <p:spPr bwMode="auto">
            <a:xfrm flipV="1">
              <a:off x="3733800" y="4953000"/>
              <a:ext cx="0" cy="2286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4" name="Straight Connector 23"/>
            <p:cNvCxnSpPr/>
            <p:nvPr/>
          </p:nvCxnSpPr>
          <p:spPr bwMode="auto">
            <a:xfrm flipH="1" flipV="1">
              <a:off x="3581400" y="4800600"/>
              <a:ext cx="152400" cy="1524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5" name="Straight Connector 24"/>
            <p:cNvCxnSpPr/>
            <p:nvPr/>
          </p:nvCxnSpPr>
          <p:spPr bwMode="auto">
            <a:xfrm flipV="1">
              <a:off x="3733800" y="4800600"/>
              <a:ext cx="152400" cy="1524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26" name="Group 25"/>
          <p:cNvGrpSpPr/>
          <p:nvPr/>
        </p:nvGrpSpPr>
        <p:grpSpPr>
          <a:xfrm>
            <a:off x="2619206" y="3580130"/>
            <a:ext cx="72500" cy="134112"/>
            <a:chOff x="3581400" y="4800600"/>
            <a:chExt cx="304800" cy="381000"/>
          </a:xfrm>
        </p:grpSpPr>
        <p:cxnSp>
          <p:nvCxnSpPr>
            <p:cNvPr id="27" name="Straight Connector 26"/>
            <p:cNvCxnSpPr/>
            <p:nvPr/>
          </p:nvCxnSpPr>
          <p:spPr bwMode="auto">
            <a:xfrm flipV="1">
              <a:off x="3733800" y="4953000"/>
              <a:ext cx="0" cy="2286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8" name="Straight Connector 27"/>
            <p:cNvCxnSpPr/>
            <p:nvPr/>
          </p:nvCxnSpPr>
          <p:spPr bwMode="auto">
            <a:xfrm flipH="1" flipV="1">
              <a:off x="3581400" y="4800600"/>
              <a:ext cx="152400" cy="1524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9" name="Straight Connector 28"/>
            <p:cNvCxnSpPr/>
            <p:nvPr/>
          </p:nvCxnSpPr>
          <p:spPr bwMode="auto">
            <a:xfrm flipV="1">
              <a:off x="3733800" y="4800600"/>
              <a:ext cx="152400" cy="1524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cxnSp>
        <p:nvCxnSpPr>
          <p:cNvPr id="30" name="Straight Connector 29"/>
          <p:cNvCxnSpPr/>
          <p:nvPr/>
        </p:nvCxnSpPr>
        <p:spPr bwMode="auto">
          <a:xfrm>
            <a:off x="2544214" y="3661239"/>
            <a:ext cx="84555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31" name="Rectangle 30"/>
          <p:cNvSpPr/>
          <p:nvPr/>
        </p:nvSpPr>
        <p:spPr bwMode="auto">
          <a:xfrm>
            <a:off x="3137623" y="3376623"/>
            <a:ext cx="149795" cy="27479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200">
              <a:solidFill>
                <a:srgbClr val="000000"/>
              </a:solidFill>
              <a:latin typeface="Times New Roman" charset="0"/>
              <a:ea typeface="+mn-ea"/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3101373" y="3226676"/>
            <a:ext cx="72500" cy="134112"/>
            <a:chOff x="3581400" y="4800600"/>
            <a:chExt cx="304800" cy="381000"/>
          </a:xfrm>
        </p:grpSpPr>
        <p:cxnSp>
          <p:nvCxnSpPr>
            <p:cNvPr id="33" name="Straight Connector 32"/>
            <p:cNvCxnSpPr/>
            <p:nvPr/>
          </p:nvCxnSpPr>
          <p:spPr bwMode="auto">
            <a:xfrm flipV="1">
              <a:off x="3733800" y="4953000"/>
              <a:ext cx="0" cy="2286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4" name="Straight Connector 33"/>
            <p:cNvCxnSpPr/>
            <p:nvPr/>
          </p:nvCxnSpPr>
          <p:spPr bwMode="auto">
            <a:xfrm flipH="1" flipV="1">
              <a:off x="3581400" y="4800600"/>
              <a:ext cx="152400" cy="1524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5" name="Straight Connector 34"/>
            <p:cNvCxnSpPr/>
            <p:nvPr/>
          </p:nvCxnSpPr>
          <p:spPr bwMode="auto">
            <a:xfrm flipV="1">
              <a:off x="3733800" y="4800600"/>
              <a:ext cx="152400" cy="1524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36" name="Group 35"/>
          <p:cNvGrpSpPr/>
          <p:nvPr/>
        </p:nvGrpSpPr>
        <p:grpSpPr>
          <a:xfrm>
            <a:off x="3251569" y="3240087"/>
            <a:ext cx="72500" cy="134112"/>
            <a:chOff x="3581400" y="4800600"/>
            <a:chExt cx="304800" cy="381000"/>
          </a:xfrm>
        </p:grpSpPr>
        <p:cxnSp>
          <p:nvCxnSpPr>
            <p:cNvPr id="37" name="Straight Connector 36"/>
            <p:cNvCxnSpPr/>
            <p:nvPr/>
          </p:nvCxnSpPr>
          <p:spPr bwMode="auto">
            <a:xfrm flipV="1">
              <a:off x="3733800" y="4953000"/>
              <a:ext cx="0" cy="2286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8" name="Straight Connector 37"/>
            <p:cNvCxnSpPr/>
            <p:nvPr/>
          </p:nvCxnSpPr>
          <p:spPr bwMode="auto">
            <a:xfrm flipH="1" flipV="1">
              <a:off x="3581400" y="4800600"/>
              <a:ext cx="152400" cy="1524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9" name="Straight Connector 38"/>
            <p:cNvCxnSpPr/>
            <p:nvPr/>
          </p:nvCxnSpPr>
          <p:spPr bwMode="auto">
            <a:xfrm flipV="1">
              <a:off x="3733800" y="4800600"/>
              <a:ext cx="152400" cy="1524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cxnSp>
        <p:nvCxnSpPr>
          <p:cNvPr id="40" name="Straight Connector 39"/>
          <p:cNvCxnSpPr/>
          <p:nvPr/>
        </p:nvCxnSpPr>
        <p:spPr bwMode="auto">
          <a:xfrm>
            <a:off x="3162617" y="3321196"/>
            <a:ext cx="84555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41" name="Straight Arrow Connector 40"/>
          <p:cNvCxnSpPr/>
          <p:nvPr/>
        </p:nvCxnSpPr>
        <p:spPr bwMode="auto">
          <a:xfrm>
            <a:off x="2759720" y="3164025"/>
            <a:ext cx="285759" cy="179838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Straight Arrow Connector 41"/>
          <p:cNvCxnSpPr/>
          <p:nvPr/>
        </p:nvCxnSpPr>
        <p:spPr bwMode="auto">
          <a:xfrm flipV="1">
            <a:off x="2743592" y="3674008"/>
            <a:ext cx="314840" cy="138089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" name="TextBox 42"/>
          <p:cNvSpPr txBox="1"/>
          <p:nvPr/>
        </p:nvSpPr>
        <p:spPr>
          <a:xfrm>
            <a:off x="3052218" y="3586521"/>
            <a:ext cx="32252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Rx</a:t>
            </a:r>
            <a:endParaRPr lang="en-US" sz="1100" dirty="0"/>
          </a:p>
        </p:txBody>
      </p:sp>
      <p:sp>
        <p:nvSpPr>
          <p:cNvPr id="44" name="Rectangle 43"/>
          <p:cNvSpPr/>
          <p:nvPr/>
        </p:nvSpPr>
        <p:spPr bwMode="auto">
          <a:xfrm>
            <a:off x="3645565" y="3355667"/>
            <a:ext cx="633670" cy="30971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600" dirty="0" smtClean="0">
                <a:latin typeface="Arial" charset="0"/>
              </a:rPr>
              <a:t>MU-MIMO Channel Estimation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4992633" y="3309066"/>
            <a:ext cx="697037" cy="39813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800" dirty="0" smtClean="0">
                <a:latin typeface="Arial" charset="0"/>
              </a:rPr>
              <a:t>MIMO Decoder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3432918" y="3281866"/>
                <a:ext cx="112210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1200" i="0" smtClean="0">
                          <a:latin typeface="Cambria Math" panose="02040503050406030204" pitchFamily="18" charset="0"/>
                        </a:rPr>
                        <m:t>y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2918" y="3281866"/>
                <a:ext cx="112210" cy="184666"/>
              </a:xfrm>
              <a:prstGeom prst="rect">
                <a:avLst/>
              </a:prstGeom>
              <a:blipFill rotWithShape="0">
                <a:blip r:embed="rId2"/>
                <a:stretch>
                  <a:fillRect l="-31579" r="-31579" b="-225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2766028" y="3814353"/>
                <a:ext cx="198196" cy="17678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en-US" sz="1100" i="0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en-US" sz="1100" b="0" i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11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6028" y="3814353"/>
                <a:ext cx="198196" cy="176780"/>
              </a:xfrm>
              <a:prstGeom prst="rect">
                <a:avLst/>
              </a:prstGeom>
              <a:blipFill rotWithShape="0">
                <a:blip r:embed="rId3"/>
                <a:stretch>
                  <a:fillRect l="-18750" r="-15625" b="-241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2737702" y="2973726"/>
                <a:ext cx="198195" cy="17678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en-US" sz="1100" i="0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en-US" sz="1100" b="0" i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11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7702" y="2973726"/>
                <a:ext cx="198195" cy="176780"/>
              </a:xfrm>
              <a:prstGeom prst="rect">
                <a:avLst/>
              </a:prstGeom>
              <a:blipFill rotWithShape="0">
                <a:blip r:embed="rId4"/>
                <a:stretch>
                  <a:fillRect l="-15152" r="-12121" b="-241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4463880" y="3125533"/>
                <a:ext cx="198196" cy="1897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m:rPr>
                                  <m:nor/>
                                </m:rPr>
                                <a:rPr lang="en-US" sz="1100" i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</m:acc>
                        </m:e>
                        <m:sub>
                          <m:r>
                            <m:rPr>
                              <m:nor/>
                            </m:rPr>
                            <a:rPr lang="en-US" sz="1100" b="0" i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11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3880" y="3125533"/>
                <a:ext cx="198196" cy="189796"/>
              </a:xfrm>
              <a:prstGeom prst="rect">
                <a:avLst/>
              </a:prstGeom>
              <a:blipFill rotWithShape="0">
                <a:blip r:embed="rId5"/>
                <a:stretch>
                  <a:fillRect l="-15152" t="-12903" r="-33333" b="-225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1" name="Straight Arrow Connector 50"/>
          <p:cNvCxnSpPr/>
          <p:nvPr/>
        </p:nvCxnSpPr>
        <p:spPr bwMode="auto">
          <a:xfrm>
            <a:off x="5689072" y="3425123"/>
            <a:ext cx="636312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" name="Rectangle 55"/>
          <p:cNvSpPr/>
          <p:nvPr/>
        </p:nvSpPr>
        <p:spPr bwMode="auto">
          <a:xfrm>
            <a:off x="6333171" y="3302359"/>
            <a:ext cx="476086" cy="39085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900" dirty="0" smtClean="0">
                <a:latin typeface="Arial" charset="0"/>
              </a:rPr>
              <a:t>FEC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61" name="Straight Arrow Connector 60"/>
          <p:cNvCxnSpPr>
            <a:stCxn id="31" idx="3"/>
            <a:endCxn id="44" idx="1"/>
          </p:cNvCxnSpPr>
          <p:nvPr/>
        </p:nvCxnSpPr>
        <p:spPr bwMode="auto">
          <a:xfrm flipV="1">
            <a:off x="3287418" y="3510525"/>
            <a:ext cx="358147" cy="3498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Straight Arrow Connector 61"/>
          <p:cNvCxnSpPr/>
          <p:nvPr/>
        </p:nvCxnSpPr>
        <p:spPr bwMode="auto">
          <a:xfrm flipV="1">
            <a:off x="4279235" y="3423292"/>
            <a:ext cx="713398" cy="239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4497763" y="3630039"/>
                <a:ext cx="198196" cy="1897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m:rPr>
                                  <m:nor/>
                                </m:rPr>
                                <a:rPr lang="en-US" sz="1100" i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</m:acc>
                        </m:e>
                        <m:sub>
                          <m:r>
                            <m:rPr>
                              <m:nor/>
                            </m:rPr>
                            <a:rPr lang="en-US" sz="1100" b="0" i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11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7763" y="3630039"/>
                <a:ext cx="198196" cy="189796"/>
              </a:xfrm>
              <a:prstGeom prst="rect">
                <a:avLst/>
              </a:prstGeom>
              <a:blipFill rotWithShape="0">
                <a:blip r:embed="rId6"/>
                <a:stretch>
                  <a:fillRect l="-18750" t="-9375" r="-34375" b="-187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5" name="Straight Arrow Connector 64"/>
          <p:cNvCxnSpPr/>
          <p:nvPr/>
        </p:nvCxnSpPr>
        <p:spPr bwMode="auto">
          <a:xfrm flipV="1">
            <a:off x="4276627" y="3573826"/>
            <a:ext cx="713398" cy="239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5773151" y="3154461"/>
                <a:ext cx="364009" cy="17678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en-US" sz="1100" b="0" i="0" smtClean="0">
                              <a:latin typeface="Cambria Math" panose="02040503050406030204" pitchFamily="18" charset="0"/>
                            </a:rPr>
                            <m:t>LLR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en-US" sz="1100" b="0" i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11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3151" y="3154461"/>
                <a:ext cx="364009" cy="176780"/>
              </a:xfrm>
              <a:prstGeom prst="rect">
                <a:avLst/>
              </a:prstGeom>
              <a:blipFill rotWithShape="0">
                <a:blip r:embed="rId7"/>
                <a:stretch>
                  <a:fillRect l="-8333" r="-5000" b="-241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7" name="Straight Arrow Connector 66"/>
          <p:cNvCxnSpPr/>
          <p:nvPr/>
        </p:nvCxnSpPr>
        <p:spPr bwMode="auto">
          <a:xfrm>
            <a:off x="5700100" y="3606952"/>
            <a:ext cx="359181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5792483" y="3642818"/>
                <a:ext cx="364010" cy="17678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en-US" sz="1100" b="0" i="0" smtClean="0">
                              <a:latin typeface="Cambria Math" panose="02040503050406030204" pitchFamily="18" charset="0"/>
                            </a:rPr>
                            <m:t>LLR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en-US" sz="1100" b="0" i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1100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2483" y="3642818"/>
                <a:ext cx="364010" cy="176780"/>
              </a:xfrm>
              <a:prstGeom prst="rect">
                <a:avLst/>
              </a:prstGeom>
              <a:blipFill rotWithShape="0">
                <a:blip r:embed="rId8"/>
                <a:stretch>
                  <a:fillRect l="-8333" r="-5000" b="-241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1" name="Straight Arrow Connector 70"/>
          <p:cNvCxnSpPr/>
          <p:nvPr/>
        </p:nvCxnSpPr>
        <p:spPr bwMode="auto">
          <a:xfrm>
            <a:off x="6809257" y="3513402"/>
            <a:ext cx="636312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2" name="Rectangle 71"/>
          <p:cNvSpPr/>
          <p:nvPr/>
        </p:nvSpPr>
        <p:spPr bwMode="auto">
          <a:xfrm>
            <a:off x="2505648" y="5088222"/>
            <a:ext cx="149795" cy="274799"/>
          </a:xfrm>
          <a:prstGeom prst="rect">
            <a:avLst/>
          </a:prstGeom>
          <a:noFill/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200">
              <a:solidFill>
                <a:srgbClr val="000000"/>
              </a:solidFill>
              <a:latin typeface="Times New Roman" charset="0"/>
              <a:ea typeface="+mn-ea"/>
            </a:endParaRPr>
          </a:p>
        </p:txBody>
      </p:sp>
      <p:grpSp>
        <p:nvGrpSpPr>
          <p:cNvPr id="73" name="Group 72"/>
          <p:cNvGrpSpPr/>
          <p:nvPr/>
        </p:nvGrpSpPr>
        <p:grpSpPr>
          <a:xfrm>
            <a:off x="2471613" y="4951686"/>
            <a:ext cx="72500" cy="134112"/>
            <a:chOff x="3581400" y="4800600"/>
            <a:chExt cx="304800" cy="381000"/>
          </a:xfrm>
        </p:grpSpPr>
        <p:cxnSp>
          <p:nvCxnSpPr>
            <p:cNvPr id="74" name="Straight Connector 73"/>
            <p:cNvCxnSpPr/>
            <p:nvPr/>
          </p:nvCxnSpPr>
          <p:spPr bwMode="auto">
            <a:xfrm flipV="1">
              <a:off x="3733800" y="4953000"/>
              <a:ext cx="0" cy="2286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5" name="Straight Connector 74"/>
            <p:cNvCxnSpPr/>
            <p:nvPr/>
          </p:nvCxnSpPr>
          <p:spPr bwMode="auto">
            <a:xfrm flipH="1" flipV="1">
              <a:off x="3581400" y="4800600"/>
              <a:ext cx="152400" cy="1524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6" name="Straight Connector 75"/>
            <p:cNvCxnSpPr/>
            <p:nvPr/>
          </p:nvCxnSpPr>
          <p:spPr bwMode="auto">
            <a:xfrm flipV="1">
              <a:off x="3733800" y="4800600"/>
              <a:ext cx="152400" cy="1524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77" name="Group 76"/>
          <p:cNvGrpSpPr/>
          <p:nvPr/>
        </p:nvGrpSpPr>
        <p:grpSpPr>
          <a:xfrm>
            <a:off x="2619594" y="4951686"/>
            <a:ext cx="72500" cy="134112"/>
            <a:chOff x="3581400" y="4800600"/>
            <a:chExt cx="304800" cy="381000"/>
          </a:xfrm>
        </p:grpSpPr>
        <p:cxnSp>
          <p:nvCxnSpPr>
            <p:cNvPr id="78" name="Straight Connector 77"/>
            <p:cNvCxnSpPr/>
            <p:nvPr/>
          </p:nvCxnSpPr>
          <p:spPr bwMode="auto">
            <a:xfrm flipV="1">
              <a:off x="3733800" y="4953000"/>
              <a:ext cx="0" cy="2286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9" name="Straight Connector 78"/>
            <p:cNvCxnSpPr/>
            <p:nvPr/>
          </p:nvCxnSpPr>
          <p:spPr bwMode="auto">
            <a:xfrm flipH="1" flipV="1">
              <a:off x="3581400" y="4800600"/>
              <a:ext cx="152400" cy="1524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0" name="Straight Connector 79"/>
            <p:cNvCxnSpPr/>
            <p:nvPr/>
          </p:nvCxnSpPr>
          <p:spPr bwMode="auto">
            <a:xfrm flipV="1">
              <a:off x="3733800" y="4800600"/>
              <a:ext cx="152400" cy="1524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cxnSp>
        <p:nvCxnSpPr>
          <p:cNvPr id="81" name="Straight Connector 80"/>
          <p:cNvCxnSpPr/>
          <p:nvPr/>
        </p:nvCxnSpPr>
        <p:spPr bwMode="auto">
          <a:xfrm>
            <a:off x="2544602" y="5032795"/>
            <a:ext cx="84555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82" name="Rectangle 81"/>
          <p:cNvSpPr/>
          <p:nvPr/>
        </p:nvSpPr>
        <p:spPr bwMode="auto">
          <a:xfrm>
            <a:off x="2505185" y="5748271"/>
            <a:ext cx="149795" cy="274799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200">
              <a:solidFill>
                <a:srgbClr val="000000"/>
              </a:solidFill>
              <a:latin typeface="Times New Roman" charset="0"/>
              <a:ea typeface="+mn-ea"/>
            </a:endParaRPr>
          </a:p>
        </p:txBody>
      </p:sp>
      <p:grpSp>
        <p:nvGrpSpPr>
          <p:cNvPr id="83" name="Group 82"/>
          <p:cNvGrpSpPr/>
          <p:nvPr/>
        </p:nvGrpSpPr>
        <p:grpSpPr>
          <a:xfrm>
            <a:off x="2471150" y="5611735"/>
            <a:ext cx="72500" cy="134112"/>
            <a:chOff x="3581400" y="4800600"/>
            <a:chExt cx="304800" cy="381000"/>
          </a:xfrm>
        </p:grpSpPr>
        <p:cxnSp>
          <p:nvCxnSpPr>
            <p:cNvPr id="84" name="Straight Connector 83"/>
            <p:cNvCxnSpPr/>
            <p:nvPr/>
          </p:nvCxnSpPr>
          <p:spPr bwMode="auto">
            <a:xfrm flipV="1">
              <a:off x="3733800" y="4953000"/>
              <a:ext cx="0" cy="2286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5" name="Straight Connector 84"/>
            <p:cNvCxnSpPr/>
            <p:nvPr/>
          </p:nvCxnSpPr>
          <p:spPr bwMode="auto">
            <a:xfrm flipH="1" flipV="1">
              <a:off x="3581400" y="4800600"/>
              <a:ext cx="152400" cy="1524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6" name="Straight Connector 85"/>
            <p:cNvCxnSpPr/>
            <p:nvPr/>
          </p:nvCxnSpPr>
          <p:spPr bwMode="auto">
            <a:xfrm flipV="1">
              <a:off x="3733800" y="4800600"/>
              <a:ext cx="152400" cy="1524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87" name="Group 86"/>
          <p:cNvGrpSpPr/>
          <p:nvPr/>
        </p:nvGrpSpPr>
        <p:grpSpPr>
          <a:xfrm>
            <a:off x="2619131" y="5611735"/>
            <a:ext cx="72500" cy="134112"/>
            <a:chOff x="3581400" y="4800600"/>
            <a:chExt cx="304800" cy="381000"/>
          </a:xfrm>
        </p:grpSpPr>
        <p:cxnSp>
          <p:nvCxnSpPr>
            <p:cNvPr id="88" name="Straight Connector 87"/>
            <p:cNvCxnSpPr/>
            <p:nvPr/>
          </p:nvCxnSpPr>
          <p:spPr bwMode="auto">
            <a:xfrm flipV="1">
              <a:off x="3733800" y="4953000"/>
              <a:ext cx="0" cy="2286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9" name="Straight Connector 88"/>
            <p:cNvCxnSpPr/>
            <p:nvPr/>
          </p:nvCxnSpPr>
          <p:spPr bwMode="auto">
            <a:xfrm flipH="1" flipV="1">
              <a:off x="3581400" y="4800600"/>
              <a:ext cx="152400" cy="1524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0" name="Straight Connector 89"/>
            <p:cNvCxnSpPr/>
            <p:nvPr/>
          </p:nvCxnSpPr>
          <p:spPr bwMode="auto">
            <a:xfrm flipV="1">
              <a:off x="3733800" y="4800600"/>
              <a:ext cx="152400" cy="1524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cxnSp>
        <p:nvCxnSpPr>
          <p:cNvPr id="91" name="Straight Connector 90"/>
          <p:cNvCxnSpPr/>
          <p:nvPr/>
        </p:nvCxnSpPr>
        <p:spPr bwMode="auto">
          <a:xfrm>
            <a:off x="2544139" y="5692844"/>
            <a:ext cx="84555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92" name="Rectangle 91"/>
          <p:cNvSpPr/>
          <p:nvPr/>
        </p:nvSpPr>
        <p:spPr bwMode="auto">
          <a:xfrm>
            <a:off x="3137548" y="5408228"/>
            <a:ext cx="149795" cy="27479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200">
              <a:solidFill>
                <a:srgbClr val="000000"/>
              </a:solidFill>
              <a:latin typeface="Times New Roman" charset="0"/>
              <a:ea typeface="+mn-ea"/>
            </a:endParaRPr>
          </a:p>
        </p:txBody>
      </p:sp>
      <p:grpSp>
        <p:nvGrpSpPr>
          <p:cNvPr id="93" name="Group 92"/>
          <p:cNvGrpSpPr/>
          <p:nvPr/>
        </p:nvGrpSpPr>
        <p:grpSpPr>
          <a:xfrm>
            <a:off x="3101298" y="5258281"/>
            <a:ext cx="72500" cy="134112"/>
            <a:chOff x="3581400" y="4800600"/>
            <a:chExt cx="304800" cy="381000"/>
          </a:xfrm>
        </p:grpSpPr>
        <p:cxnSp>
          <p:nvCxnSpPr>
            <p:cNvPr id="94" name="Straight Connector 93"/>
            <p:cNvCxnSpPr/>
            <p:nvPr/>
          </p:nvCxnSpPr>
          <p:spPr bwMode="auto">
            <a:xfrm flipV="1">
              <a:off x="3733800" y="4953000"/>
              <a:ext cx="0" cy="2286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5" name="Straight Connector 94"/>
            <p:cNvCxnSpPr/>
            <p:nvPr/>
          </p:nvCxnSpPr>
          <p:spPr bwMode="auto">
            <a:xfrm flipH="1" flipV="1">
              <a:off x="3581400" y="4800600"/>
              <a:ext cx="152400" cy="1524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6" name="Straight Connector 95"/>
            <p:cNvCxnSpPr/>
            <p:nvPr/>
          </p:nvCxnSpPr>
          <p:spPr bwMode="auto">
            <a:xfrm flipV="1">
              <a:off x="3733800" y="4800600"/>
              <a:ext cx="152400" cy="1524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97" name="Group 96"/>
          <p:cNvGrpSpPr/>
          <p:nvPr/>
        </p:nvGrpSpPr>
        <p:grpSpPr>
          <a:xfrm>
            <a:off x="3251494" y="5271692"/>
            <a:ext cx="72500" cy="134112"/>
            <a:chOff x="3581400" y="4800600"/>
            <a:chExt cx="304800" cy="381000"/>
          </a:xfrm>
        </p:grpSpPr>
        <p:cxnSp>
          <p:nvCxnSpPr>
            <p:cNvPr id="98" name="Straight Connector 97"/>
            <p:cNvCxnSpPr/>
            <p:nvPr/>
          </p:nvCxnSpPr>
          <p:spPr bwMode="auto">
            <a:xfrm flipV="1">
              <a:off x="3733800" y="4953000"/>
              <a:ext cx="0" cy="2286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9" name="Straight Connector 98"/>
            <p:cNvCxnSpPr/>
            <p:nvPr/>
          </p:nvCxnSpPr>
          <p:spPr bwMode="auto">
            <a:xfrm flipH="1" flipV="1">
              <a:off x="3581400" y="4800600"/>
              <a:ext cx="152400" cy="1524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00" name="Straight Connector 99"/>
            <p:cNvCxnSpPr/>
            <p:nvPr/>
          </p:nvCxnSpPr>
          <p:spPr bwMode="auto">
            <a:xfrm flipV="1">
              <a:off x="3733800" y="4800600"/>
              <a:ext cx="152400" cy="1524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cxnSp>
        <p:nvCxnSpPr>
          <p:cNvPr id="101" name="Straight Connector 100"/>
          <p:cNvCxnSpPr/>
          <p:nvPr/>
        </p:nvCxnSpPr>
        <p:spPr bwMode="auto">
          <a:xfrm>
            <a:off x="3162542" y="5352801"/>
            <a:ext cx="84555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02" name="Straight Arrow Connector 101"/>
          <p:cNvCxnSpPr/>
          <p:nvPr/>
        </p:nvCxnSpPr>
        <p:spPr bwMode="auto">
          <a:xfrm>
            <a:off x="2759645" y="5195630"/>
            <a:ext cx="285759" cy="179838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Straight Arrow Connector 102"/>
          <p:cNvCxnSpPr/>
          <p:nvPr/>
        </p:nvCxnSpPr>
        <p:spPr bwMode="auto">
          <a:xfrm flipV="1">
            <a:off x="2743517" y="5705613"/>
            <a:ext cx="314840" cy="138089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4" name="TextBox 103"/>
          <p:cNvSpPr txBox="1"/>
          <p:nvPr/>
        </p:nvSpPr>
        <p:spPr>
          <a:xfrm>
            <a:off x="3052143" y="5618126"/>
            <a:ext cx="32252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Rx</a:t>
            </a:r>
            <a:endParaRPr lang="en-US" sz="1100" dirty="0"/>
          </a:p>
        </p:txBody>
      </p:sp>
      <p:sp>
        <p:nvSpPr>
          <p:cNvPr id="105" name="Rectangle 104"/>
          <p:cNvSpPr/>
          <p:nvPr/>
        </p:nvSpPr>
        <p:spPr bwMode="auto">
          <a:xfrm>
            <a:off x="3645490" y="5387272"/>
            <a:ext cx="633670" cy="30971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600" dirty="0" smtClean="0">
                <a:latin typeface="Arial" charset="0"/>
              </a:rPr>
              <a:t>MU-MIMO Channel Estimation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6" name="Rectangle 105"/>
          <p:cNvSpPr/>
          <p:nvPr/>
        </p:nvSpPr>
        <p:spPr bwMode="auto">
          <a:xfrm>
            <a:off x="4819454" y="5219137"/>
            <a:ext cx="843415" cy="6412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600" dirty="0" smtClean="0">
                <a:latin typeface="Arial" charset="0"/>
              </a:rPr>
              <a:t>Interference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600" dirty="0" smtClean="0">
                <a:latin typeface="Arial" charset="0"/>
              </a:rPr>
              <a:t>Covariance Estimation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7" name="TextBox 106"/>
              <p:cNvSpPr txBox="1"/>
              <p:nvPr/>
            </p:nvSpPr>
            <p:spPr>
              <a:xfrm>
                <a:off x="3432843" y="5313471"/>
                <a:ext cx="112210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1200" i="0" smtClean="0">
                          <a:latin typeface="Cambria Math" panose="02040503050406030204" pitchFamily="18" charset="0"/>
                        </a:rPr>
                        <m:t>y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107" name="TextBox 10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2843" y="5313471"/>
                <a:ext cx="112210" cy="184666"/>
              </a:xfrm>
              <a:prstGeom prst="rect">
                <a:avLst/>
              </a:prstGeom>
              <a:blipFill rotWithShape="0">
                <a:blip r:embed="rId2"/>
                <a:stretch>
                  <a:fillRect l="-31579" r="-31579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8" name="TextBox 107"/>
              <p:cNvSpPr txBox="1"/>
              <p:nvPr/>
            </p:nvSpPr>
            <p:spPr>
              <a:xfrm>
                <a:off x="2765953" y="5845958"/>
                <a:ext cx="198195" cy="17678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en-US" sz="110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en-US" sz="110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1100" dirty="0"/>
              </a:p>
            </p:txBody>
          </p:sp>
        </mc:Choice>
        <mc:Fallback xmlns="">
          <p:sp>
            <p:nvSpPr>
              <p:cNvPr id="108" name="TextBox 10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5953" y="5845958"/>
                <a:ext cx="198195" cy="176780"/>
              </a:xfrm>
              <a:prstGeom prst="rect">
                <a:avLst/>
              </a:prstGeom>
              <a:blipFill rotWithShape="0">
                <a:blip r:embed="rId3"/>
                <a:stretch>
                  <a:fillRect l="-18750" r="-15625" b="-241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9" name="TextBox 108"/>
              <p:cNvSpPr txBox="1"/>
              <p:nvPr/>
            </p:nvSpPr>
            <p:spPr>
              <a:xfrm>
                <a:off x="2737627" y="5005331"/>
                <a:ext cx="198196" cy="17678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en-US" sz="1100" i="0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en-US" sz="1100" b="0" i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1100" dirty="0"/>
              </a:p>
            </p:txBody>
          </p:sp>
        </mc:Choice>
        <mc:Fallback xmlns="">
          <p:sp>
            <p:nvSpPr>
              <p:cNvPr id="109" name="TextBox 10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7627" y="5005331"/>
                <a:ext cx="198196" cy="176780"/>
              </a:xfrm>
              <a:prstGeom prst="rect">
                <a:avLst/>
              </a:prstGeom>
              <a:blipFill rotWithShape="0">
                <a:blip r:embed="rId4"/>
                <a:stretch>
                  <a:fillRect l="-15152" r="-12121" b="-241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0" name="TextBox 109"/>
              <p:cNvSpPr txBox="1"/>
              <p:nvPr/>
            </p:nvSpPr>
            <p:spPr>
              <a:xfrm>
                <a:off x="4544330" y="4876800"/>
                <a:ext cx="198195" cy="1897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m:rPr>
                                  <m:nor/>
                                </m:rPr>
                                <a:rPr lang="en-US" sz="1100" i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</m:acc>
                        </m:e>
                        <m:sub>
                          <m:r>
                            <m:rPr>
                              <m:nor/>
                            </m:rPr>
                            <a:rPr lang="en-US" sz="1100" b="0" i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1100" dirty="0"/>
              </a:p>
            </p:txBody>
          </p:sp>
        </mc:Choice>
        <mc:Fallback xmlns="">
          <p:sp>
            <p:nvSpPr>
              <p:cNvPr id="110" name="TextBox 10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4330" y="4876800"/>
                <a:ext cx="198195" cy="189796"/>
              </a:xfrm>
              <a:prstGeom prst="rect">
                <a:avLst/>
              </a:prstGeom>
              <a:blipFill rotWithShape="0">
                <a:blip r:embed="rId9"/>
                <a:stretch>
                  <a:fillRect l="-15152" t="-9677" r="-33333" b="-225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1" name="Rectangle 110"/>
          <p:cNvSpPr/>
          <p:nvPr/>
        </p:nvSpPr>
        <p:spPr bwMode="auto">
          <a:xfrm>
            <a:off x="5961862" y="5398126"/>
            <a:ext cx="543905" cy="24721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600" dirty="0" err="1" smtClean="0">
                <a:latin typeface="Arial" charset="0"/>
              </a:rPr>
              <a:t>Cholesky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12" name="Straight Arrow Connector 111"/>
          <p:cNvCxnSpPr/>
          <p:nvPr/>
        </p:nvCxnSpPr>
        <p:spPr bwMode="auto">
          <a:xfrm>
            <a:off x="5689595" y="5522717"/>
            <a:ext cx="269858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3" name="Flowchart: Summing Junction 112"/>
          <p:cNvSpPr/>
          <p:nvPr/>
        </p:nvSpPr>
        <p:spPr bwMode="auto">
          <a:xfrm>
            <a:off x="6093699" y="5037786"/>
            <a:ext cx="175533" cy="152269"/>
          </a:xfrm>
          <a:prstGeom prst="flowChartSummingJunction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cxnSp>
        <p:nvCxnSpPr>
          <p:cNvPr id="114" name="Straight Arrow Connector 113"/>
          <p:cNvCxnSpPr/>
          <p:nvPr/>
        </p:nvCxnSpPr>
        <p:spPr bwMode="auto">
          <a:xfrm flipV="1">
            <a:off x="6186505" y="5174581"/>
            <a:ext cx="0" cy="231941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5" name="Flowchart: Summing Junction 114"/>
          <p:cNvSpPr/>
          <p:nvPr/>
        </p:nvSpPr>
        <p:spPr bwMode="auto">
          <a:xfrm>
            <a:off x="6098739" y="5986562"/>
            <a:ext cx="175533" cy="152269"/>
          </a:xfrm>
          <a:prstGeom prst="flowChartSummingJunction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cxnSp>
        <p:nvCxnSpPr>
          <p:cNvPr id="116" name="Straight Arrow Connector 115"/>
          <p:cNvCxnSpPr>
            <a:endCxn id="115" idx="0"/>
          </p:cNvCxnSpPr>
          <p:nvPr/>
        </p:nvCxnSpPr>
        <p:spPr bwMode="auto">
          <a:xfrm>
            <a:off x="6186505" y="5657388"/>
            <a:ext cx="1" cy="329174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7" name="Rectangle 116"/>
          <p:cNvSpPr/>
          <p:nvPr/>
        </p:nvSpPr>
        <p:spPr bwMode="auto">
          <a:xfrm>
            <a:off x="6614137" y="5296550"/>
            <a:ext cx="476086" cy="39085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600" dirty="0" smtClean="0">
                <a:latin typeface="Arial" charset="0"/>
              </a:rPr>
              <a:t>Data Detector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18" name="Elbow Connector 117"/>
          <p:cNvCxnSpPr>
            <a:stCxn id="113" idx="6"/>
            <a:endCxn id="117" idx="0"/>
          </p:cNvCxnSpPr>
          <p:nvPr/>
        </p:nvCxnSpPr>
        <p:spPr bwMode="auto">
          <a:xfrm>
            <a:off x="6269232" y="5113921"/>
            <a:ext cx="582948" cy="182629"/>
          </a:xfrm>
          <a:prstGeom prst="bentConnector2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Elbow Connector 118"/>
          <p:cNvCxnSpPr>
            <a:stCxn id="115" idx="6"/>
            <a:endCxn id="117" idx="2"/>
          </p:cNvCxnSpPr>
          <p:nvPr/>
        </p:nvCxnSpPr>
        <p:spPr bwMode="auto">
          <a:xfrm flipV="1">
            <a:off x="6274272" y="5687404"/>
            <a:ext cx="577908" cy="375293"/>
          </a:xfrm>
          <a:prstGeom prst="bentConnector2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Straight Connector 119"/>
          <p:cNvCxnSpPr/>
          <p:nvPr/>
        </p:nvCxnSpPr>
        <p:spPr bwMode="auto">
          <a:xfrm>
            <a:off x="3483003" y="5529391"/>
            <a:ext cx="0" cy="53407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Straight Arrow Connector 120"/>
          <p:cNvCxnSpPr/>
          <p:nvPr/>
        </p:nvCxnSpPr>
        <p:spPr bwMode="auto">
          <a:xfrm>
            <a:off x="3483003" y="6059092"/>
            <a:ext cx="2629018" cy="3605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Straight Arrow Connector 121"/>
          <p:cNvCxnSpPr>
            <a:stCxn id="92" idx="3"/>
            <a:endCxn id="105" idx="1"/>
          </p:cNvCxnSpPr>
          <p:nvPr/>
        </p:nvCxnSpPr>
        <p:spPr bwMode="auto">
          <a:xfrm flipV="1">
            <a:off x="3287343" y="5542130"/>
            <a:ext cx="358147" cy="3498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" name="Straight Arrow Connector 122"/>
          <p:cNvCxnSpPr>
            <a:stCxn id="105" idx="3"/>
            <a:endCxn id="106" idx="1"/>
          </p:cNvCxnSpPr>
          <p:nvPr/>
        </p:nvCxnSpPr>
        <p:spPr bwMode="auto">
          <a:xfrm flipV="1">
            <a:off x="4279160" y="5539739"/>
            <a:ext cx="540294" cy="2391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4" name="TextBox 123"/>
              <p:cNvSpPr txBox="1"/>
              <p:nvPr/>
            </p:nvSpPr>
            <p:spPr>
              <a:xfrm>
                <a:off x="4559631" y="5292813"/>
                <a:ext cx="198196" cy="1897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m:rPr>
                                  <m:nor/>
                                </m:rPr>
                                <a:rPr lang="en-US" sz="110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</m:acc>
                        </m:e>
                        <m:sub>
                          <m:r>
                            <m:rPr>
                              <m:nor/>
                            </m:rPr>
                            <a:rPr lang="en-US" sz="110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1100" dirty="0"/>
              </a:p>
            </p:txBody>
          </p:sp>
        </mc:Choice>
        <mc:Fallback xmlns="">
          <p:sp>
            <p:nvSpPr>
              <p:cNvPr id="124" name="TextBox 1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9631" y="5292813"/>
                <a:ext cx="198196" cy="189796"/>
              </a:xfrm>
              <a:prstGeom prst="rect">
                <a:avLst/>
              </a:prstGeom>
              <a:blipFill rotWithShape="0">
                <a:blip r:embed="rId10"/>
                <a:stretch>
                  <a:fillRect l="-18750" t="-9677" r="-34375" b="-225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5" name="Elbow Connector 124"/>
          <p:cNvCxnSpPr>
            <a:stCxn id="105" idx="0"/>
            <a:endCxn id="113" idx="2"/>
          </p:cNvCxnSpPr>
          <p:nvPr/>
        </p:nvCxnSpPr>
        <p:spPr bwMode="auto">
          <a:xfrm rot="5400000" flipH="1" flipV="1">
            <a:off x="4891337" y="4184910"/>
            <a:ext cx="273351" cy="2131374"/>
          </a:xfrm>
          <a:prstGeom prst="bentConnector2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Straight Arrow Connector 125"/>
          <p:cNvCxnSpPr/>
          <p:nvPr/>
        </p:nvCxnSpPr>
        <p:spPr bwMode="auto">
          <a:xfrm>
            <a:off x="7090223" y="5483509"/>
            <a:ext cx="636312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445341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/>
              <a:t>UL Coordination Procedure Diagram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48040" y="6475413"/>
            <a:ext cx="1595885" cy="184666"/>
          </a:xfrm>
        </p:spPr>
        <p:txBody>
          <a:bodyPr/>
          <a:lstStyle/>
          <a:p>
            <a:r>
              <a:rPr lang="en-US" altLang="zh-CN" dirty="0"/>
              <a:t>Genadiy Tsodik (Huawei)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5ED327D-21C3-674C-981C-8A8BC9E6D25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23119" cy="276999"/>
          </a:xfrm>
        </p:spPr>
        <p:txBody>
          <a:bodyPr/>
          <a:lstStyle/>
          <a:p>
            <a:r>
              <a:rPr lang="en-US" dirty="0"/>
              <a:t>October 2019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381000" y="1371600"/>
            <a:ext cx="8458200" cy="5029200"/>
          </a:xfrm>
          <a:prstGeom prst="rect">
            <a:avLst/>
          </a:prstGeom>
          <a:noFill/>
          <a:ln w="3175">
            <a:noFill/>
          </a:ln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2000" b="0" kern="0" dirty="0"/>
              <a:t>Following the last slide we </a:t>
            </a:r>
            <a:r>
              <a:rPr lang="en-US" sz="2000" b="0" kern="0" dirty="0" smtClean="0"/>
              <a:t>may apply the </a:t>
            </a:r>
            <a:r>
              <a:rPr lang="en-US" sz="2000" b="0" kern="0" dirty="0"/>
              <a:t>next procedure for UL coordination</a:t>
            </a:r>
          </a:p>
          <a:p>
            <a:pPr lvl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1600" b="0" kern="0" dirty="0"/>
              <a:t>Master and Slave AP </a:t>
            </a:r>
            <a:r>
              <a:rPr lang="en-US" sz="1600" b="0" kern="0" dirty="0" smtClean="0"/>
              <a:t>negotiate such that they are aligned </a:t>
            </a:r>
            <a:r>
              <a:rPr lang="en-US" sz="1600" b="0" kern="0" dirty="0"/>
              <a:t>on coordinated UL transmission </a:t>
            </a:r>
            <a:r>
              <a:rPr lang="en-US" sz="1600" b="0" kern="0" dirty="0" smtClean="0"/>
              <a:t>parameters</a:t>
            </a:r>
          </a:p>
          <a:p>
            <a:pPr lvl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1600" kern="0" dirty="0" smtClean="0"/>
              <a:t>Master AP may suggest or limit the number of spatial streams to be used by parallel UL transmission, while slave AP may respond with actual number of streams</a:t>
            </a:r>
          </a:p>
          <a:p>
            <a:pPr lvl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1600" kern="0" dirty="0" smtClean="0"/>
              <a:t>The relevant information is indicated during coordination negotiation procedure: packet duration, allocated RUs, #</a:t>
            </a:r>
            <a:r>
              <a:rPr lang="en-US" sz="1600" kern="0" dirty="0" err="1" smtClean="0"/>
              <a:t>Nss</a:t>
            </a:r>
            <a:r>
              <a:rPr lang="en-US" sz="1600" kern="0" dirty="0" smtClean="0"/>
              <a:t>, MCS (required for joint detection), </a:t>
            </a:r>
            <a:r>
              <a:rPr lang="en-US" sz="1600" kern="0" dirty="0" err="1" smtClean="0"/>
              <a:t>Tx</a:t>
            </a:r>
            <a:r>
              <a:rPr lang="en-US" sz="1600" kern="0" dirty="0" smtClean="0"/>
              <a:t> power limits etc.</a:t>
            </a:r>
            <a:endParaRPr lang="en-US" sz="800" b="0" kern="0" dirty="0"/>
          </a:p>
          <a:p>
            <a:pPr lvl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1600" b="0" kern="0" dirty="0"/>
              <a:t>UL Transmissions are triggered – trigger may be transmitted in several </a:t>
            </a:r>
            <a:r>
              <a:rPr lang="en-US" sz="1600" b="0" kern="0" dirty="0" smtClean="0"/>
              <a:t>formats (jointly, </a:t>
            </a:r>
            <a:r>
              <a:rPr lang="en-US" sz="1600" kern="0" dirty="0" smtClean="0"/>
              <a:t>in parallel or serial trigger transmission</a:t>
            </a:r>
            <a:r>
              <a:rPr lang="en-US" sz="1600" b="0" kern="0" dirty="0" smtClean="0"/>
              <a:t>)</a:t>
            </a:r>
            <a:endParaRPr lang="en-US" sz="1600" b="0" kern="0" dirty="0"/>
          </a:p>
        </p:txBody>
      </p:sp>
      <p:sp>
        <p:nvSpPr>
          <p:cNvPr id="33" name="Rectangle 32"/>
          <p:cNvSpPr/>
          <p:nvPr/>
        </p:nvSpPr>
        <p:spPr bwMode="auto">
          <a:xfrm>
            <a:off x="1612222" y="4648962"/>
            <a:ext cx="1375601" cy="56101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900" dirty="0" smtClean="0">
                <a:latin typeface="Arial" charset="0"/>
              </a:rPr>
              <a:t>UL Coordination Negotiation Procedure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3315916" y="4648200"/>
            <a:ext cx="792088" cy="5864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800" dirty="0" smtClean="0">
                <a:latin typeface="Arial" charset="0"/>
              </a:rPr>
              <a:t>Coordinated UL Trigger</a:t>
            </a:r>
            <a:endParaRPr lang="en-US" sz="800" dirty="0">
              <a:latin typeface="Arial" charset="0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4258465" y="5286244"/>
            <a:ext cx="3960440" cy="23804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1400" dirty="0" smtClean="0">
                <a:latin typeface="Arial" charset="0"/>
              </a:rPr>
              <a:t>Data Frame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55576" y="4665813"/>
            <a:ext cx="7793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Master AP</a:t>
            </a:r>
            <a:endParaRPr lang="en-US" sz="1100" dirty="0"/>
          </a:p>
        </p:txBody>
      </p:sp>
      <p:sp>
        <p:nvSpPr>
          <p:cNvPr id="37" name="TextBox 36"/>
          <p:cNvSpPr txBox="1"/>
          <p:nvPr/>
        </p:nvSpPr>
        <p:spPr>
          <a:xfrm>
            <a:off x="810879" y="4996644"/>
            <a:ext cx="66877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Slave AP</a:t>
            </a:r>
            <a:endParaRPr lang="en-US" sz="1100" dirty="0"/>
          </a:p>
        </p:txBody>
      </p:sp>
      <p:sp>
        <p:nvSpPr>
          <p:cNvPr id="38" name="TextBox 37"/>
          <p:cNvSpPr txBox="1"/>
          <p:nvPr/>
        </p:nvSpPr>
        <p:spPr>
          <a:xfrm>
            <a:off x="883507" y="5286244"/>
            <a:ext cx="4716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STA1</a:t>
            </a:r>
            <a:endParaRPr lang="en-US" sz="1100" dirty="0"/>
          </a:p>
        </p:txBody>
      </p:sp>
      <p:sp>
        <p:nvSpPr>
          <p:cNvPr id="39" name="TextBox 38"/>
          <p:cNvSpPr txBox="1"/>
          <p:nvPr/>
        </p:nvSpPr>
        <p:spPr>
          <a:xfrm>
            <a:off x="873118" y="5629565"/>
            <a:ext cx="4716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STA2</a:t>
            </a:r>
            <a:endParaRPr lang="en-US" sz="1100" dirty="0"/>
          </a:p>
        </p:txBody>
      </p:sp>
      <p:sp>
        <p:nvSpPr>
          <p:cNvPr id="40" name="Rectangle 39"/>
          <p:cNvSpPr/>
          <p:nvPr/>
        </p:nvSpPr>
        <p:spPr bwMode="auto">
          <a:xfrm>
            <a:off x="4258465" y="5602203"/>
            <a:ext cx="3960440" cy="23804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1400" dirty="0" smtClean="0">
                <a:latin typeface="Arial" charset="0"/>
              </a:rPr>
              <a:t>Data Frame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4546497" y="5286244"/>
            <a:ext cx="648072" cy="23804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MU-MIMO HE-LTF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4547736" y="5606212"/>
            <a:ext cx="648072" cy="23804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MU-MIMO HE-LTF</a:t>
            </a:r>
          </a:p>
        </p:txBody>
      </p:sp>
      <p:cxnSp>
        <p:nvCxnSpPr>
          <p:cNvPr id="43" name="Straight Connector 42"/>
          <p:cNvCxnSpPr/>
          <p:nvPr/>
        </p:nvCxnSpPr>
        <p:spPr bwMode="auto">
          <a:xfrm>
            <a:off x="5554609" y="5286244"/>
            <a:ext cx="0" cy="238043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Straight Connector 43"/>
          <p:cNvCxnSpPr/>
          <p:nvPr/>
        </p:nvCxnSpPr>
        <p:spPr bwMode="auto">
          <a:xfrm>
            <a:off x="5554609" y="5602202"/>
            <a:ext cx="0" cy="238043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Straight Connector 44"/>
          <p:cNvCxnSpPr/>
          <p:nvPr/>
        </p:nvCxnSpPr>
        <p:spPr bwMode="auto">
          <a:xfrm>
            <a:off x="7858865" y="5286244"/>
            <a:ext cx="0" cy="238043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Straight Connector 45"/>
          <p:cNvCxnSpPr/>
          <p:nvPr/>
        </p:nvCxnSpPr>
        <p:spPr bwMode="auto">
          <a:xfrm>
            <a:off x="7865890" y="5602202"/>
            <a:ext cx="0" cy="238043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" name="TextBox 46"/>
          <p:cNvSpPr txBox="1"/>
          <p:nvPr/>
        </p:nvSpPr>
        <p:spPr>
          <a:xfrm>
            <a:off x="5735181" y="5017637"/>
            <a:ext cx="100700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rgbClr val="00B050"/>
                </a:solidFill>
              </a:rPr>
              <a:t>Full Alignment</a:t>
            </a:r>
            <a:endParaRPr lang="en-US" sz="1100" dirty="0">
              <a:solidFill>
                <a:srgbClr val="00B050"/>
              </a:solidFill>
            </a:endParaRPr>
          </a:p>
        </p:txBody>
      </p:sp>
      <p:cxnSp>
        <p:nvCxnSpPr>
          <p:cNvPr id="48" name="Straight Arrow Connector 47"/>
          <p:cNvCxnSpPr/>
          <p:nvPr/>
        </p:nvCxnSpPr>
        <p:spPr bwMode="auto">
          <a:xfrm>
            <a:off x="889531" y="5891175"/>
            <a:ext cx="7977446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9" name="TextBox 48"/>
          <p:cNvSpPr txBox="1"/>
          <p:nvPr/>
        </p:nvSpPr>
        <p:spPr>
          <a:xfrm>
            <a:off x="8506937" y="5655987"/>
            <a:ext cx="4683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Time</a:t>
            </a:r>
            <a:endParaRPr lang="en-US" sz="1100" dirty="0"/>
          </a:p>
        </p:txBody>
      </p:sp>
      <p:cxnSp>
        <p:nvCxnSpPr>
          <p:cNvPr id="52" name="Straight Connector 51"/>
          <p:cNvCxnSpPr/>
          <p:nvPr/>
        </p:nvCxnSpPr>
        <p:spPr bwMode="auto">
          <a:xfrm>
            <a:off x="873118" y="4946370"/>
            <a:ext cx="7849843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Straight Connector 53"/>
          <p:cNvCxnSpPr/>
          <p:nvPr/>
        </p:nvCxnSpPr>
        <p:spPr bwMode="auto">
          <a:xfrm>
            <a:off x="867109" y="5269525"/>
            <a:ext cx="7849843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Straight Connector 58"/>
          <p:cNvCxnSpPr/>
          <p:nvPr/>
        </p:nvCxnSpPr>
        <p:spPr bwMode="auto">
          <a:xfrm>
            <a:off x="876653" y="5550577"/>
            <a:ext cx="7849843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288533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/>
              <a:t>Simulation Parameters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48040" y="6475413"/>
            <a:ext cx="1595885" cy="184666"/>
          </a:xfrm>
        </p:spPr>
        <p:txBody>
          <a:bodyPr/>
          <a:lstStyle/>
          <a:p>
            <a:r>
              <a:rPr lang="en-US" altLang="zh-CN" dirty="0"/>
              <a:t>Genadiy Tsodik (Huawei)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5ED327D-21C3-674C-981C-8A8BC9E6D25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23119" cy="276999"/>
          </a:xfrm>
        </p:spPr>
        <p:txBody>
          <a:bodyPr/>
          <a:lstStyle/>
          <a:p>
            <a:r>
              <a:rPr lang="en-US" dirty="0"/>
              <a:t>October 2019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381000" y="1371600"/>
            <a:ext cx="8458200" cy="5029200"/>
          </a:xfrm>
          <a:prstGeom prst="rect">
            <a:avLst/>
          </a:prstGeom>
          <a:noFill/>
          <a:ln w="3175">
            <a:noFill/>
          </a:ln>
        </p:spPr>
        <p:txBody>
          <a:bodyPr>
            <a:normAutofit fontScale="92500" lnSpcReduction="1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</a:pPr>
            <a:r>
              <a:rPr lang="en-US" sz="2000" b="0" kern="0" dirty="0" smtClean="0"/>
              <a:t>We compare between four </a:t>
            </a:r>
            <a:r>
              <a:rPr lang="en-US" sz="2000" b="0" kern="0" dirty="0"/>
              <a:t>different schemes:</a:t>
            </a:r>
          </a:p>
          <a:p>
            <a:pPr lvl="1"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</a:pPr>
            <a:r>
              <a:rPr lang="en-US" sz="1600" b="0" kern="0" dirty="0"/>
              <a:t>UL transmission with no interference</a:t>
            </a:r>
          </a:p>
          <a:p>
            <a:pPr lvl="1"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</a:pPr>
            <a:r>
              <a:rPr lang="en-US" sz="1600" b="0" kern="0" dirty="0"/>
              <a:t>Non-Coordinated UL transmission with </a:t>
            </a:r>
            <a:r>
              <a:rPr lang="en-US" sz="1600" b="0" kern="0" dirty="0" smtClean="0"/>
              <a:t>interference</a:t>
            </a:r>
            <a:endParaRPr lang="en-US" sz="1600" b="0" kern="0" dirty="0"/>
          </a:p>
          <a:p>
            <a:pPr lvl="1"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</a:pPr>
            <a:r>
              <a:rPr lang="en-US" sz="1600" b="0" kern="0" dirty="0"/>
              <a:t>Coordinated UL transmission with interference – applying </a:t>
            </a:r>
            <a:r>
              <a:rPr lang="en-US" sz="1600" kern="0" dirty="0" smtClean="0"/>
              <a:t>interference cancellation</a:t>
            </a:r>
          </a:p>
          <a:p>
            <a:pPr lvl="1"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</a:pPr>
            <a:r>
              <a:rPr lang="en-US" sz="1600" kern="0" dirty="0"/>
              <a:t>UL transmission with </a:t>
            </a:r>
            <a:r>
              <a:rPr lang="en-US" sz="1600" kern="0" dirty="0" smtClean="0"/>
              <a:t>no interference, with reduced number of Rx antennas – following the theory that each synchronized interferer requires single antenna to mitigate it</a:t>
            </a:r>
            <a:endParaRPr lang="en-US" sz="1600" b="0" kern="0" dirty="0"/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</a:pPr>
            <a:r>
              <a:rPr lang="en-US" sz="2000" b="0" kern="0" dirty="0"/>
              <a:t>Simulation parameters</a:t>
            </a:r>
            <a:r>
              <a:rPr lang="en-US" sz="2000" b="0" kern="0" dirty="0" smtClean="0"/>
              <a:t>: </a:t>
            </a:r>
          </a:p>
          <a:p>
            <a:pPr lvl="1"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</a:pPr>
            <a:r>
              <a:rPr lang="en-US" sz="1600" b="0" kern="0" dirty="0" err="1" smtClean="0"/>
              <a:t>TGnD</a:t>
            </a:r>
            <a:r>
              <a:rPr lang="en-US" sz="1600" b="0" kern="0" dirty="0" smtClean="0"/>
              <a:t> </a:t>
            </a:r>
            <a:r>
              <a:rPr lang="en-US" sz="1600" b="0" kern="0" dirty="0"/>
              <a:t>channel model, MCS4, LDPC, </a:t>
            </a:r>
            <a:r>
              <a:rPr lang="en-US" sz="1600" b="0" kern="0" dirty="0" smtClean="0"/>
              <a:t>1000B </a:t>
            </a:r>
          </a:p>
          <a:p>
            <a:pPr lvl="1"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</a:pPr>
            <a:r>
              <a:rPr lang="en-US" sz="1600" kern="0" dirty="0" smtClean="0"/>
              <a:t>SIR </a:t>
            </a:r>
            <a:r>
              <a:rPr lang="en-US" sz="1600" kern="0" dirty="0"/>
              <a:t>in range of </a:t>
            </a:r>
            <a:r>
              <a:rPr lang="en-US" sz="1600" kern="0" dirty="0" smtClean="0"/>
              <a:t>7-17dB</a:t>
            </a:r>
            <a:endParaRPr lang="en-US" sz="1600" b="0" kern="0" dirty="0" smtClean="0"/>
          </a:p>
          <a:p>
            <a:pPr lvl="1"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</a:pPr>
            <a:r>
              <a:rPr lang="en-US" sz="1600" b="0" kern="0" dirty="0" smtClean="0"/>
              <a:t>MMSE detection</a:t>
            </a:r>
          </a:p>
          <a:p>
            <a:pPr lvl="1"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</a:pPr>
            <a:r>
              <a:rPr lang="en-US" sz="1600" b="0" kern="0" dirty="0" smtClean="0"/>
              <a:t>8 </a:t>
            </a:r>
            <a:r>
              <a:rPr lang="en-US" sz="1600" b="0" kern="0" dirty="0"/>
              <a:t>or 16 Rx </a:t>
            </a:r>
            <a:r>
              <a:rPr lang="en-US" sz="1600" b="0" kern="0" dirty="0" smtClean="0"/>
              <a:t>antennas, </a:t>
            </a:r>
            <a:r>
              <a:rPr lang="en-US" sz="1600" b="0" kern="0" dirty="0" err="1" smtClean="0"/>
              <a:t>Nss</a:t>
            </a:r>
            <a:r>
              <a:rPr lang="en-US" sz="1600" b="0" kern="0" dirty="0" smtClean="0"/>
              <a:t> = </a:t>
            </a:r>
            <a:r>
              <a:rPr lang="en-US" sz="1600" b="0" kern="0" dirty="0"/>
              <a:t>2 </a:t>
            </a:r>
          </a:p>
          <a:p>
            <a:pPr marL="0" indent="0"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  <a:buNone/>
            </a:pPr>
            <a:endParaRPr lang="en-US" sz="2000" b="0" kern="0" dirty="0"/>
          </a:p>
        </p:txBody>
      </p:sp>
    </p:spTree>
    <p:extLst>
      <p:ext uri="{BB962C8B-B14F-4D97-AF65-F5344CB8AC3E}">
        <p14:creationId xmlns:p14="http://schemas.microsoft.com/office/powerpoint/2010/main" val="909070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/>
              <a:t>Simulation Results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48040" y="6475413"/>
            <a:ext cx="1595885" cy="184666"/>
          </a:xfrm>
        </p:spPr>
        <p:txBody>
          <a:bodyPr/>
          <a:lstStyle/>
          <a:p>
            <a:r>
              <a:rPr lang="en-US" altLang="zh-CN" dirty="0"/>
              <a:t>Genadiy Tsodik (Huawei)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5ED327D-21C3-674C-981C-8A8BC9E6D25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23119" cy="276999"/>
          </a:xfrm>
        </p:spPr>
        <p:txBody>
          <a:bodyPr/>
          <a:lstStyle/>
          <a:p>
            <a:r>
              <a:rPr lang="en-US" dirty="0"/>
              <a:t>October 2019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381000" y="1371600"/>
            <a:ext cx="8458200" cy="5029200"/>
          </a:xfrm>
          <a:prstGeom prst="rect">
            <a:avLst/>
          </a:prstGeom>
          <a:noFill/>
          <a:ln/>
        </p:spPr>
        <p:txBody>
          <a:bodyPr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lnSpc>
                <a:spcPct val="110000"/>
              </a:lnSpc>
              <a:spcBef>
                <a:spcPts val="600"/>
              </a:spcBef>
              <a:spcAft>
                <a:spcPts val="1200"/>
              </a:spcAft>
            </a:pPr>
            <a:endParaRPr lang="en-US" sz="1400" b="0" dirty="0">
              <a:latin typeface="+mj-lt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533400" y="1524000"/>
            <a:ext cx="8458200" cy="5029200"/>
          </a:xfrm>
          <a:prstGeom prst="rect">
            <a:avLst/>
          </a:prstGeom>
          <a:noFill/>
          <a:ln w="3175">
            <a:noFill/>
          </a:ln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2000" b="0" kern="0" dirty="0"/>
              <a:t>In the figures below we can see the results of the </a:t>
            </a:r>
            <a:r>
              <a:rPr lang="en-US" sz="2000" b="0" kern="0" dirty="0" smtClean="0"/>
              <a:t>simulations</a:t>
            </a: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2000" b="0" kern="0" dirty="0" smtClean="0"/>
              <a:t>We can see that very good performance can be achieved in presence of strong interference if synchronization is assumed, </a:t>
            </a:r>
            <a:r>
              <a:rPr lang="en-US" sz="2000" b="0" kern="0" dirty="0"/>
              <a:t>where </a:t>
            </a:r>
            <a:r>
              <a:rPr lang="en-US" sz="2000" b="0" kern="0" dirty="0" smtClean="0"/>
              <a:t>degradation </a:t>
            </a:r>
            <a:r>
              <a:rPr lang="en-US" sz="2000" b="0" kern="0" dirty="0"/>
              <a:t>of </a:t>
            </a:r>
            <a:r>
              <a:rPr lang="en-US" sz="2000" b="0" kern="0" dirty="0" smtClean="0"/>
              <a:t>~2-2.5dB </a:t>
            </a:r>
            <a:r>
              <a:rPr lang="en-US" sz="2000" b="0" kern="0" dirty="0"/>
              <a:t>is observed </a:t>
            </a:r>
            <a:r>
              <a:rPr lang="en-US" sz="2000" b="0" kern="0" dirty="0" smtClean="0"/>
              <a:t>for </a:t>
            </a:r>
            <a:r>
              <a:rPr lang="en-US" sz="2000" b="0" kern="0" dirty="0"/>
              <a:t>UL coordinated transmission </a:t>
            </a:r>
            <a:r>
              <a:rPr lang="en-US" sz="2000" b="0" kern="0" dirty="0" smtClean="0"/>
              <a:t>with </a:t>
            </a:r>
            <a:r>
              <a:rPr lang="en-US" sz="2000" b="0" kern="0" dirty="0" err="1" smtClean="0"/>
              <a:t>Nss</a:t>
            </a:r>
            <a:r>
              <a:rPr lang="en-US" sz="2000" b="0" kern="0" dirty="0" smtClean="0"/>
              <a:t>=2 </a:t>
            </a:r>
            <a:r>
              <a:rPr lang="en-US" sz="2000" b="0" kern="0" dirty="0"/>
              <a:t>(compared with the no-interference case!)</a:t>
            </a: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</a:pPr>
            <a:endParaRPr lang="en-US" sz="2000" b="0" kern="0" dirty="0"/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</a:pPr>
            <a:endParaRPr lang="en-US" sz="2000" b="0" kern="0" dirty="0" smtClean="0"/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</a:pPr>
            <a:endParaRPr lang="en-US" sz="2000" b="0" kern="0" dirty="0"/>
          </a:p>
          <a:p>
            <a:pPr marL="0" indent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lang="en-US" sz="2000" b="0" kern="0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080" y="3429000"/>
            <a:ext cx="4117045" cy="3087125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96353" y="3322121"/>
            <a:ext cx="4218149" cy="3097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945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150211</TotalTime>
  <Words>1163</Words>
  <Application>Microsoft Office PowerPoint</Application>
  <PresentationFormat>On-screen Show (4:3)</PresentationFormat>
  <Paragraphs>170</Paragraphs>
  <Slides>11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ＭＳ Ｐゴシック</vt:lpstr>
      <vt:lpstr>宋体</vt:lpstr>
      <vt:lpstr>Arial</vt:lpstr>
      <vt:lpstr>Cambria Math</vt:lpstr>
      <vt:lpstr>Times New Roman</vt:lpstr>
      <vt:lpstr>Wingdings</vt:lpstr>
      <vt:lpstr>802-11-Submission</vt:lpstr>
      <vt:lpstr>UL Coordination for Throughput Improvement and Interference Reduction</vt:lpstr>
      <vt:lpstr>Introduction</vt:lpstr>
      <vt:lpstr>Problem Formulation</vt:lpstr>
      <vt:lpstr>Potential Solutions</vt:lpstr>
      <vt:lpstr>UL AP Coordination Requirements</vt:lpstr>
      <vt:lpstr>Detection Options</vt:lpstr>
      <vt:lpstr>UL Coordination Procedure Diagram</vt:lpstr>
      <vt:lpstr>Simulation Parameters</vt:lpstr>
      <vt:lpstr>Simulation Results</vt:lpstr>
      <vt:lpstr>Conclusions</vt:lpstr>
      <vt:lpstr>Straw Poll</vt:lpstr>
    </vt:vector>
  </TitlesOfParts>
  <Company>Huawei Technologies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in EHT</dc:title>
  <dc:creator>Yan Xin</dc:creator>
  <cp:lastModifiedBy>Genadiy Tsodik (TRC)</cp:lastModifiedBy>
  <cp:revision>540</cp:revision>
  <cp:lastPrinted>1998-02-10T13:28:06Z</cp:lastPrinted>
  <dcterms:created xsi:type="dcterms:W3CDTF">2013-11-12T18:41:50Z</dcterms:created>
  <dcterms:modified xsi:type="dcterms:W3CDTF">2020-01-16T00:25:00Z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(3)+Pdx7S0e2Wa6NaQsR+vBJnbMd+ArNJE+VBVI1covPxjSQ5SH95aWGcd1hZz2b6DFChNdm4rK
Dy8d6walsB2TAxyVNvGE1epJAV6yzZpnA3UfZ6uyllWNq6g2RHFi+Oa+pd3AHPb9hL4hENpM
vyJzZ32+CifnGr5PwdcX0pUZO9em+yrgCcqq0TwRYEPpOR82fuFWwIcgXOoaUehZnxKU6/zi
KW1eZEBB8FXUtIwOHl</vt:lpwstr>
  </property>
  <property fmtid="{D5CDD505-2E9C-101B-9397-08002B2CF9AE}" pid="4" name="_2015_ms_pID_7253431">
    <vt:lpwstr>UMB+OJ5gT1AYy+Pg6gGiyMK32OZDwjlDh2mOiaNmOV4/1Vu3NTGjQW
0B8i6jY6esalcbwr/hVTawBaZc1BeAyjdK4sho6WjoPgoxGc0f0EKTxqPMBUxIhtH+5tNcCT
ue/wwDBt1NfarjGIakop3sBY9Or2HVMhOqGMGV5eKbyua0PlgJQmMGx8PpXC/wt0lwpxkYwx
1WuFjFdqHjF7ZeILyTPQAVxX0nivHkpm0hHZ</vt:lpwstr>
  </property>
  <property fmtid="{D5CDD505-2E9C-101B-9397-08002B2CF9AE}" pid="5" name="_2015_ms_pID_7253432">
    <vt:lpwstr>0OApLX4hALZi9/t2by7WKxw=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1558450757</vt:lpwstr>
  </property>
</Properties>
</file>