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301" r:id="rId4"/>
    <p:sldId id="276" r:id="rId5"/>
    <p:sldId id="290" r:id="rId6"/>
    <p:sldId id="289" r:id="rId7"/>
    <p:sldId id="291" r:id="rId8"/>
    <p:sldId id="299" r:id="rId9"/>
    <p:sldId id="295" r:id="rId10"/>
    <p:sldId id="294" r:id="rId11"/>
    <p:sldId id="29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8" d="100"/>
          <a:sy n="68" d="100"/>
        </p:scale>
        <p:origin x="12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88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753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802.11-19/1979r0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 smtClean="0"/>
              <a:t>October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7289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UL Coordination for Throughput </a:t>
            </a:r>
            <a:r>
              <a:rPr lang="en-US" dirty="0" smtClean="0">
                <a:solidFill>
                  <a:schemeClr val="tx1"/>
                </a:solidFill>
              </a:rPr>
              <a:t>Improvement and Interference Reduction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2019-10-24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21710"/>
              </p:ext>
            </p:extLst>
          </p:nvPr>
        </p:nvGraphicFramePr>
        <p:xfrm>
          <a:off x="990600" y="2650138"/>
          <a:ext cx="7467600" cy="1365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Tsodik Genadiy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Li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Yunbo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Shilo Shimi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UL coordination </a:t>
            </a:r>
            <a:r>
              <a:rPr lang="en-US" sz="2000" b="0" kern="0" dirty="0" smtClean="0"/>
              <a:t>may </a:t>
            </a:r>
            <a:r>
              <a:rPr lang="en-US" sz="2000" b="0" kern="0" dirty="0"/>
              <a:t>significantly improve efficiency of a Wi-Fi network by allowing simultaneous transmissions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Very good performance can be achieved applying existing MU-MIMO transmission </a:t>
            </a:r>
            <a:r>
              <a:rPr lang="en-US" sz="2000" b="0" kern="0" dirty="0" smtClean="0"/>
              <a:t>format for </a:t>
            </a:r>
            <a:r>
              <a:rPr lang="en-US" sz="2000" b="0" kern="0" dirty="0"/>
              <a:t>HE-LTF </a:t>
            </a:r>
            <a:r>
              <a:rPr lang="en-US" sz="2000" b="0" kern="0" dirty="0" smtClean="0"/>
              <a:t>field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AP can independently choose which type of detection to apply based on its own capabilities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No need for any payload exchange (information bits at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or LLRs at Rx)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</a:t>
            </a:r>
            <a:r>
              <a:rPr lang="en-US" sz="2000" b="0" kern="0" dirty="0"/>
              <a:t>proposed method relies on </a:t>
            </a:r>
            <a:r>
              <a:rPr lang="en-US" sz="2000" b="0" kern="0" dirty="0" smtClean="0"/>
              <a:t>DL AP </a:t>
            </a:r>
            <a:r>
              <a:rPr lang="en-US" sz="2000" b="0" kern="0" dirty="0"/>
              <a:t>coordination </a:t>
            </a:r>
            <a:r>
              <a:rPr lang="en-US" sz="2000" b="0" kern="0" dirty="0" smtClean="0"/>
              <a:t>synchronization techniques (already </a:t>
            </a:r>
            <a:r>
              <a:rPr lang="en-US" sz="2000" b="0" kern="0" smtClean="0"/>
              <a:t>being considered </a:t>
            </a:r>
            <a:r>
              <a:rPr lang="en-US" sz="2000" b="0" kern="0" dirty="0" smtClean="0"/>
              <a:t>in 802.11be) and </a:t>
            </a:r>
            <a:r>
              <a:rPr lang="en-US" sz="2000" b="0" kern="0" dirty="0"/>
              <a:t>thus requires no additional </a:t>
            </a:r>
            <a:r>
              <a:rPr lang="en-US" sz="2000" b="0" kern="0" dirty="0" smtClean="0"/>
              <a:t>algorithms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1383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lvl="0" indent="0">
              <a:buNone/>
            </a:pPr>
            <a:r>
              <a:rPr lang="en-US" sz="2000" b="0" dirty="0"/>
              <a:t>Do you support to introduce an UL AP Cooperation procedure in 802.11be? </a:t>
            </a:r>
            <a:r>
              <a:rPr lang="en-US" sz="2000" b="0" kern="0" dirty="0" smtClean="0"/>
              <a:t>Y/N/A</a:t>
            </a:r>
          </a:p>
        </p:txBody>
      </p:sp>
    </p:spTree>
    <p:extLst>
      <p:ext uri="{BB962C8B-B14F-4D97-AF65-F5344CB8AC3E}">
        <p14:creationId xmlns:p14="http://schemas.microsoft.com/office/powerpoint/2010/main" val="42251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AP coordination </a:t>
            </a:r>
            <a:r>
              <a:rPr lang="en-US" sz="2000" b="0" dirty="0" smtClean="0"/>
              <a:t>is </a:t>
            </a:r>
            <a:r>
              <a:rPr lang="en-US" sz="2000" b="0" dirty="0"/>
              <a:t>widely discussed in 802.11be, where the main motivation is to increase DL throughput and coverage by allowing two or more APs to transmit simultaneously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This concept is mostly </a:t>
            </a:r>
            <a:r>
              <a:rPr lang="en-US" sz="2000" b="0" dirty="0"/>
              <a:t>based on advanced </a:t>
            </a:r>
            <a:r>
              <a:rPr lang="en-US" sz="2000" b="0" dirty="0" err="1"/>
              <a:t>Tx</a:t>
            </a:r>
            <a:r>
              <a:rPr lang="en-US" sz="2000" b="0" dirty="0"/>
              <a:t> BF schemes which can be achieved by </a:t>
            </a:r>
            <a:r>
              <a:rPr lang="en-US" sz="2000" b="0" dirty="0" smtClean="0"/>
              <a:t>aggregating many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</a:t>
            </a:r>
            <a:r>
              <a:rPr lang="en-US" sz="2000" b="0" dirty="0"/>
              <a:t>antennas across </a:t>
            </a:r>
            <a:r>
              <a:rPr lang="en-US" sz="2000" b="0" dirty="0" smtClean="0"/>
              <a:t>several APs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Assuming </a:t>
            </a:r>
            <a:r>
              <a:rPr lang="en-US" sz="2000" b="0" dirty="0"/>
              <a:t>many APs will be equipped with at least 8 Rx antennas, </a:t>
            </a:r>
            <a:r>
              <a:rPr lang="en-US" sz="2000" b="0" dirty="0" smtClean="0"/>
              <a:t>advanced decoding schemes may </a:t>
            </a:r>
            <a:r>
              <a:rPr lang="en-US" sz="2000" b="0" dirty="0"/>
              <a:t>also </a:t>
            </a:r>
            <a:r>
              <a:rPr lang="en-US" sz="2000" b="0" dirty="0" smtClean="0"/>
              <a:t>be applied at the AP side </a:t>
            </a: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presentation we suggest an UL Coordination scheme that may allow parallel transmissions of multiple UL packets and enable better spatial efficiency of the Wi-Fi network</a:t>
            </a:r>
            <a:endParaRPr lang="en-US" sz="20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Problem Formulation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The </a:t>
            </a:r>
            <a:r>
              <a:rPr lang="en-US" sz="2000" b="0" dirty="0" smtClean="0"/>
              <a:t>simplest </a:t>
            </a:r>
            <a:r>
              <a:rPr lang="en-US" sz="2000" b="0" dirty="0"/>
              <a:t>scenario is two STAs, associated with different APs, where each AP is equipped with multiple receive antennas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AP1 triggers STA1 to transmit an UL </a:t>
            </a:r>
            <a:r>
              <a:rPr lang="en-US" sz="2000" b="0" dirty="0" smtClean="0"/>
              <a:t>frame, and </a:t>
            </a:r>
            <a:r>
              <a:rPr lang="en-US" sz="2000" b="0" dirty="0"/>
              <a:t>AP2 </a:t>
            </a:r>
            <a:r>
              <a:rPr lang="en-US" sz="2000" b="0" dirty="0" smtClean="0"/>
              <a:t>wants to trigger </a:t>
            </a:r>
            <a:r>
              <a:rPr lang="en-US" sz="2000" b="0" dirty="0"/>
              <a:t>STA2 to transmit an UL </a:t>
            </a:r>
            <a:r>
              <a:rPr lang="en-US" sz="2000" b="0" dirty="0" smtClean="0"/>
              <a:t>frame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Assuming AP1 transmits a trigger frame first, AP2 would refrain from triggering STA2 and wait till STA1 finishes its UL transmission, otherwise mutual interference may prevent both packets from being detected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This means that spectrum efficiency is limited</a:t>
            </a:r>
            <a:endParaRPr lang="en-US" sz="20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56592" y="4648200"/>
            <a:ext cx="4730008" cy="1894339"/>
            <a:chOff x="1956858" y="3435846"/>
            <a:chExt cx="4808077" cy="1304299"/>
          </a:xfrm>
        </p:grpSpPr>
        <p:sp>
          <p:nvSpPr>
            <p:cNvPr id="10" name="Rectangle 9"/>
            <p:cNvSpPr/>
            <p:nvPr/>
          </p:nvSpPr>
          <p:spPr bwMode="auto">
            <a:xfrm>
              <a:off x="2093316" y="3801673"/>
              <a:ext cx="265370" cy="486824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040242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6" name="Straight Connector 55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2" name="Group 11"/>
            <p:cNvGrpSpPr/>
            <p:nvPr/>
          </p:nvGrpSpPr>
          <p:grpSpPr>
            <a:xfrm>
              <a:off x="2305612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3" name="Straight Connector 12"/>
            <p:cNvCxnSpPr/>
            <p:nvPr/>
          </p:nvCxnSpPr>
          <p:spPr bwMode="auto">
            <a:xfrm>
              <a:off x="2135046" y="3741399"/>
              <a:ext cx="199376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369644" y="3801673"/>
              <a:ext cx="265370" cy="48682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316570" y="3639398"/>
              <a:ext cx="106148" cy="162275"/>
              <a:chOff x="3581400" y="4800600"/>
              <a:chExt cx="304800" cy="381000"/>
            </a:xfrm>
          </p:grpSpPr>
          <p:cxnSp>
            <p:nvCxnSpPr>
              <p:cNvPr id="50" name="Straight Connector 49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16" name="Group 15"/>
            <p:cNvGrpSpPr/>
            <p:nvPr/>
          </p:nvGrpSpPr>
          <p:grpSpPr>
            <a:xfrm>
              <a:off x="6581940" y="3639398"/>
              <a:ext cx="106148" cy="162275"/>
              <a:chOff x="3581400" y="4800600"/>
              <a:chExt cx="304800" cy="381000"/>
            </a:xfrm>
          </p:grpSpPr>
          <p:cxnSp>
            <p:nvCxnSpPr>
              <p:cNvPr id="47" name="Straight Connector 46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7" name="Straight Connector 16"/>
            <p:cNvCxnSpPr/>
            <p:nvPr/>
          </p:nvCxnSpPr>
          <p:spPr bwMode="auto">
            <a:xfrm>
              <a:off x="6411374" y="3741399"/>
              <a:ext cx="199376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Rectangle 17"/>
            <p:cNvSpPr/>
            <p:nvPr/>
          </p:nvSpPr>
          <p:spPr bwMode="auto">
            <a:xfrm>
              <a:off x="4919197" y="3599319"/>
              <a:ext cx="199376" cy="332507"/>
            </a:xfrm>
            <a:prstGeom prst="rect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20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872188" y="3435846"/>
              <a:ext cx="106148" cy="162275"/>
              <a:chOff x="3581400" y="4800600"/>
              <a:chExt cx="304800" cy="381000"/>
            </a:xfrm>
          </p:grpSpPr>
          <p:cxnSp>
            <p:nvCxnSpPr>
              <p:cNvPr id="44" name="Straight Connector 43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0" name="Group 19"/>
            <p:cNvGrpSpPr/>
            <p:nvPr/>
          </p:nvGrpSpPr>
          <p:grpSpPr>
            <a:xfrm>
              <a:off x="5048089" y="3435846"/>
              <a:ext cx="106148" cy="162275"/>
              <a:chOff x="3581400" y="4800600"/>
              <a:chExt cx="304800" cy="381000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1" name="Straight Connector 20"/>
            <p:cNvCxnSpPr/>
            <p:nvPr/>
          </p:nvCxnSpPr>
          <p:spPr bwMode="auto">
            <a:xfrm>
              <a:off x="4948007" y="3537847"/>
              <a:ext cx="11254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3999053" y="4103376"/>
              <a:ext cx="199376" cy="332507"/>
            </a:xfrm>
            <a:prstGeom prst="rect">
              <a:avLst/>
            </a:prstGeom>
            <a:noFill/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20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952045" y="3939902"/>
              <a:ext cx="106148" cy="162275"/>
              <a:chOff x="3581400" y="4800600"/>
              <a:chExt cx="304800" cy="381000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4" name="Group 23"/>
            <p:cNvGrpSpPr/>
            <p:nvPr/>
          </p:nvGrpSpPr>
          <p:grpSpPr>
            <a:xfrm>
              <a:off x="4127946" y="3939902"/>
              <a:ext cx="106148" cy="162275"/>
              <a:chOff x="3581400" y="4800600"/>
              <a:chExt cx="304800" cy="381000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flipV="1">
                <a:off x="3733800" y="4953000"/>
                <a:ext cx="0" cy="2286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flipH="1" flipV="1">
                <a:off x="35814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 flipV="1">
                <a:off x="3733800" y="4800600"/>
                <a:ext cx="152400" cy="15240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25" name="Straight Connector 24"/>
            <p:cNvCxnSpPr/>
            <p:nvPr/>
          </p:nvCxnSpPr>
          <p:spPr bwMode="auto">
            <a:xfrm>
              <a:off x="4027864" y="4041903"/>
              <a:ext cx="11254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292980" y="3639398"/>
              <a:ext cx="970516" cy="162275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 flipV="1">
              <a:off x="2582764" y="4009719"/>
              <a:ext cx="1244184" cy="108183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flipH="1">
              <a:off x="2690859" y="3639398"/>
              <a:ext cx="2090326" cy="120879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1956858" y="4263141"/>
              <a:ext cx="52796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AP1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36966" y="4251374"/>
              <a:ext cx="52796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AP2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09750" y="4391942"/>
              <a:ext cx="63270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STA1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12786" y="3897100"/>
              <a:ext cx="632709" cy="348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100" dirty="0" smtClean="0">
                  <a:solidFill>
                    <a:srgbClr val="000000"/>
                  </a:solidFill>
                  <a:latin typeface="Times New Roman" charset="0"/>
                  <a:ea typeface="+mn-ea"/>
                </a:rPr>
                <a:t>STA2</a:t>
              </a:r>
              <a:endParaRPr lang="en-US" sz="1100" dirty="0">
                <a:solidFill>
                  <a:srgbClr val="000000"/>
                </a:solidFill>
                <a:latin typeface="Times New Roman" charset="0"/>
                <a:ea typeface="+mn-ea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57070" y="4227431"/>
              <a:ext cx="618768" cy="2184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400" b="1" dirty="0" smtClean="0">
                  <a:solidFill>
                    <a:srgbClr val="00B050"/>
                  </a:solidFill>
                  <a:latin typeface="Times New Roman" charset="0"/>
                  <a:ea typeface="+mn-ea"/>
                </a:rPr>
                <a:t>Rx Beam</a:t>
              </a:r>
              <a:endParaRPr lang="en-US" sz="1400" b="1" dirty="0">
                <a:solidFill>
                  <a:srgbClr val="00B050"/>
                </a:solidFill>
                <a:latin typeface="Times New Roman" charset="0"/>
                <a:ea typeface="+mn-ea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3352800" y="5562600"/>
                <a:ext cx="314593" cy="2571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562600"/>
                <a:ext cx="314593" cy="257186"/>
              </a:xfrm>
              <a:prstGeom prst="rect">
                <a:avLst/>
              </a:prstGeom>
              <a:blipFill rotWithShape="0">
                <a:blip r:embed="rId3"/>
                <a:stretch>
                  <a:fillRect l="-9615" r="-3846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635669" y="4733786"/>
                <a:ext cx="314593" cy="2571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6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669" y="4733786"/>
                <a:ext cx="314593" cy="257186"/>
              </a:xfrm>
              <a:prstGeom prst="rect">
                <a:avLst/>
              </a:prstGeom>
              <a:blipFill rotWithShape="0">
                <a:blip r:embed="rId4"/>
                <a:stretch>
                  <a:fillRect l="-9615" r="-5769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6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Spectral efficiency in the scenario we mentioned in the previous slide may be improved if we allow AP2 to transmit/trigger a parallel UL transmission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This problem is addressed in 802.11ax by SR techniques, where the main direction is to limit 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power of the parallel transmission and ensure small or negligible interference 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However, we can achieve higher </a:t>
            </a:r>
            <a:r>
              <a:rPr lang="en-US" sz="2000" b="0" kern="0" dirty="0"/>
              <a:t>spectral efficiency </a:t>
            </a:r>
            <a:r>
              <a:rPr lang="en-US" sz="2000" b="0" kern="0" dirty="0" smtClean="0"/>
              <a:t>by applying </a:t>
            </a:r>
            <a:r>
              <a:rPr lang="en-US" sz="2000" b="0" kern="0" dirty="0"/>
              <a:t>AP coordination </a:t>
            </a:r>
            <a:r>
              <a:rPr lang="en-US" sz="2000" b="0" kern="0" dirty="0" smtClean="0"/>
              <a:t>methods for UL transmission and considering advanced Rx decoding schemes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idea is to reuse the UL MU-MIMO scheme, where each STA will be allocated with different spatial stream indices (columns of the P-matrix)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This means that transmitted signals should be aligned in time and frequency, which is a similar requirement to that of DL AP Cooperation currently discussed in 802.11be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 smtClean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sp>
        <p:nvSpPr>
          <p:cNvPr id="9" name="Rectangle 8"/>
          <p:cNvSpPr/>
          <p:nvPr/>
        </p:nvSpPr>
        <p:spPr bwMode="auto">
          <a:xfrm>
            <a:off x="2973760" y="4967819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3760" y="5640167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61792" y="4967819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263031" y="5644176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269904" y="4967819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269904" y="5640166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6574160" y="4967819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6581185" y="5640166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2303418" y="4953000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100" b="1" dirty="0" smtClean="0">
                <a:solidFill>
                  <a:srgbClr val="00B050"/>
                </a:solidFill>
                <a:latin typeface="Times New Roman" charset="0"/>
                <a:ea typeface="+mn-ea"/>
              </a:rPr>
              <a:t>STA1</a:t>
            </a:r>
            <a:endParaRPr lang="en-US" sz="1100" b="1" dirty="0">
              <a:solidFill>
                <a:srgbClr val="00B050"/>
              </a:solidFill>
              <a:latin typeface="Times New Roman" charset="0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03418" y="5640166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100" b="1" dirty="0" smtClean="0">
                <a:solidFill>
                  <a:srgbClr val="FF0000"/>
                </a:solidFill>
                <a:latin typeface="Times New Roman" charset="0"/>
                <a:ea typeface="+mn-ea"/>
              </a:rPr>
              <a:t>STA2</a:t>
            </a:r>
            <a:endParaRPr lang="en-US" sz="1100" b="1" dirty="0">
              <a:solidFill>
                <a:srgbClr val="FF0000"/>
              </a:solidFill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UL </a:t>
            </a:r>
            <a:r>
              <a:rPr lang="en-US" dirty="0" smtClean="0"/>
              <a:t>AP Coordination </a:t>
            </a:r>
            <a:r>
              <a:rPr lang="en-US" dirty="0"/>
              <a:t>Requirements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The main </a:t>
            </a:r>
            <a:r>
              <a:rPr lang="en-US" sz="2000" b="0" kern="0" dirty="0" smtClean="0"/>
              <a:t>concept hence is parallel </a:t>
            </a:r>
            <a:r>
              <a:rPr lang="en-US" sz="2000" b="0" kern="0" dirty="0"/>
              <a:t>aligned UL </a:t>
            </a:r>
            <a:r>
              <a:rPr lang="en-US" sz="2000" b="0" kern="0" dirty="0" smtClean="0"/>
              <a:t>transmission; here we discuss the respective requirements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In order to allow </a:t>
            </a:r>
            <a:r>
              <a:rPr lang="en-US" sz="2000" b="0" kern="0" dirty="0" smtClean="0"/>
              <a:t>the AP </a:t>
            </a:r>
            <a:r>
              <a:rPr lang="en-US" sz="2000" b="0" kern="0" dirty="0"/>
              <a:t>to implement efficient </a:t>
            </a:r>
            <a:r>
              <a:rPr lang="en-US" sz="2000" b="0" kern="0" dirty="0" smtClean="0"/>
              <a:t>MU-MIMO detection or interference mitigation we </a:t>
            </a:r>
            <a:r>
              <a:rPr lang="en-US" sz="2000" b="0" kern="0" dirty="0"/>
              <a:t>need to consider at least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 smtClean="0"/>
              <a:t>Time</a:t>
            </a:r>
            <a:r>
              <a:rPr lang="en-US" sz="1600" kern="0" dirty="0"/>
              <a:t> </a:t>
            </a:r>
            <a:r>
              <a:rPr lang="en-US" sz="1600" kern="0" dirty="0" smtClean="0"/>
              <a:t>and</a:t>
            </a:r>
            <a:r>
              <a:rPr lang="en-US" sz="1600" b="0" kern="0" dirty="0" smtClean="0"/>
              <a:t> frequency synchronization: </a:t>
            </a:r>
            <a:r>
              <a:rPr lang="en-US" sz="1600" b="0" kern="0" dirty="0"/>
              <a:t>similar to AP coordination in </a:t>
            </a:r>
            <a:r>
              <a:rPr lang="en-US" sz="1600" b="0" kern="0" dirty="0" smtClean="0"/>
              <a:t>the DL</a:t>
            </a:r>
            <a:r>
              <a:rPr lang="en-US" sz="1600" b="0" kern="0" dirty="0"/>
              <a:t>, synchronization has a huge impact on the </a:t>
            </a:r>
            <a:r>
              <a:rPr lang="en-US" sz="1600" b="0" kern="0" dirty="0" smtClean="0"/>
              <a:t>performance; we </a:t>
            </a:r>
            <a:r>
              <a:rPr lang="en-US" sz="1600" b="0" kern="0" dirty="0"/>
              <a:t>assume that synchronization </a:t>
            </a:r>
            <a:r>
              <a:rPr lang="en-US" sz="1600" b="0" kern="0" dirty="0" smtClean="0"/>
              <a:t>will </a:t>
            </a:r>
            <a:r>
              <a:rPr lang="en-US" sz="1600" b="0" kern="0" dirty="0"/>
              <a:t>be </a:t>
            </a:r>
            <a:r>
              <a:rPr lang="en-US" sz="1600" b="0" kern="0" dirty="0" smtClean="0"/>
              <a:t>maintained </a:t>
            </a:r>
            <a:r>
              <a:rPr lang="en-US" sz="1600" b="0" kern="0" dirty="0"/>
              <a:t>for </a:t>
            </a:r>
            <a:r>
              <a:rPr lang="en-US" sz="1600" b="0" kern="0" dirty="0" smtClean="0"/>
              <a:t>DL </a:t>
            </a:r>
            <a:r>
              <a:rPr lang="en-US" sz="1600" b="0" kern="0" dirty="0"/>
              <a:t>coordination in </a:t>
            </a:r>
            <a:r>
              <a:rPr lang="en-US" sz="1600" b="0" kern="0" dirty="0" smtClean="0"/>
              <a:t>802.11be, </a:t>
            </a:r>
            <a:r>
              <a:rPr lang="en-US" sz="1600" b="0" kern="0" dirty="0"/>
              <a:t>thus no need for additional methods to be implemented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Packet </a:t>
            </a:r>
            <a:r>
              <a:rPr lang="en-US" sz="1600" b="0" kern="0" dirty="0" smtClean="0"/>
              <a:t>duration: </a:t>
            </a:r>
            <a:r>
              <a:rPr lang="en-US" sz="1600" b="0" kern="0" dirty="0"/>
              <a:t>Rx BF may be very efficient in presence of interference, however </a:t>
            </a:r>
            <a:r>
              <a:rPr lang="en-US" sz="1600" b="0" kern="0" dirty="0" smtClean="0"/>
              <a:t>if interference cancelation is applied on a </a:t>
            </a:r>
            <a:r>
              <a:rPr lang="en-US" sz="1600" b="0" kern="0" dirty="0"/>
              <a:t>signal with no interference may cause performance </a:t>
            </a:r>
            <a:r>
              <a:rPr lang="en-US" sz="1600" b="0" kern="0" dirty="0" smtClean="0"/>
              <a:t>degradation; thus </a:t>
            </a:r>
            <a:r>
              <a:rPr lang="en-US" sz="1600" b="0" kern="0" dirty="0"/>
              <a:t>we have to align between duration of two frames or at least to indicate to the receiver when to stop applying Rx BF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/>
              <a:t>Interference covariance </a:t>
            </a:r>
            <a:r>
              <a:rPr lang="en-US" sz="1600" b="0" kern="0" dirty="0" smtClean="0"/>
              <a:t>estimation: many Rx </a:t>
            </a:r>
            <a:r>
              <a:rPr lang="en-US" sz="1600" b="0" kern="0" dirty="0"/>
              <a:t>BF techniques are based on estimated spatial covariance of the interfering signal, thus we need to allow accurate covariance estimation</a:t>
            </a:r>
          </a:p>
        </p:txBody>
      </p:sp>
    </p:spTree>
    <p:extLst>
      <p:ext uri="{BB962C8B-B14F-4D97-AF65-F5344CB8AC3E}">
        <p14:creationId xmlns:p14="http://schemas.microsoft.com/office/powerpoint/2010/main" val="39668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Detection Options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Assuming MU-MIMO format is used, two possible detection schemes can be considered (i.e. not limited only to APs with MIMO detection capabilities):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Joint detection – similar to regular (UL) MU-MIMO, the AP can decode the received signals jointly and then discard of the irrelevant information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b="0" kern="0" dirty="0" smtClean="0"/>
              <a:t>Interference mitigation – AP may </a:t>
            </a:r>
            <a:r>
              <a:rPr lang="en-US" sz="1600" kern="0" dirty="0" smtClean="0"/>
              <a:t>consider</a:t>
            </a:r>
            <a:r>
              <a:rPr lang="en-US" sz="1600" b="0" kern="0" dirty="0" smtClean="0"/>
              <a:t> the estimated channel of the second signal as an interference </a:t>
            </a:r>
            <a:r>
              <a:rPr lang="en-US" sz="1600" kern="0" dirty="0" smtClean="0"/>
              <a:t>and mitigate it applying an Rx beamforming technique (for example, noise covariance whitening)</a:t>
            </a:r>
            <a:endParaRPr lang="en-US" sz="2000" b="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505723" y="3056617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471688" y="2920081"/>
            <a:ext cx="72500" cy="134112"/>
            <a:chOff x="3581400" y="4800600"/>
            <a:chExt cx="304800" cy="381000"/>
          </a:xfrm>
        </p:grpSpPr>
        <p:cxnSp>
          <p:nvCxnSpPr>
            <p:cNvPr id="13" name="Straight Connector 1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2619669" y="2920081"/>
            <a:ext cx="72500" cy="134112"/>
            <a:chOff x="3581400" y="4800600"/>
            <a:chExt cx="304800" cy="381000"/>
          </a:xfrm>
        </p:grpSpPr>
        <p:cxnSp>
          <p:nvCxnSpPr>
            <p:cNvPr id="17" name="Straight Connector 1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0" name="Straight Connector 19"/>
          <p:cNvCxnSpPr/>
          <p:nvPr/>
        </p:nvCxnSpPr>
        <p:spPr bwMode="auto">
          <a:xfrm>
            <a:off x="2544677" y="3001190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505260" y="3716666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471225" y="3580130"/>
            <a:ext cx="72500" cy="134112"/>
            <a:chOff x="3581400" y="4800600"/>
            <a:chExt cx="304800" cy="381000"/>
          </a:xfrm>
        </p:grpSpPr>
        <p:cxnSp>
          <p:nvCxnSpPr>
            <p:cNvPr id="23" name="Straight Connector 2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2619206" y="3580130"/>
            <a:ext cx="72500" cy="134112"/>
            <a:chOff x="3581400" y="4800600"/>
            <a:chExt cx="304800" cy="381000"/>
          </a:xfrm>
        </p:grpSpPr>
        <p:cxnSp>
          <p:nvCxnSpPr>
            <p:cNvPr id="27" name="Straight Connector 2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0" name="Straight Connector 29"/>
          <p:cNvCxnSpPr/>
          <p:nvPr/>
        </p:nvCxnSpPr>
        <p:spPr bwMode="auto">
          <a:xfrm>
            <a:off x="2544214" y="3661239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3137623" y="3376623"/>
            <a:ext cx="149795" cy="27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3101373" y="3226676"/>
            <a:ext cx="72500" cy="134112"/>
            <a:chOff x="3581400" y="4800600"/>
            <a:chExt cx="304800" cy="381000"/>
          </a:xfrm>
        </p:grpSpPr>
        <p:cxnSp>
          <p:nvCxnSpPr>
            <p:cNvPr id="33" name="Straight Connector 32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251569" y="3240087"/>
            <a:ext cx="72500" cy="134112"/>
            <a:chOff x="3581400" y="4800600"/>
            <a:chExt cx="304800" cy="381000"/>
          </a:xfrm>
        </p:grpSpPr>
        <p:cxnSp>
          <p:nvCxnSpPr>
            <p:cNvPr id="37" name="Straight Connector 36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40" name="Straight Connector 39"/>
          <p:cNvCxnSpPr/>
          <p:nvPr/>
        </p:nvCxnSpPr>
        <p:spPr bwMode="auto">
          <a:xfrm>
            <a:off x="3162617" y="3321196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759720" y="3164025"/>
            <a:ext cx="285759" cy="1798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2743592" y="3674008"/>
            <a:ext cx="314840" cy="13808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052218" y="3586521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Rx</a:t>
            </a:r>
            <a:endParaRPr lang="en-US" sz="11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3645565" y="3355667"/>
            <a:ext cx="633670" cy="3097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MU-MIMO Channel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992633" y="3309066"/>
            <a:ext cx="697037" cy="39813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800" dirty="0" smtClean="0">
                <a:latin typeface="Arial" charset="0"/>
              </a:rPr>
              <a:t>MIMO Decoder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432918" y="3281866"/>
                <a:ext cx="1122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i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918" y="3281866"/>
                <a:ext cx="112210" cy="184666"/>
              </a:xfrm>
              <a:prstGeom prst="rect">
                <a:avLst/>
              </a:prstGeom>
              <a:blipFill rotWithShape="0">
                <a:blip r:embed="rId2"/>
                <a:stretch>
                  <a:fillRect l="-31579" r="-31579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66028" y="3814353"/>
                <a:ext cx="198196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028" y="3814353"/>
                <a:ext cx="198196" cy="176780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562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37702" y="2973726"/>
                <a:ext cx="198195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702" y="2973726"/>
                <a:ext cx="198195" cy="176780"/>
              </a:xfrm>
              <a:prstGeom prst="rect">
                <a:avLst/>
              </a:prstGeom>
              <a:blipFill rotWithShape="0">
                <a:blip r:embed="rId4"/>
                <a:stretch>
                  <a:fillRect l="-15152" r="-12121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63880" y="3125533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880" y="3125533"/>
                <a:ext cx="198196" cy="189796"/>
              </a:xfrm>
              <a:prstGeom prst="rect">
                <a:avLst/>
              </a:prstGeom>
              <a:blipFill rotWithShape="0">
                <a:blip r:embed="rId5"/>
                <a:stretch>
                  <a:fillRect l="-15152" t="-12903" r="-33333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 bwMode="auto">
          <a:xfrm>
            <a:off x="5689072" y="3425123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55"/>
          <p:cNvSpPr/>
          <p:nvPr/>
        </p:nvSpPr>
        <p:spPr bwMode="auto">
          <a:xfrm>
            <a:off x="6333171" y="3302359"/>
            <a:ext cx="476086" cy="3908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FEC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1" name="Straight Arrow Connector 60"/>
          <p:cNvCxnSpPr>
            <a:stCxn id="31" idx="3"/>
            <a:endCxn id="44" idx="1"/>
          </p:cNvCxnSpPr>
          <p:nvPr/>
        </p:nvCxnSpPr>
        <p:spPr bwMode="auto">
          <a:xfrm flipV="1">
            <a:off x="3287418" y="3510525"/>
            <a:ext cx="358147" cy="34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4279235" y="3423292"/>
            <a:ext cx="713398" cy="23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97763" y="3630039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763" y="3630039"/>
                <a:ext cx="198196" cy="189796"/>
              </a:xfrm>
              <a:prstGeom prst="rect">
                <a:avLst/>
              </a:prstGeom>
              <a:blipFill rotWithShape="0">
                <a:blip r:embed="rId6"/>
                <a:stretch>
                  <a:fillRect l="-18750" t="-9375" r="-34375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/>
          <p:cNvCxnSpPr/>
          <p:nvPr/>
        </p:nvCxnSpPr>
        <p:spPr bwMode="auto">
          <a:xfrm flipV="1">
            <a:off x="4276627" y="3573826"/>
            <a:ext cx="713398" cy="23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773151" y="3154461"/>
                <a:ext cx="364009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LLR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151" y="3154461"/>
                <a:ext cx="364009" cy="176780"/>
              </a:xfrm>
              <a:prstGeom prst="rect">
                <a:avLst/>
              </a:prstGeom>
              <a:blipFill rotWithShape="0">
                <a:blip r:embed="rId7"/>
                <a:stretch>
                  <a:fillRect l="-8333" r="-500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 bwMode="auto">
          <a:xfrm>
            <a:off x="5700100" y="3606952"/>
            <a:ext cx="35918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792483" y="3642818"/>
                <a:ext cx="364010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LLR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483" y="3642818"/>
                <a:ext cx="364010" cy="176780"/>
              </a:xfrm>
              <a:prstGeom prst="rect">
                <a:avLst/>
              </a:prstGeom>
              <a:blipFill rotWithShape="0">
                <a:blip r:embed="rId8"/>
                <a:stretch>
                  <a:fillRect l="-8333" r="-5000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 bwMode="auto">
          <a:xfrm>
            <a:off x="6809257" y="3513402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tangle 71"/>
          <p:cNvSpPr/>
          <p:nvPr/>
        </p:nvSpPr>
        <p:spPr bwMode="auto">
          <a:xfrm>
            <a:off x="2505648" y="5088222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471613" y="4951686"/>
            <a:ext cx="72500" cy="134112"/>
            <a:chOff x="3581400" y="4800600"/>
            <a:chExt cx="304800" cy="381000"/>
          </a:xfrm>
        </p:grpSpPr>
        <p:cxnSp>
          <p:nvCxnSpPr>
            <p:cNvPr id="74" name="Straight Connector 7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Group 76"/>
          <p:cNvGrpSpPr/>
          <p:nvPr/>
        </p:nvGrpSpPr>
        <p:grpSpPr>
          <a:xfrm>
            <a:off x="2619594" y="4951686"/>
            <a:ext cx="72500" cy="134112"/>
            <a:chOff x="3581400" y="4800600"/>
            <a:chExt cx="304800" cy="381000"/>
          </a:xfrm>
        </p:grpSpPr>
        <p:cxnSp>
          <p:nvCxnSpPr>
            <p:cNvPr id="78" name="Straight Connector 7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81" name="Straight Connector 80"/>
          <p:cNvCxnSpPr/>
          <p:nvPr/>
        </p:nvCxnSpPr>
        <p:spPr bwMode="auto">
          <a:xfrm>
            <a:off x="2544602" y="5032795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2505185" y="5748271"/>
            <a:ext cx="149795" cy="27479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2471150" y="5611735"/>
            <a:ext cx="72500" cy="134112"/>
            <a:chOff x="3581400" y="4800600"/>
            <a:chExt cx="304800" cy="381000"/>
          </a:xfrm>
        </p:grpSpPr>
        <p:cxnSp>
          <p:nvCxnSpPr>
            <p:cNvPr id="84" name="Straight Connector 8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7" name="Group 86"/>
          <p:cNvGrpSpPr/>
          <p:nvPr/>
        </p:nvGrpSpPr>
        <p:grpSpPr>
          <a:xfrm>
            <a:off x="2619131" y="5611735"/>
            <a:ext cx="72500" cy="134112"/>
            <a:chOff x="3581400" y="4800600"/>
            <a:chExt cx="304800" cy="381000"/>
          </a:xfrm>
        </p:grpSpPr>
        <p:cxnSp>
          <p:nvCxnSpPr>
            <p:cNvPr id="88" name="Straight Connector 8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91" name="Straight Connector 90"/>
          <p:cNvCxnSpPr/>
          <p:nvPr/>
        </p:nvCxnSpPr>
        <p:spPr bwMode="auto">
          <a:xfrm>
            <a:off x="2544139" y="5692844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3137548" y="5408228"/>
            <a:ext cx="149795" cy="27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200">
              <a:solidFill>
                <a:srgbClr val="000000"/>
              </a:solidFill>
              <a:latin typeface="Times New Roman" charset="0"/>
              <a:ea typeface="+mn-ea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3101298" y="5258281"/>
            <a:ext cx="72500" cy="134112"/>
            <a:chOff x="3581400" y="4800600"/>
            <a:chExt cx="304800" cy="381000"/>
          </a:xfrm>
        </p:grpSpPr>
        <p:cxnSp>
          <p:nvCxnSpPr>
            <p:cNvPr id="94" name="Straight Connector 93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97" name="Group 96"/>
          <p:cNvGrpSpPr/>
          <p:nvPr/>
        </p:nvGrpSpPr>
        <p:grpSpPr>
          <a:xfrm>
            <a:off x="3251494" y="5271692"/>
            <a:ext cx="72500" cy="134112"/>
            <a:chOff x="3581400" y="4800600"/>
            <a:chExt cx="304800" cy="381000"/>
          </a:xfrm>
        </p:grpSpPr>
        <p:cxnSp>
          <p:nvCxnSpPr>
            <p:cNvPr id="98" name="Straight Connector 97"/>
            <p:cNvCxnSpPr/>
            <p:nvPr/>
          </p:nvCxnSpPr>
          <p:spPr bwMode="auto">
            <a:xfrm flipV="1">
              <a:off x="3733800" y="4953000"/>
              <a:ext cx="0" cy="2286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flipH="1" flipV="1">
              <a:off x="35814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flipV="1">
              <a:off x="3733800" y="4800600"/>
              <a:ext cx="152400" cy="1524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01" name="Straight Connector 100"/>
          <p:cNvCxnSpPr/>
          <p:nvPr/>
        </p:nvCxnSpPr>
        <p:spPr bwMode="auto">
          <a:xfrm>
            <a:off x="3162542" y="5352801"/>
            <a:ext cx="84555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759645" y="5195630"/>
            <a:ext cx="285759" cy="1798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 flipV="1">
            <a:off x="2743517" y="5705613"/>
            <a:ext cx="314840" cy="13808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Box 103"/>
          <p:cNvSpPr txBox="1"/>
          <p:nvPr/>
        </p:nvSpPr>
        <p:spPr>
          <a:xfrm>
            <a:off x="3052143" y="5618126"/>
            <a:ext cx="3225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Rx</a:t>
            </a:r>
            <a:endParaRPr lang="en-US" sz="1100" dirty="0"/>
          </a:p>
        </p:txBody>
      </p:sp>
      <p:sp>
        <p:nvSpPr>
          <p:cNvPr id="105" name="Rectangle 104"/>
          <p:cNvSpPr/>
          <p:nvPr/>
        </p:nvSpPr>
        <p:spPr bwMode="auto">
          <a:xfrm>
            <a:off x="3645490" y="5387272"/>
            <a:ext cx="633670" cy="3097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MU-MIMO Channel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4819454" y="5219137"/>
            <a:ext cx="843415" cy="6412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Interference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Covariance Estimation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432843" y="5313471"/>
                <a:ext cx="1122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i="0" smtClean="0">
                          <a:latin typeface="Cambria Math" panose="02040503050406030204" pitchFamily="18" charset="0"/>
                        </a:rPr>
                        <m:t>y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843" y="5313471"/>
                <a:ext cx="112210" cy="184666"/>
              </a:xfrm>
              <a:prstGeom prst="rect">
                <a:avLst/>
              </a:prstGeom>
              <a:blipFill rotWithShape="0">
                <a:blip r:embed="rId2"/>
                <a:stretch>
                  <a:fillRect l="-31579" r="-3157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765953" y="5845958"/>
                <a:ext cx="198195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953" y="5845958"/>
                <a:ext cx="198195" cy="176780"/>
              </a:xfrm>
              <a:prstGeom prst="rect">
                <a:avLst/>
              </a:prstGeom>
              <a:blipFill rotWithShape="0">
                <a:blip r:embed="rId3"/>
                <a:stretch>
                  <a:fillRect l="-18750" r="-1562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2737627" y="5005331"/>
                <a:ext cx="198196" cy="176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110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627" y="5005331"/>
                <a:ext cx="198196" cy="176780"/>
              </a:xfrm>
              <a:prstGeom prst="rect">
                <a:avLst/>
              </a:prstGeom>
              <a:blipFill rotWithShape="0">
                <a:blip r:embed="rId4"/>
                <a:stretch>
                  <a:fillRect l="-15152" r="-12121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544330" y="4876800"/>
                <a:ext cx="198195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330" y="4876800"/>
                <a:ext cx="198195" cy="189796"/>
              </a:xfrm>
              <a:prstGeom prst="rect">
                <a:avLst/>
              </a:prstGeom>
              <a:blipFill rotWithShape="0">
                <a:blip r:embed="rId9"/>
                <a:stretch>
                  <a:fillRect l="-15152" t="-9677" r="-33333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/>
          <p:cNvSpPr/>
          <p:nvPr/>
        </p:nvSpPr>
        <p:spPr bwMode="auto">
          <a:xfrm>
            <a:off x="5961862" y="5398126"/>
            <a:ext cx="543905" cy="2472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err="1" smtClean="0">
                <a:latin typeface="Arial" charset="0"/>
              </a:rPr>
              <a:t>Cholesky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5689595" y="5522717"/>
            <a:ext cx="269858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Flowchart: Summing Junction 112"/>
          <p:cNvSpPr/>
          <p:nvPr/>
        </p:nvSpPr>
        <p:spPr bwMode="auto">
          <a:xfrm>
            <a:off x="6093699" y="5037786"/>
            <a:ext cx="175533" cy="152269"/>
          </a:xfrm>
          <a:prstGeom prst="flowChartSummingJunc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6186505" y="5174581"/>
            <a:ext cx="0" cy="23194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Flowchart: Summing Junction 114"/>
          <p:cNvSpPr/>
          <p:nvPr/>
        </p:nvSpPr>
        <p:spPr bwMode="auto">
          <a:xfrm>
            <a:off x="6098739" y="5986562"/>
            <a:ext cx="175533" cy="152269"/>
          </a:xfrm>
          <a:prstGeom prst="flowChartSummingJunc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16" name="Straight Arrow Connector 115"/>
          <p:cNvCxnSpPr>
            <a:endCxn id="115" idx="0"/>
          </p:cNvCxnSpPr>
          <p:nvPr/>
        </p:nvCxnSpPr>
        <p:spPr bwMode="auto">
          <a:xfrm>
            <a:off x="6186505" y="5657388"/>
            <a:ext cx="1" cy="32917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116"/>
          <p:cNvSpPr/>
          <p:nvPr/>
        </p:nvSpPr>
        <p:spPr bwMode="auto">
          <a:xfrm>
            <a:off x="6614137" y="5296550"/>
            <a:ext cx="476086" cy="39085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600" dirty="0" smtClean="0">
                <a:latin typeface="Arial" charset="0"/>
              </a:rPr>
              <a:t>Data Detector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Elbow Connector 117"/>
          <p:cNvCxnSpPr>
            <a:stCxn id="113" idx="6"/>
            <a:endCxn id="117" idx="0"/>
          </p:cNvCxnSpPr>
          <p:nvPr/>
        </p:nvCxnSpPr>
        <p:spPr bwMode="auto">
          <a:xfrm>
            <a:off x="6269232" y="5113921"/>
            <a:ext cx="582948" cy="182629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Elbow Connector 118"/>
          <p:cNvCxnSpPr>
            <a:stCxn id="115" idx="6"/>
            <a:endCxn id="117" idx="2"/>
          </p:cNvCxnSpPr>
          <p:nvPr/>
        </p:nvCxnSpPr>
        <p:spPr bwMode="auto">
          <a:xfrm flipV="1">
            <a:off x="6274272" y="5687404"/>
            <a:ext cx="577908" cy="375293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483003" y="5529391"/>
            <a:ext cx="0" cy="5340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3483003" y="6059092"/>
            <a:ext cx="2629018" cy="360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>
            <a:stCxn id="92" idx="3"/>
            <a:endCxn id="105" idx="1"/>
          </p:cNvCxnSpPr>
          <p:nvPr/>
        </p:nvCxnSpPr>
        <p:spPr bwMode="auto">
          <a:xfrm flipV="1">
            <a:off x="3287343" y="5542130"/>
            <a:ext cx="358147" cy="34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>
            <a:stCxn id="105" idx="3"/>
            <a:endCxn id="106" idx="1"/>
          </p:cNvCxnSpPr>
          <p:nvPr/>
        </p:nvCxnSpPr>
        <p:spPr bwMode="auto">
          <a:xfrm flipV="1">
            <a:off x="4279160" y="5539739"/>
            <a:ext cx="540294" cy="23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4559631" y="5292813"/>
                <a:ext cx="198196" cy="189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acc>
                        </m:e>
                        <m:sub>
                          <m:r>
                            <m:rPr>
                              <m:nor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631" y="5292813"/>
                <a:ext cx="198196" cy="189796"/>
              </a:xfrm>
              <a:prstGeom prst="rect">
                <a:avLst/>
              </a:prstGeom>
              <a:blipFill rotWithShape="0">
                <a:blip r:embed="rId10"/>
                <a:stretch>
                  <a:fillRect l="-18750" t="-9677" r="-34375" b="-2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5" name="Elbow Connector 124"/>
          <p:cNvCxnSpPr>
            <a:stCxn id="105" idx="0"/>
            <a:endCxn id="113" idx="2"/>
          </p:cNvCxnSpPr>
          <p:nvPr/>
        </p:nvCxnSpPr>
        <p:spPr bwMode="auto">
          <a:xfrm rot="5400000" flipH="1" flipV="1">
            <a:off x="4891337" y="4184910"/>
            <a:ext cx="273351" cy="2131374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7090223" y="5483509"/>
            <a:ext cx="63631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53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UL Coordination Procedure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Following the last slide we </a:t>
            </a:r>
            <a:r>
              <a:rPr lang="en-US" sz="2000" b="0" kern="0" dirty="0" smtClean="0"/>
              <a:t>may apply the </a:t>
            </a:r>
            <a:r>
              <a:rPr lang="en-US" sz="2000" b="0" kern="0" dirty="0"/>
              <a:t>next procedure for UL coordination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0" kern="0" dirty="0"/>
              <a:t>Master and Slave AP </a:t>
            </a:r>
            <a:r>
              <a:rPr lang="en-US" sz="1600" b="0" kern="0" dirty="0" smtClean="0"/>
              <a:t>negotiate such that they are aligned </a:t>
            </a:r>
            <a:r>
              <a:rPr lang="en-US" sz="1600" b="0" kern="0" dirty="0"/>
              <a:t>on coordinated UL transmission </a:t>
            </a:r>
            <a:r>
              <a:rPr lang="en-US" sz="1600" b="0" kern="0" dirty="0" smtClean="0"/>
              <a:t>parameters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kern="0" dirty="0" smtClean="0"/>
              <a:t>Master AP may suggest or limit the number of spatial streams to be used by parallel UL transmission, while slave AP may respond with actual number of streams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kern="0" dirty="0" smtClean="0"/>
              <a:t>The relevant information is indicated during coordination negotiation procedure: packet duration, allocated RUs, #</a:t>
            </a:r>
            <a:r>
              <a:rPr lang="en-US" sz="1600" kern="0" dirty="0" err="1" smtClean="0"/>
              <a:t>Nss</a:t>
            </a:r>
            <a:r>
              <a:rPr lang="en-US" sz="1600" kern="0" dirty="0" smtClean="0"/>
              <a:t>, MCS (required for joint detection), </a:t>
            </a:r>
            <a:r>
              <a:rPr lang="en-US" sz="1600" kern="0" dirty="0" err="1" smtClean="0"/>
              <a:t>Tx</a:t>
            </a:r>
            <a:r>
              <a:rPr lang="en-US" sz="1600" kern="0" dirty="0" smtClean="0"/>
              <a:t> power limits etc.</a:t>
            </a:r>
            <a:endParaRPr lang="en-US" sz="800" b="0" kern="0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0" kern="0" dirty="0"/>
              <a:t>UL Transmissions are triggered – trigger may be transmitted in several </a:t>
            </a:r>
            <a:r>
              <a:rPr lang="en-US" sz="1600" b="0" kern="0" dirty="0" smtClean="0"/>
              <a:t>formats (jointly, </a:t>
            </a:r>
            <a:r>
              <a:rPr lang="en-US" sz="1600" kern="0" dirty="0" smtClean="0"/>
              <a:t>in parallel or serial trigger transmission</a:t>
            </a:r>
            <a:r>
              <a:rPr lang="en-US" sz="1600" b="0" kern="0" dirty="0" smtClean="0"/>
              <a:t>)</a:t>
            </a:r>
            <a:endParaRPr lang="en-US" sz="1600" b="0" kern="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1612222" y="4648962"/>
            <a:ext cx="1375601" cy="561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UL Coordination Negotiation Procedure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315916" y="4648200"/>
            <a:ext cx="792088" cy="5864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 smtClean="0">
                <a:latin typeface="Arial" charset="0"/>
              </a:rPr>
              <a:t>Coordinated UL Trigger</a:t>
            </a:r>
            <a:endParaRPr lang="en-US" sz="8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258465" y="5286244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576" y="4665813"/>
            <a:ext cx="779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 AP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810879" y="4996644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Slave AP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883507" y="528624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873118" y="562956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4258465" y="5602203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546497" y="5286244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547736" y="5606212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5554609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5554609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7858865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7865890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Box 46"/>
          <p:cNvSpPr txBox="1"/>
          <p:nvPr/>
        </p:nvSpPr>
        <p:spPr>
          <a:xfrm>
            <a:off x="5735181" y="501763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B050"/>
                </a:solidFill>
              </a:rPr>
              <a:t>Full Alignment</a:t>
            </a:r>
            <a:endParaRPr lang="en-US" sz="1100" dirty="0">
              <a:solidFill>
                <a:srgbClr val="00B05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889531" y="589117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8506937" y="5655987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873118" y="494637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867109" y="526952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/>
          <p:nvPr/>
        </p:nvCxnSpPr>
        <p:spPr bwMode="auto">
          <a:xfrm>
            <a:off x="876653" y="555057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85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b="0" kern="0" dirty="0" smtClean="0"/>
              <a:t>We compare between four </a:t>
            </a:r>
            <a:r>
              <a:rPr lang="en-US" sz="2000" b="0" kern="0" dirty="0"/>
              <a:t>different schemes: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UL transmission with no interference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Non-Coordinated UL transmission with </a:t>
            </a:r>
            <a:r>
              <a:rPr lang="en-US" sz="1600" b="0" kern="0" dirty="0" smtClean="0"/>
              <a:t>interference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/>
              <a:t>Coordinated UL transmission with interference – applying </a:t>
            </a:r>
            <a:r>
              <a:rPr lang="en-US" sz="1600" kern="0" dirty="0" smtClean="0"/>
              <a:t>interference cancellation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kern="0" dirty="0"/>
              <a:t>UL transmission with </a:t>
            </a:r>
            <a:r>
              <a:rPr lang="en-US" sz="1600" kern="0" dirty="0" smtClean="0"/>
              <a:t>no interference, with reduced number of Rx antennas – </a:t>
            </a:r>
            <a:r>
              <a:rPr lang="en-US" sz="1600" kern="0" dirty="0" smtClean="0"/>
              <a:t>following the theory that each synchronized </a:t>
            </a:r>
            <a:r>
              <a:rPr lang="en-US" sz="1600" kern="0" dirty="0" smtClean="0"/>
              <a:t>interferer requires single antenna to mitigate it</a:t>
            </a:r>
            <a:endParaRPr lang="en-US" sz="16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000" b="0" kern="0" dirty="0"/>
              <a:t>Simulation parameters</a:t>
            </a:r>
            <a:r>
              <a:rPr lang="en-US" sz="2000" b="0" kern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err="1" smtClean="0"/>
              <a:t>TGnD</a:t>
            </a:r>
            <a:r>
              <a:rPr lang="en-US" sz="1600" b="0" kern="0" dirty="0" smtClean="0"/>
              <a:t> </a:t>
            </a:r>
            <a:r>
              <a:rPr lang="en-US" sz="1600" b="0" kern="0" dirty="0"/>
              <a:t>channel model, MCS4, LDPC, </a:t>
            </a:r>
            <a:r>
              <a:rPr lang="en-US" sz="1600" b="0" kern="0" dirty="0" smtClean="0"/>
              <a:t>1000B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kern="0" dirty="0" smtClean="0"/>
              <a:t>SIR </a:t>
            </a:r>
            <a:r>
              <a:rPr lang="en-US" sz="1600" kern="0" dirty="0"/>
              <a:t>in range of </a:t>
            </a:r>
            <a:r>
              <a:rPr lang="en-US" sz="1600" kern="0" dirty="0" smtClean="0"/>
              <a:t>7-17dB</a:t>
            </a: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smtClean="0"/>
              <a:t>MMSE detection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600" b="0" kern="0" dirty="0" smtClean="0"/>
              <a:t>8 </a:t>
            </a:r>
            <a:r>
              <a:rPr lang="en-US" sz="1600" b="0" kern="0" dirty="0"/>
              <a:t>or 16 Rx </a:t>
            </a:r>
            <a:r>
              <a:rPr lang="en-US" sz="1600" b="0" kern="0" dirty="0" smtClean="0"/>
              <a:t>antennas, </a:t>
            </a:r>
            <a:r>
              <a:rPr lang="en-US" sz="1600" b="0" kern="0" dirty="0" err="1" smtClean="0"/>
              <a:t>Nss</a:t>
            </a:r>
            <a:r>
              <a:rPr lang="en-US" sz="1600" b="0" kern="0" dirty="0" smtClean="0"/>
              <a:t> = </a:t>
            </a:r>
            <a:r>
              <a:rPr lang="en-US" sz="1600" b="0" kern="0" dirty="0"/>
              <a:t>2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90907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2019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endParaRPr lang="en-US" sz="1400" b="0" dirty="0">
              <a:latin typeface="+mj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 w="3175">
            <a:noFill/>
          </a:ln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/>
              <a:t>In the figures below we can see the results of the </a:t>
            </a:r>
            <a:r>
              <a:rPr lang="en-US" sz="2000" b="0" kern="0" dirty="0" smtClean="0"/>
              <a:t>simulations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2000" b="0" kern="0" dirty="0" smtClean="0"/>
              <a:t>We can see that very good performance can be achieved in presence of strong interference if synchronization is assumed, </a:t>
            </a:r>
            <a:r>
              <a:rPr lang="en-US" sz="2000" b="0" kern="0" dirty="0"/>
              <a:t>where </a:t>
            </a:r>
            <a:r>
              <a:rPr lang="en-US" sz="2000" b="0" kern="0" dirty="0" smtClean="0"/>
              <a:t>degradation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~</a:t>
            </a:r>
            <a:r>
              <a:rPr lang="en-US" sz="2000" b="0" kern="0" dirty="0" smtClean="0"/>
              <a:t>2-2.5dB </a:t>
            </a:r>
            <a:r>
              <a:rPr lang="en-US" sz="2000" b="0" kern="0" dirty="0"/>
              <a:t>is observed </a:t>
            </a:r>
            <a:r>
              <a:rPr lang="en-US" sz="2000" b="0" kern="0" dirty="0" smtClean="0"/>
              <a:t>for </a:t>
            </a:r>
            <a:r>
              <a:rPr lang="en-US" sz="2000" b="0" kern="0" dirty="0"/>
              <a:t>UL coordinated transmission </a:t>
            </a:r>
            <a:r>
              <a:rPr lang="en-US" sz="2000" b="0" kern="0" dirty="0" smtClean="0"/>
              <a:t>with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=2 </a:t>
            </a:r>
            <a:r>
              <a:rPr lang="en-US" sz="2000" b="0" kern="0" dirty="0"/>
              <a:t>(compared with the no-interference case!)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endParaRPr lang="en-US" sz="2000" b="0" kern="0" dirty="0"/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en-US" sz="2000" b="0" kern="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80" y="3429000"/>
            <a:ext cx="4117045" cy="3087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353" y="3322121"/>
            <a:ext cx="4218149" cy="309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148286</TotalTime>
  <Words>1158</Words>
  <Application>Microsoft Office PowerPoint</Application>
  <PresentationFormat>On-screen Show (4:3)</PresentationFormat>
  <Paragraphs>169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宋体</vt:lpstr>
      <vt:lpstr>Arial</vt:lpstr>
      <vt:lpstr>Cambria Math</vt:lpstr>
      <vt:lpstr>Times New Roman</vt:lpstr>
      <vt:lpstr>Wingdings</vt:lpstr>
      <vt:lpstr>802-11-Submission</vt:lpstr>
      <vt:lpstr>UL Coordination for Throughput Improvement and Interference Reduction</vt:lpstr>
      <vt:lpstr>Introduction</vt:lpstr>
      <vt:lpstr>Problem Formulation</vt:lpstr>
      <vt:lpstr>Potential Solutions</vt:lpstr>
      <vt:lpstr>UL AP Coordination Requirements</vt:lpstr>
      <vt:lpstr>Detection Options</vt:lpstr>
      <vt:lpstr>UL Coordination Procedure Diagram</vt:lpstr>
      <vt:lpstr>Simulation Parameters</vt:lpstr>
      <vt:lpstr>Simulation Results</vt:lpstr>
      <vt:lpstr>Conclusions</vt:lpstr>
      <vt:lpstr>Straw Poll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537</cp:revision>
  <cp:lastPrinted>1998-02-10T13:28:06Z</cp:lastPrinted>
  <dcterms:created xsi:type="dcterms:W3CDTF">2013-11-12T18:41:50Z</dcterms:created>
  <dcterms:modified xsi:type="dcterms:W3CDTF">2019-12-31T12:23:05Z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(3)+Pdx7S0e2Wa6NaQsR+vBJnbMd+ArNJE+VBVI1covPxjSQ5SH95aWGcd1hZz2b6DFChNdm4rK
Dy8d6walsB2TAxyVNvGE1epJAV6yzZpnA3UfZ6uyllWNq6g2RHFi+Oa+pd3AHPb9hL4hENpM
vyJzZ32+CifnGr5PwdcX0pUZO9em+yrgCcqq0TwRYEPpOR82fuFWwIcgXOoaUehZnxKU6/zi
KW1eZEBB8FXUtIwOHl</vt:lpwstr>
  </property>
  <property fmtid="{D5CDD505-2E9C-101B-9397-08002B2CF9AE}" pid="4" name="_2015_ms_pID_7253431">
    <vt:lpwstr>UMB+OJ5gT1AYy+Pg6gGiyMK32OZDwjlDh2mOiaNmOV4/1Vu3NTGjQW
0B8i6jY6esalcbwr/hVTawBaZc1BeAyjdK4sho6WjoPgoxGc0f0EKTxqPMBUxIhtH+5tNcCT
ue/wwDBt1NfarjGIakop3sBY9Or2HVMhOqGMGV5eKbyua0PlgJQmMGx8PpXC/wt0lwpxkYwx
1WuFjFdqHjF7ZeILyTPQAVxX0nivHkpm0hHZ</vt:lpwstr>
  </property>
  <property fmtid="{D5CDD505-2E9C-101B-9397-08002B2CF9AE}" pid="5" name="_2015_ms_pID_7253432">
    <vt:lpwstr>0OApLX4hALZi9/t2by7WKxw=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