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5" r:id="rId3"/>
    <p:sldId id="267" r:id="rId4"/>
    <p:sldId id="268" r:id="rId5"/>
    <p:sldId id="269" r:id="rId6"/>
    <p:sldId id="270" r:id="rId7"/>
    <p:sldId id="266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4"/>
    <p:restoredTop sz="94648"/>
  </p:normalViewPr>
  <p:slideViewPr>
    <p:cSldViewPr snapToGrid="0" snapToObjects="1" showGuides="1">
      <p:cViewPr varScale="1">
        <p:scale>
          <a:sx n="107" d="100"/>
          <a:sy n="107" d="100"/>
        </p:scale>
        <p:origin x="108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EC47-1E44-6242-A205-355F4F8D7486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63A8-5A67-564E-A7F5-7B8D51D5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 dirty="0" err="1"/>
              <a:t>September</a:t>
            </a:r>
            <a:r>
              <a:rPr lang="es-ES_tradnl" altLang="ja-JP" dirty="0"/>
              <a:t>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F36C84-38F2-574E-95B0-CED64EEDB32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0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September 2019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470461-0B23-684F-ADD8-00DB4BDEB08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6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0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802.11-19/1978r1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4CBD24-C724-4440-8865-719EAFBFB692}"/>
              </a:ext>
            </a:extLst>
          </p:cNvPr>
          <p:cNvSpPr/>
          <p:nvPr userDrawn="1"/>
        </p:nvSpPr>
        <p:spPr>
          <a:xfrm>
            <a:off x="857213" y="303215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altLang="ja-JP" b="1" dirty="0" err="1"/>
              <a:t>November</a:t>
            </a:r>
            <a:r>
              <a:rPr lang="es-ES_tradnl" altLang="ja-JP" b="1" dirty="0"/>
              <a:t> 2019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6983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2004_Document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8E9D-DBE9-4745-BD8B-BC6FDDC2E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4815"/>
            <a:ext cx="10363200" cy="1470025"/>
          </a:xfrm>
        </p:spPr>
        <p:txBody>
          <a:bodyPr/>
          <a:lstStyle/>
          <a:p>
            <a:r>
              <a:rPr lang="en-US" dirty="0"/>
              <a:t>Per-service origin authentication</a:t>
            </a:r>
          </a:p>
        </p:txBody>
      </p:sp>
      <p:graphicFrame>
        <p:nvGraphicFramePr>
          <p:cNvPr id="5" name="Object 11">
            <a:extLst>
              <a:ext uri="{FF2B5EF4-FFF2-40B4-BE49-F238E27FC236}">
                <a16:creationId xmlns:a16="http://schemas.microsoft.com/office/drawing/2014/main" id="{D79B878F-0CF1-9545-9F89-7E994F852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827708"/>
              </p:ext>
            </p:extLst>
          </p:nvPr>
        </p:nvGraphicFramePr>
        <p:xfrm>
          <a:off x="2044700" y="3549650"/>
          <a:ext cx="810260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8255000" imgH="2387600" progId="Word.Document.8">
                  <p:embed/>
                </p:oleObj>
              </mc:Choice>
              <mc:Fallback>
                <p:oleObj name="Document" r:id="rId3" imgW="8255000" imgH="2387600" progId="Word.Document.8">
                  <p:embed/>
                  <p:pic>
                    <p:nvPicPr>
                      <p:cNvPr id="5" name="Object 11">
                        <a:extLst>
                          <a:ext uri="{FF2B5EF4-FFF2-40B4-BE49-F238E27FC236}">
                            <a16:creationId xmlns:a16="http://schemas.microsoft.com/office/drawing/2014/main" id="{D79B878F-0CF1-9545-9F89-7E994F8529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3549650"/>
                        <a:ext cx="8102600" cy="234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">
            <a:extLst>
              <a:ext uri="{FF2B5EF4-FFF2-40B4-BE49-F238E27FC236}">
                <a16:creationId xmlns:a16="http://schemas.microsoft.com/office/drawing/2014/main" id="{E34EB87E-13CA-DF4D-A8F4-B667A151D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3765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3DC1E-416D-2C40-8767-C01C3240BD4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4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817DE-7364-9D44-AA27-5DAFA9175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42F62-0584-A143-B9D7-9A1825E01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order to fulfill requirement R3.3.1, current IEEE 802.11bc TG discussions consider in [1] the use of TESLA protocol to authenticate the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TESLA is a kind of one-way key chain algorithm published as IETF RFC4082. It allows to check the integrity and authenticate the source of each packet in multicast or broadcast data streams by low-cost operations. </a:t>
            </a:r>
            <a:endParaRPr lang="es-E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use of this protocol is specified in contribution [1] and consists on the recurrent authentication of the frames.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2136D-C9BD-3246-8D51-D966A631D80E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1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EF1FF-B659-4745-B223-D74DD0895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854D9-AB37-BC4C-8977-C2BEB5B0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IEEE 802.11bc may provide different services simultaneously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Imagine a downstream situation where two </a:t>
            </a:r>
            <a:r>
              <a:rPr lang="en-US" b="0" dirty="0" err="1"/>
              <a:t>eBCS</a:t>
            </a:r>
            <a:r>
              <a:rPr lang="en-US" b="0" dirty="0"/>
              <a:t> services are transmitted: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4K video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rate audio transcription for hearing impaired people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device operating the audio transcription, which may be a constrained device, needs to buffer several frames of the 4K video in order to authenticate the origin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 constrained the received device, the worse the situation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6CEA2D-E937-DE43-A872-53E6C06550E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CF8CF-EDF4-6849-9328-935D8E68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F224D-EA0F-584A-AC03-DB473F2F1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If a solution such as the TESLA-based solution is considered by the group: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Provide a separated origin authentication key per service/group of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This key can be added to the service description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STAs will need to identify the service they are interested in through service discovery and buffer only the frames related to their service.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EDA0BE-9DAC-C142-80FA-76CD2B394AA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125ED79-A0E1-924C-A155-F248EA4B01E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325" y="4158934"/>
            <a:ext cx="5396230" cy="231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6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90C5-7D9A-6E43-8964-8F7F6B05A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5C4E9-F6A2-274E-83FE-DE6D96E18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Possible </a:t>
            </a:r>
            <a:r>
              <a:rPr lang="en-US" b="0" dirty="0" err="1"/>
              <a:t>eBCS</a:t>
            </a:r>
            <a:r>
              <a:rPr lang="en-US" b="0" dirty="0"/>
              <a:t> Info frame considering the Service Description and the Origin Authentication</a:t>
            </a:r>
          </a:p>
          <a:p>
            <a:pPr marL="0" indent="0"/>
            <a:endParaRPr lang="en-US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35B5AE-AFD4-F143-8B60-BC1E7FA72FC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0292BE-F7F4-F44C-93BB-F6B061281630}"/>
              </a:ext>
            </a:extLst>
          </p:cNvPr>
          <p:cNvGraphicFramePr>
            <a:graphicFrameLocks noGrp="1"/>
          </p:cNvGraphicFramePr>
          <p:nvPr/>
        </p:nvGraphicFramePr>
        <p:xfrm>
          <a:off x="1311691" y="2912542"/>
          <a:ext cx="8689953" cy="5715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18569">
                  <a:extLst>
                    <a:ext uri="{9D8B030D-6E8A-4147-A177-3AD203B41FA5}">
                      <a16:colId xmlns:a16="http://schemas.microsoft.com/office/drawing/2014/main" val="3262324515"/>
                    </a:ext>
                  </a:extLst>
                </a:gridCol>
                <a:gridCol w="763001">
                  <a:extLst>
                    <a:ext uri="{9D8B030D-6E8A-4147-A177-3AD203B41FA5}">
                      <a16:colId xmlns:a16="http://schemas.microsoft.com/office/drawing/2014/main" val="242559707"/>
                    </a:ext>
                  </a:extLst>
                </a:gridCol>
                <a:gridCol w="608608">
                  <a:extLst>
                    <a:ext uri="{9D8B030D-6E8A-4147-A177-3AD203B41FA5}">
                      <a16:colId xmlns:a16="http://schemas.microsoft.com/office/drawing/2014/main" val="1258023234"/>
                    </a:ext>
                  </a:extLst>
                </a:gridCol>
                <a:gridCol w="808821">
                  <a:extLst>
                    <a:ext uri="{9D8B030D-6E8A-4147-A177-3AD203B41FA5}">
                      <a16:colId xmlns:a16="http://schemas.microsoft.com/office/drawing/2014/main" val="613233547"/>
                    </a:ext>
                  </a:extLst>
                </a:gridCol>
                <a:gridCol w="328709">
                  <a:extLst>
                    <a:ext uri="{9D8B030D-6E8A-4147-A177-3AD203B41FA5}">
                      <a16:colId xmlns:a16="http://schemas.microsoft.com/office/drawing/2014/main" val="381873629"/>
                    </a:ext>
                  </a:extLst>
                </a:gridCol>
                <a:gridCol w="709212">
                  <a:extLst>
                    <a:ext uri="{9D8B030D-6E8A-4147-A177-3AD203B41FA5}">
                      <a16:colId xmlns:a16="http://schemas.microsoft.com/office/drawing/2014/main" val="3705657549"/>
                    </a:ext>
                  </a:extLst>
                </a:gridCol>
                <a:gridCol w="796868">
                  <a:extLst>
                    <a:ext uri="{9D8B030D-6E8A-4147-A177-3AD203B41FA5}">
                      <a16:colId xmlns:a16="http://schemas.microsoft.com/office/drawing/2014/main" val="3130939509"/>
                    </a:ext>
                  </a:extLst>
                </a:gridCol>
                <a:gridCol w="894484">
                  <a:extLst>
                    <a:ext uri="{9D8B030D-6E8A-4147-A177-3AD203B41FA5}">
                      <a16:colId xmlns:a16="http://schemas.microsoft.com/office/drawing/2014/main" val="3531312969"/>
                    </a:ext>
                  </a:extLst>
                </a:gridCol>
                <a:gridCol w="280007">
                  <a:extLst>
                    <a:ext uri="{9D8B030D-6E8A-4147-A177-3AD203B41FA5}">
                      <a16:colId xmlns:a16="http://schemas.microsoft.com/office/drawing/2014/main" val="1400794753"/>
                    </a:ext>
                  </a:extLst>
                </a:gridCol>
                <a:gridCol w="393454">
                  <a:extLst>
                    <a:ext uri="{9D8B030D-6E8A-4147-A177-3AD203B41FA5}">
                      <a16:colId xmlns:a16="http://schemas.microsoft.com/office/drawing/2014/main" val="2407575105"/>
                    </a:ext>
                  </a:extLst>
                </a:gridCol>
                <a:gridCol w="1126572">
                  <a:extLst>
                    <a:ext uri="{9D8B030D-6E8A-4147-A177-3AD203B41FA5}">
                      <a16:colId xmlns:a16="http://schemas.microsoft.com/office/drawing/2014/main" val="3865550285"/>
                    </a:ext>
                  </a:extLst>
                </a:gridCol>
                <a:gridCol w="652436">
                  <a:extLst>
                    <a:ext uri="{9D8B030D-6E8A-4147-A177-3AD203B41FA5}">
                      <a16:colId xmlns:a16="http://schemas.microsoft.com/office/drawing/2014/main" val="880832199"/>
                    </a:ext>
                  </a:extLst>
                </a:gridCol>
                <a:gridCol w="709212">
                  <a:extLst>
                    <a:ext uri="{9D8B030D-6E8A-4147-A177-3AD203B41FA5}">
                      <a16:colId xmlns:a16="http://schemas.microsoft.com/office/drawing/2014/main" val="7991986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Category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Public Action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Sequence number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OA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Public Key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Signature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Timestamp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CP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Common </a:t>
                      </a: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Origin Authentication Parameters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Service count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service list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547206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Octets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s-ES" sz="1200">
                        <a:effectLst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bit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 bit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0-variable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0-variable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2622057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38CA052-C337-5547-BABA-502DEF50E48F}"/>
              </a:ext>
            </a:extLst>
          </p:cNvPr>
          <p:cNvGraphicFramePr>
            <a:graphicFrameLocks noGrp="1"/>
          </p:cNvGraphicFramePr>
          <p:nvPr/>
        </p:nvGraphicFramePr>
        <p:xfrm>
          <a:off x="3187420" y="5140863"/>
          <a:ext cx="7063318" cy="4572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15231">
                  <a:extLst>
                    <a:ext uri="{9D8B030D-6E8A-4147-A177-3AD203B41FA5}">
                      <a16:colId xmlns:a16="http://schemas.microsoft.com/office/drawing/2014/main" val="774474187"/>
                    </a:ext>
                  </a:extLst>
                </a:gridCol>
                <a:gridCol w="822515">
                  <a:extLst>
                    <a:ext uri="{9D8B030D-6E8A-4147-A177-3AD203B41FA5}">
                      <a16:colId xmlns:a16="http://schemas.microsoft.com/office/drawing/2014/main" val="383710445"/>
                    </a:ext>
                  </a:extLst>
                </a:gridCol>
                <a:gridCol w="689449">
                  <a:extLst>
                    <a:ext uri="{9D8B030D-6E8A-4147-A177-3AD203B41FA5}">
                      <a16:colId xmlns:a16="http://schemas.microsoft.com/office/drawing/2014/main" val="2369994498"/>
                    </a:ext>
                  </a:extLst>
                </a:gridCol>
                <a:gridCol w="818357">
                  <a:extLst>
                    <a:ext uri="{9D8B030D-6E8A-4147-A177-3AD203B41FA5}">
                      <a16:colId xmlns:a16="http://schemas.microsoft.com/office/drawing/2014/main" val="1631371258"/>
                    </a:ext>
                  </a:extLst>
                </a:gridCol>
                <a:gridCol w="949760">
                  <a:extLst>
                    <a:ext uri="{9D8B030D-6E8A-4147-A177-3AD203B41FA5}">
                      <a16:colId xmlns:a16="http://schemas.microsoft.com/office/drawing/2014/main" val="3002374197"/>
                    </a:ext>
                  </a:extLst>
                </a:gridCol>
                <a:gridCol w="1029599">
                  <a:extLst>
                    <a:ext uri="{9D8B030D-6E8A-4147-A177-3AD203B41FA5}">
                      <a16:colId xmlns:a16="http://schemas.microsoft.com/office/drawing/2014/main" val="3842149855"/>
                    </a:ext>
                  </a:extLst>
                </a:gridCol>
                <a:gridCol w="839980">
                  <a:extLst>
                    <a:ext uri="{9D8B030D-6E8A-4147-A177-3AD203B41FA5}">
                      <a16:colId xmlns:a16="http://schemas.microsoft.com/office/drawing/2014/main" val="3799913321"/>
                    </a:ext>
                  </a:extLst>
                </a:gridCol>
                <a:gridCol w="584659">
                  <a:extLst>
                    <a:ext uri="{9D8B030D-6E8A-4147-A177-3AD203B41FA5}">
                      <a16:colId xmlns:a16="http://schemas.microsoft.com/office/drawing/2014/main" val="1148565612"/>
                    </a:ext>
                  </a:extLst>
                </a:gridCol>
                <a:gridCol w="613768">
                  <a:extLst>
                    <a:ext uri="{9D8B030D-6E8A-4147-A177-3AD203B41FA5}">
                      <a16:colId xmlns:a16="http://schemas.microsoft.com/office/drawing/2014/main" val="30986033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Length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Sequence number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Key of current sequence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Distance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Key of the last index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Key of distance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Info frame period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rekeying period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0810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bits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16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938438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ED07BE-1E83-4846-B55D-DEDFFABAEB2D}"/>
              </a:ext>
            </a:extLst>
          </p:cNvPr>
          <p:cNvGraphicFramePr>
            <a:graphicFrameLocks noGrp="1"/>
          </p:cNvGraphicFramePr>
          <p:nvPr/>
        </p:nvGraphicFramePr>
        <p:xfrm>
          <a:off x="1062596" y="3810058"/>
          <a:ext cx="9188142" cy="4876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99158">
                  <a:extLst>
                    <a:ext uri="{9D8B030D-6E8A-4147-A177-3AD203B41FA5}">
                      <a16:colId xmlns:a16="http://schemas.microsoft.com/office/drawing/2014/main" val="3357524046"/>
                    </a:ext>
                  </a:extLst>
                </a:gridCol>
                <a:gridCol w="1212753">
                  <a:extLst>
                    <a:ext uri="{9D8B030D-6E8A-4147-A177-3AD203B41FA5}">
                      <a16:colId xmlns:a16="http://schemas.microsoft.com/office/drawing/2014/main" val="3511622491"/>
                    </a:ext>
                  </a:extLst>
                </a:gridCol>
                <a:gridCol w="1138105">
                  <a:extLst>
                    <a:ext uri="{9D8B030D-6E8A-4147-A177-3AD203B41FA5}">
                      <a16:colId xmlns:a16="http://schemas.microsoft.com/office/drawing/2014/main" val="2457261801"/>
                    </a:ext>
                  </a:extLst>
                </a:gridCol>
                <a:gridCol w="1394503">
                  <a:extLst>
                    <a:ext uri="{9D8B030D-6E8A-4147-A177-3AD203B41FA5}">
                      <a16:colId xmlns:a16="http://schemas.microsoft.com/office/drawing/2014/main" val="3172305694"/>
                    </a:ext>
                  </a:extLst>
                </a:gridCol>
                <a:gridCol w="1545962">
                  <a:extLst>
                    <a:ext uri="{9D8B030D-6E8A-4147-A177-3AD203B41FA5}">
                      <a16:colId xmlns:a16="http://schemas.microsoft.com/office/drawing/2014/main" val="2557453115"/>
                    </a:ext>
                  </a:extLst>
                </a:gridCol>
                <a:gridCol w="1205179">
                  <a:extLst>
                    <a:ext uri="{9D8B030D-6E8A-4147-A177-3AD203B41FA5}">
                      <a16:colId xmlns:a16="http://schemas.microsoft.com/office/drawing/2014/main" val="2755799865"/>
                    </a:ext>
                  </a:extLst>
                </a:gridCol>
                <a:gridCol w="796241">
                  <a:extLst>
                    <a:ext uri="{9D8B030D-6E8A-4147-A177-3AD203B41FA5}">
                      <a16:colId xmlns:a16="http://schemas.microsoft.com/office/drawing/2014/main" val="3769709916"/>
                    </a:ext>
                  </a:extLst>
                </a:gridCol>
                <a:gridCol w="796241">
                  <a:extLst>
                    <a:ext uri="{9D8B030D-6E8A-4147-A177-3AD203B41FA5}">
                      <a16:colId xmlns:a16="http://schemas.microsoft.com/office/drawing/2014/main" val="35799345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Length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eBCS</a:t>
                      </a:r>
                      <a:r>
                        <a:rPr lang="en-US" sz="800" dirty="0">
                          <a:effectLst/>
                        </a:rPr>
                        <a:t> ID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Content with restriction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Human readable description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URL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eBCS</a:t>
                      </a:r>
                      <a:r>
                        <a:rPr lang="en-US" sz="800" dirty="0">
                          <a:effectLst/>
                        </a:rPr>
                        <a:t> Service Origin Authentication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eBCS</a:t>
                      </a:r>
                      <a:r>
                        <a:rPr lang="en-US" sz="800" dirty="0">
                          <a:effectLst/>
                        </a:rPr>
                        <a:t> Origin Authentication parameters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041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bits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variable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4355335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F3BA3E-64B6-DE40-9D1D-D4DBFD2AC802}"/>
              </a:ext>
            </a:extLst>
          </p:cNvPr>
          <p:cNvCxnSpPr/>
          <p:nvPr/>
        </p:nvCxnSpPr>
        <p:spPr bwMode="auto">
          <a:xfrm flipH="1">
            <a:off x="2131498" y="3260309"/>
            <a:ext cx="7135272" cy="5497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AFF24FF-708D-CD47-B94B-EA4A0ABE4F1D}"/>
              </a:ext>
            </a:extLst>
          </p:cNvPr>
          <p:cNvCxnSpPr/>
          <p:nvPr/>
        </p:nvCxnSpPr>
        <p:spPr bwMode="auto">
          <a:xfrm>
            <a:off x="10001644" y="3247697"/>
            <a:ext cx="249094" cy="5623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0ACF2F-1962-C349-818E-982A28214C81}"/>
              </a:ext>
            </a:extLst>
          </p:cNvPr>
          <p:cNvCxnSpPr/>
          <p:nvPr/>
        </p:nvCxnSpPr>
        <p:spPr bwMode="auto">
          <a:xfrm flipH="1">
            <a:off x="3884623" y="4174709"/>
            <a:ext cx="5574687" cy="9661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7C69FB2-84B7-6D43-9A8C-BA347F3A7134}"/>
              </a:ext>
            </a:extLst>
          </p:cNvPr>
          <p:cNvCxnSpPr/>
          <p:nvPr/>
        </p:nvCxnSpPr>
        <p:spPr bwMode="auto">
          <a:xfrm>
            <a:off x="10250738" y="4191058"/>
            <a:ext cx="0" cy="9498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1373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30DC8-9600-3D40-A286-E56DCB26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B63CF-A565-FA48-AC74-F963327F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include the possibility of having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</a:t>
            </a:r>
          </a:p>
          <a:p>
            <a:pPr marL="457200" indent="-457200">
              <a:buAutoNum type="arabicPeriod"/>
            </a:pPr>
            <a:r>
              <a:rPr lang="en-US" dirty="0"/>
              <a:t>No</a:t>
            </a:r>
          </a:p>
          <a:p>
            <a:pPr marL="457200" indent="-457200">
              <a:buAutoNum type="arabicPeriod"/>
            </a:pPr>
            <a:r>
              <a:rPr lang="en-US" dirty="0"/>
              <a:t>Abstain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E7E1E9-2140-804F-8F32-06DA9D47F72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169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C2978-687D-8744-B47B-E8B2E3EA1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4C3E8-7E04-1642-A398-712882F17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11-19-1802-00-00bc-tesla-improvement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D6C9-7C11-D24E-8567-27F208486C3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41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404</Words>
  <Application>Microsoft Macintosh PowerPoint</Application>
  <PresentationFormat>Widescreen</PresentationFormat>
  <Paragraphs>94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テーマ</vt:lpstr>
      <vt:lpstr>Microsoft Word 97-2004 Document</vt:lpstr>
      <vt:lpstr>Per-service origin authentication</vt:lpstr>
      <vt:lpstr>Problem Statement</vt:lpstr>
      <vt:lpstr>Problem Statement</vt:lpstr>
      <vt:lpstr>Proposal</vt:lpstr>
      <vt:lpstr>Proposal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OCB enough for IEEE 802.11bc?</dc:title>
  <dc:creator>Antonio de la Oliva</dc:creator>
  <cp:lastModifiedBy>Antonio de la Oliva</cp:lastModifiedBy>
  <cp:revision>15</cp:revision>
  <dcterms:created xsi:type="dcterms:W3CDTF">2019-09-10T12:43:11Z</dcterms:created>
  <dcterms:modified xsi:type="dcterms:W3CDTF">2019-11-12T00:10:07Z</dcterms:modified>
</cp:coreProperties>
</file>