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9" r:id="rId2"/>
    <p:sldId id="362" r:id="rId3"/>
    <p:sldId id="386" r:id="rId4"/>
    <p:sldId id="393" r:id="rId5"/>
    <p:sldId id="398" r:id="rId6"/>
    <p:sldId id="400" r:id="rId7"/>
    <p:sldId id="404" r:id="rId8"/>
    <p:sldId id="399" r:id="rId9"/>
    <p:sldId id="372" r:id="rId10"/>
    <p:sldId id="355" r:id="rId11"/>
    <p:sldId id="403" r:id="rId12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9" autoAdjust="0"/>
    <p:restoredTop sz="73768" autoAdjust="0"/>
  </p:normalViewPr>
  <p:slideViewPr>
    <p:cSldViewPr>
      <p:cViewPr varScale="1">
        <p:scale>
          <a:sx n="87" d="100"/>
          <a:sy n="87" d="100"/>
        </p:scale>
        <p:origin x="123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372" y="120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948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67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5272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963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7905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2822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627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802.11-19/1974r0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DMG in OCB environment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2019-11-</a:t>
            </a:r>
            <a:r>
              <a:rPr lang="en-US" sz="2000" b="0" kern="0" smtClean="0">
                <a:latin typeface="Times New Roman"/>
                <a:ea typeface="MS Gothic"/>
              </a:rPr>
              <a:t>12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597070"/>
              </p:ext>
            </p:extLst>
          </p:nvPr>
        </p:nvGraphicFramePr>
        <p:xfrm>
          <a:off x="537270" y="2875508"/>
          <a:ext cx="8069460" cy="327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1" name="Document" r:id="rId4" imgW="8248712" imgH="3362979" progId="Word.Document.8">
                  <p:embed/>
                </p:oleObj>
              </mc:Choice>
              <mc:Fallback>
                <p:oleObj name="Document" r:id="rId4" imgW="8248712" imgH="336297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0" y="2875508"/>
                        <a:ext cx="8069460" cy="3279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19/0497r4 specification framework document</a:t>
            </a:r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19/1162r2 </a:t>
            </a:r>
            <a:r>
              <a:rPr lang="en-US" altLang="ko-KR" sz="2000" dirty="0" smtClean="0"/>
              <a:t>OCB </a:t>
            </a:r>
            <a:r>
              <a:rPr lang="en-US" altLang="ko-KR" sz="2000" dirty="0"/>
              <a:t>for 60GHz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use 5.9 GHz signal to </a:t>
            </a:r>
            <a:r>
              <a:rPr lang="en-US" altLang="ko-KR"/>
              <a:t>indicate </a:t>
            </a:r>
            <a:r>
              <a:rPr lang="en-US" altLang="ko-KR" smtClean="0"/>
              <a:t>60 </a:t>
            </a:r>
            <a:r>
              <a:rPr lang="en-US" altLang="ko-KR" dirty="0" smtClean="0"/>
              <a:t>GHz transmission and relative parameters?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807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11bd SFD[1], OCB mode for DMG STAs has been agreed</a:t>
            </a:r>
          </a:p>
          <a:p>
            <a:pPr lvl="1"/>
            <a:r>
              <a:rPr lang="en-US" altLang="ko-KR" dirty="0"/>
              <a:t>“11bd defines MAC sublayer functions and MLME extensions for DMG STAs in which dot11OCBActivated is true.”</a:t>
            </a:r>
          </a:p>
          <a:p>
            <a:r>
              <a:rPr lang="en-US" altLang="ko-KR" dirty="0" smtClean="0"/>
              <a:t>Since there is no BSS concept in OCB environment, the operation in DMG STA needs modification</a:t>
            </a:r>
          </a:p>
          <a:p>
            <a:pPr lvl="1"/>
            <a:r>
              <a:rPr lang="en-US" altLang="ko-KR" dirty="0" smtClean="0"/>
              <a:t>Including the Beacon Interval concept and the sector sweep operation</a:t>
            </a:r>
          </a:p>
          <a:p>
            <a:pPr lvl="1"/>
            <a:r>
              <a:rPr lang="en-US" altLang="ko-KR" dirty="0" smtClean="0"/>
              <a:t>Considering non-applicable contention process for DMG STAs</a:t>
            </a:r>
          </a:p>
          <a:p>
            <a:r>
              <a:rPr lang="en-US" altLang="ko-KR" dirty="0" smtClean="0"/>
              <a:t>In this contribution, considerations on the modification points of DMG operation in OCB mode are discussed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Beacon Interval(BI) in DMG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basic operation in DMG STAs is performed by periodic BIs</a:t>
            </a:r>
          </a:p>
          <a:p>
            <a:pPr lvl="1"/>
            <a:r>
              <a:rPr lang="en-US" altLang="ko-KR" dirty="0" smtClean="0"/>
              <a:t>The sector sweep operation is done in BHI, initiated by multiple Beacon frame transmissions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1" y="3284985"/>
            <a:ext cx="6480720" cy="320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Beam training operation by Beacon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Beam training initiated by Beacon frame[2]:</a:t>
            </a:r>
            <a:endParaRPr lang="en-US" altLang="ko-KR" sz="2800" dirty="0" smtClean="0"/>
          </a:p>
          <a:p>
            <a:pPr lvl="1"/>
            <a:r>
              <a:rPr lang="en-US" altLang="ko-KR" dirty="0" smtClean="0"/>
              <a:t>Beam </a:t>
            </a:r>
            <a:r>
              <a:rPr lang="en-US" altLang="ko-KR" dirty="0" smtClean="0"/>
              <a:t>training operation is initiated by multiple transmissions of Beacon </a:t>
            </a:r>
            <a:r>
              <a:rPr lang="en-US" altLang="ko-KR" dirty="0" smtClean="0"/>
              <a:t>frames in Beacon Header Interval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Other STAs respond with sector sweep (SSW) frames in association beamforming training (A-BFT) period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grpSp>
        <p:nvGrpSpPr>
          <p:cNvPr id="5" name="그룹 4"/>
          <p:cNvGrpSpPr/>
          <p:nvPr/>
        </p:nvGrpSpPr>
        <p:grpSpPr>
          <a:xfrm>
            <a:off x="107504" y="4129067"/>
            <a:ext cx="8928992" cy="2108245"/>
            <a:chOff x="179512" y="2976939"/>
            <a:chExt cx="8928992" cy="2108245"/>
          </a:xfrm>
        </p:grpSpPr>
        <p:sp>
          <p:nvSpPr>
            <p:cNvPr id="6" name="正方形/長方形 13"/>
            <p:cNvSpPr/>
            <p:nvPr/>
          </p:nvSpPr>
          <p:spPr bwMode="auto">
            <a:xfrm>
              <a:off x="1652729" y="3147394"/>
              <a:ext cx="439363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DBcn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" name="正方形/長方形 14"/>
            <p:cNvSpPr/>
            <p:nvPr/>
          </p:nvSpPr>
          <p:spPr bwMode="auto">
            <a:xfrm>
              <a:off x="1134519" y="3147394"/>
              <a:ext cx="439363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DBcn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8" name="正方形/長方形 17"/>
            <p:cNvSpPr/>
            <p:nvPr/>
          </p:nvSpPr>
          <p:spPr bwMode="auto">
            <a:xfrm>
              <a:off x="2166020" y="3147394"/>
              <a:ext cx="439363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DBcn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9" name="正方形/長方形 19"/>
            <p:cNvSpPr/>
            <p:nvPr/>
          </p:nvSpPr>
          <p:spPr bwMode="auto">
            <a:xfrm>
              <a:off x="3196650" y="3147394"/>
              <a:ext cx="439363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DBcn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0" name="正方形/長方形 22"/>
            <p:cNvSpPr/>
            <p:nvPr/>
          </p:nvSpPr>
          <p:spPr bwMode="auto">
            <a:xfrm>
              <a:off x="1079025" y="2976939"/>
              <a:ext cx="1791058" cy="23243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Discovery Mode = 1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1" name="テキスト ボックス 8"/>
            <p:cNvSpPr txBox="1"/>
            <p:nvPr/>
          </p:nvSpPr>
          <p:spPr>
            <a:xfrm>
              <a:off x="251520" y="3094329"/>
              <a:ext cx="5937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latin typeface="+mj-lt"/>
                </a:rPr>
                <a:t>A STA</a:t>
              </a:r>
              <a:endParaRPr kumimoji="1" lang="ja-JP" altLang="en-US" sz="1200" dirty="0">
                <a:latin typeface="+mj-lt"/>
              </a:endParaRPr>
            </a:p>
          </p:txBody>
        </p:sp>
        <p:sp>
          <p:nvSpPr>
            <p:cNvPr id="12" name="テキスト ボックス 20"/>
            <p:cNvSpPr txBox="1"/>
            <p:nvPr/>
          </p:nvSpPr>
          <p:spPr>
            <a:xfrm>
              <a:off x="179512" y="3942501"/>
              <a:ext cx="8777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latin typeface="+mj-lt"/>
                </a:rPr>
                <a:t>Peer STA1</a:t>
              </a:r>
              <a:endParaRPr kumimoji="1" lang="ja-JP" altLang="en-US" sz="1200" dirty="0">
                <a:latin typeface="+mj-lt"/>
              </a:endParaRPr>
            </a:p>
          </p:txBody>
        </p:sp>
        <p:sp>
          <p:nvSpPr>
            <p:cNvPr id="13" name="正方形/長方形 24"/>
            <p:cNvSpPr/>
            <p:nvPr/>
          </p:nvSpPr>
          <p:spPr bwMode="auto">
            <a:xfrm>
              <a:off x="3881177" y="3974798"/>
              <a:ext cx="438247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SSW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4" name="正方形/長方形 26"/>
            <p:cNvSpPr/>
            <p:nvPr/>
          </p:nvSpPr>
          <p:spPr bwMode="auto">
            <a:xfrm>
              <a:off x="4901687" y="3970423"/>
              <a:ext cx="438247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SSW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5" name="楕円 11"/>
            <p:cNvSpPr/>
            <p:nvPr/>
          </p:nvSpPr>
          <p:spPr bwMode="auto">
            <a:xfrm rot="3395711">
              <a:off x="1096024" y="3313610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6" name="楕円 27"/>
            <p:cNvSpPr/>
            <p:nvPr/>
          </p:nvSpPr>
          <p:spPr bwMode="auto">
            <a:xfrm rot="1929720">
              <a:off x="1686764" y="3371229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7" name="楕円 28"/>
            <p:cNvSpPr/>
            <p:nvPr/>
          </p:nvSpPr>
          <p:spPr bwMode="auto">
            <a:xfrm>
              <a:off x="2349697" y="3388846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8" name="楕円 29"/>
            <p:cNvSpPr/>
            <p:nvPr/>
          </p:nvSpPr>
          <p:spPr bwMode="auto">
            <a:xfrm rot="18407058">
              <a:off x="3506432" y="3328900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cxnSp>
          <p:nvCxnSpPr>
            <p:cNvPr id="19" name="直線コネクタ 15"/>
            <p:cNvCxnSpPr/>
            <p:nvPr/>
          </p:nvCxnSpPr>
          <p:spPr bwMode="auto">
            <a:xfrm>
              <a:off x="2636164" y="3248065"/>
              <a:ext cx="5311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直線コネクタ 30"/>
            <p:cNvCxnSpPr/>
            <p:nvPr/>
          </p:nvCxnSpPr>
          <p:spPr bwMode="auto">
            <a:xfrm>
              <a:off x="4370555" y="4072439"/>
              <a:ext cx="45292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楕円 32"/>
            <p:cNvSpPr/>
            <p:nvPr/>
          </p:nvSpPr>
          <p:spPr bwMode="auto">
            <a:xfrm rot="18407058">
              <a:off x="3905419" y="3592405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2" name="楕円 34"/>
            <p:cNvSpPr/>
            <p:nvPr/>
          </p:nvSpPr>
          <p:spPr bwMode="auto">
            <a:xfrm rot="3395711">
              <a:off x="5269972" y="3609786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cxnSp>
          <p:nvCxnSpPr>
            <p:cNvPr id="23" name="直線コネクタ 35"/>
            <p:cNvCxnSpPr/>
            <p:nvPr/>
          </p:nvCxnSpPr>
          <p:spPr bwMode="auto">
            <a:xfrm>
              <a:off x="2735248" y="3554982"/>
              <a:ext cx="5311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コネクタ 36"/>
            <p:cNvCxnSpPr/>
            <p:nvPr/>
          </p:nvCxnSpPr>
          <p:spPr bwMode="auto">
            <a:xfrm>
              <a:off x="4370554" y="3808429"/>
              <a:ext cx="45292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テキスト ボックス 38"/>
            <p:cNvSpPr txBox="1"/>
            <p:nvPr/>
          </p:nvSpPr>
          <p:spPr>
            <a:xfrm>
              <a:off x="179512" y="4520153"/>
              <a:ext cx="8777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latin typeface="+mj-lt"/>
                </a:rPr>
                <a:t>Peer STA2</a:t>
              </a:r>
              <a:endParaRPr kumimoji="1" lang="ja-JP" altLang="en-US" sz="1200" dirty="0">
                <a:latin typeface="+mj-lt"/>
              </a:endParaRPr>
            </a:p>
          </p:txBody>
        </p:sp>
        <p:sp>
          <p:nvSpPr>
            <p:cNvPr id="26" name="正方形/長方形 39"/>
            <p:cNvSpPr/>
            <p:nvPr/>
          </p:nvSpPr>
          <p:spPr bwMode="auto">
            <a:xfrm>
              <a:off x="6294865" y="4564190"/>
              <a:ext cx="438247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SSW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27" name="正方形/長方形 40"/>
            <p:cNvSpPr/>
            <p:nvPr/>
          </p:nvSpPr>
          <p:spPr bwMode="auto">
            <a:xfrm>
              <a:off x="7315375" y="4559815"/>
              <a:ext cx="438247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SSW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cxnSp>
          <p:nvCxnSpPr>
            <p:cNvPr id="28" name="直線コネクタ 41"/>
            <p:cNvCxnSpPr/>
            <p:nvPr/>
          </p:nvCxnSpPr>
          <p:spPr bwMode="auto">
            <a:xfrm>
              <a:off x="6784243" y="4661831"/>
              <a:ext cx="45292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楕円 42"/>
            <p:cNvSpPr/>
            <p:nvPr/>
          </p:nvSpPr>
          <p:spPr bwMode="auto">
            <a:xfrm rot="18407058">
              <a:off x="6357648" y="4181797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30" name="楕円 43"/>
            <p:cNvSpPr/>
            <p:nvPr/>
          </p:nvSpPr>
          <p:spPr bwMode="auto">
            <a:xfrm rot="3395711">
              <a:off x="7683660" y="4199178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cxnSp>
          <p:nvCxnSpPr>
            <p:cNvPr id="31" name="直線コネクタ 44"/>
            <p:cNvCxnSpPr/>
            <p:nvPr/>
          </p:nvCxnSpPr>
          <p:spPr bwMode="auto">
            <a:xfrm>
              <a:off x="6784242" y="4397821"/>
              <a:ext cx="45292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正方形/長方形 46"/>
            <p:cNvSpPr/>
            <p:nvPr/>
          </p:nvSpPr>
          <p:spPr bwMode="auto">
            <a:xfrm>
              <a:off x="5399544" y="3147394"/>
              <a:ext cx="648072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SSW-FB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33" name="正方形/長方形 47"/>
            <p:cNvSpPr/>
            <p:nvPr/>
          </p:nvSpPr>
          <p:spPr bwMode="auto">
            <a:xfrm>
              <a:off x="7884368" y="3147394"/>
              <a:ext cx="648072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SSW-FB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34" name="楕円 49"/>
            <p:cNvSpPr/>
            <p:nvPr/>
          </p:nvSpPr>
          <p:spPr bwMode="auto">
            <a:xfrm rot="2183631">
              <a:off x="8097611" y="3342918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cxnSp>
          <p:nvCxnSpPr>
            <p:cNvPr id="35" name="直線矢印コネクタ 56"/>
            <p:cNvCxnSpPr/>
            <p:nvPr/>
          </p:nvCxnSpPr>
          <p:spPr bwMode="auto">
            <a:xfrm>
              <a:off x="8294296" y="4870953"/>
              <a:ext cx="65030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正方形/長方形 57"/>
            <p:cNvSpPr/>
            <p:nvPr/>
          </p:nvSpPr>
          <p:spPr bwMode="auto">
            <a:xfrm>
              <a:off x="8277631" y="4852753"/>
              <a:ext cx="830873" cy="23243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000" dirty="0" smtClean="0">
                  <a:latin typeface="+mj-lt"/>
                  <a:cs typeface="Arial" panose="020B0604020202020204" pitchFamily="34" charset="0"/>
                </a:rPr>
                <a:t>time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cxnSp>
          <p:nvCxnSpPr>
            <p:cNvPr id="37" name="直線コネクタ 45"/>
            <p:cNvCxnSpPr/>
            <p:nvPr/>
          </p:nvCxnSpPr>
          <p:spPr bwMode="auto">
            <a:xfrm flipV="1">
              <a:off x="998447" y="3351426"/>
              <a:ext cx="7966041" cy="69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正方形/長方形 51"/>
            <p:cNvSpPr/>
            <p:nvPr/>
          </p:nvSpPr>
          <p:spPr bwMode="auto">
            <a:xfrm>
              <a:off x="2141034" y="3974314"/>
              <a:ext cx="438247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SSW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cxnSp>
          <p:nvCxnSpPr>
            <p:cNvPr id="39" name="直線コネクタ 50"/>
            <p:cNvCxnSpPr/>
            <p:nvPr/>
          </p:nvCxnSpPr>
          <p:spPr bwMode="auto">
            <a:xfrm flipV="1">
              <a:off x="998447" y="4177406"/>
              <a:ext cx="7966041" cy="69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楕円 55"/>
            <p:cNvSpPr/>
            <p:nvPr/>
          </p:nvSpPr>
          <p:spPr bwMode="auto">
            <a:xfrm>
              <a:off x="5716465" y="3365531"/>
              <a:ext cx="7200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41" name="正方形/長方形 59"/>
            <p:cNvSpPr/>
            <p:nvPr/>
          </p:nvSpPr>
          <p:spPr bwMode="auto">
            <a:xfrm>
              <a:off x="1471909" y="4572476"/>
              <a:ext cx="438247" cy="20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anose="020B0604020202020204" pitchFamily="34" charset="0"/>
                </a:rPr>
                <a:t>SSW</a:t>
              </a:r>
              <a:endPara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endParaRPr>
            </a:p>
          </p:txBody>
        </p:sp>
        <p:cxnSp>
          <p:nvCxnSpPr>
            <p:cNvPr id="42" name="直線コネクタ 52"/>
            <p:cNvCxnSpPr/>
            <p:nvPr/>
          </p:nvCxnSpPr>
          <p:spPr bwMode="auto">
            <a:xfrm flipV="1">
              <a:off x="998447" y="4762055"/>
              <a:ext cx="7966041" cy="69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テキスト ボックス 60"/>
            <p:cNvSpPr txBox="1"/>
            <p:nvPr/>
          </p:nvSpPr>
          <p:spPr>
            <a:xfrm>
              <a:off x="3131840" y="4175502"/>
              <a:ext cx="28584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>
                  <a:latin typeface="+mj-lt"/>
                </a:rPr>
                <a:t>A peer STA sweeps sectors using SSW frames</a:t>
              </a:r>
              <a:endParaRPr kumimoji="1" lang="ja-JP" altLang="en-US" sz="1000" dirty="0">
                <a:latin typeface="+mj-lt"/>
              </a:endParaRPr>
            </a:p>
          </p:txBody>
        </p:sp>
        <p:sp>
          <p:nvSpPr>
            <p:cNvPr id="44" name="テキスト ボックス 61"/>
            <p:cNvSpPr txBox="1"/>
            <p:nvPr/>
          </p:nvSpPr>
          <p:spPr>
            <a:xfrm>
              <a:off x="6084168" y="4752026"/>
              <a:ext cx="194316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 smtClean="0">
                  <a:latin typeface="+mj-lt"/>
                </a:rPr>
                <a:t>Another peer STA sweeps sectors</a:t>
              </a:r>
              <a:endParaRPr kumimoji="1" lang="ja-JP" altLang="en-US" sz="9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Selection procedure of initiator of Beam training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role of beam training initiator cannot be decided by a contention process in 60 GHz because of hidden node problem</a:t>
            </a:r>
          </a:p>
          <a:p>
            <a:pPr lvl="1"/>
            <a:r>
              <a:rPr lang="en-US" altLang="ko-KR" sz="1800" dirty="0" smtClean="0"/>
              <a:t>Due to LOS characteristics of 60GHz, there are many hidden nodes as shown in the figure</a:t>
            </a:r>
          </a:p>
          <a:p>
            <a:pPr lvl="1"/>
            <a:r>
              <a:rPr lang="en-US" altLang="ko-KR" sz="1800" dirty="0" smtClean="0"/>
              <a:t>Using 5.9 GHz signal is one of ways to resolve such hidden node proble</a:t>
            </a:r>
            <a:r>
              <a:rPr lang="en-US" altLang="ko-KR" sz="1800" dirty="0"/>
              <a:t>m</a:t>
            </a:r>
            <a:endParaRPr lang="en-US" altLang="ko-KR" sz="18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endParaRPr lang="ko-KR" altLang="en-US" sz="18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174" y="3573016"/>
            <a:ext cx="4397651" cy="276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9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60 GHz Scenarios (V2I, V2V)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proposed 60 GHz use cases, static STA can act as an AP</a:t>
            </a:r>
          </a:p>
          <a:p>
            <a:pPr lvl="1"/>
            <a:r>
              <a:rPr lang="en-US" altLang="ko-KR" sz="1800" dirty="0" smtClean="0"/>
              <a:t>In V2I scenario: RSU can act as an AP</a:t>
            </a:r>
          </a:p>
          <a:p>
            <a:pPr lvl="1"/>
            <a:r>
              <a:rPr lang="en-US" altLang="ko-KR" sz="1800" dirty="0" smtClean="0"/>
              <a:t>In V2V scenario: Header STA may act as an AP</a:t>
            </a:r>
          </a:p>
          <a:p>
            <a:pPr lvl="2"/>
            <a:r>
              <a:rPr lang="en-US" altLang="ko-KR" sz="1600" dirty="0" smtClean="0"/>
              <a:t>How to form a V2V communication group and select a header STA is done at application layer level.</a:t>
            </a:r>
          </a:p>
          <a:p>
            <a:r>
              <a:rPr lang="en-US" altLang="ko-KR" sz="2200" dirty="0" smtClean="0"/>
              <a:t>The proposed use cases, static environment is assumed</a:t>
            </a:r>
          </a:p>
          <a:p>
            <a:pPr lvl="1"/>
            <a:r>
              <a:rPr lang="en-US" altLang="ko-KR" sz="1800" dirty="0" smtClean="0"/>
              <a:t>Static position of infrastructure in V2I transmission</a:t>
            </a:r>
          </a:p>
          <a:p>
            <a:pPr lvl="1"/>
            <a:r>
              <a:rPr lang="en-US" altLang="ko-KR" sz="1800" dirty="0" smtClean="0"/>
              <a:t>Static relative positions of vehicles in V2V transmission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5504473"/>
            <a:ext cx="6958237" cy="80484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9287" y="5296790"/>
            <a:ext cx="5065425" cy="11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35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use of 5.9 GHz transmission to support 60 GHz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To help </a:t>
            </a:r>
            <a:r>
              <a:rPr lang="en-US" altLang="ko-KR" sz="2000" dirty="0" smtClean="0"/>
              <a:t>60 </a:t>
            </a:r>
            <a:r>
              <a:rPr lang="en-US" altLang="ko-KR" sz="2000" dirty="0"/>
              <a:t>GHz transmission, 11bd device </a:t>
            </a:r>
            <a:r>
              <a:rPr lang="en-US" altLang="ko-KR" sz="2000" dirty="0" smtClean="0"/>
              <a:t>may </a:t>
            </a:r>
            <a:r>
              <a:rPr lang="en-US" altLang="ko-KR" sz="2000" dirty="0"/>
              <a:t>transmit information of 60 MHz transmission using 5.9 GHz band</a:t>
            </a:r>
          </a:p>
          <a:p>
            <a:pPr lvl="1"/>
            <a:r>
              <a:rPr lang="en-US" altLang="ko-KR" sz="1800" dirty="0"/>
              <a:t>In </a:t>
            </a:r>
            <a:r>
              <a:rPr lang="en-US" altLang="ko-KR" sz="1800" dirty="0" smtClean="0"/>
              <a:t>V2V </a:t>
            </a:r>
            <a:r>
              <a:rPr lang="en-US" altLang="ko-KR" sz="1800" dirty="0"/>
              <a:t>scenario, </a:t>
            </a:r>
            <a:r>
              <a:rPr lang="en-US" altLang="ko-KR" sz="1800" dirty="0" smtClean="0"/>
              <a:t>the leader vehicle may manage the </a:t>
            </a:r>
            <a:r>
              <a:rPr lang="en-US" altLang="ko-KR" sz="1800" dirty="0"/>
              <a:t>60 GHz </a:t>
            </a:r>
            <a:r>
              <a:rPr lang="en-US" altLang="ko-KR" sz="1800" dirty="0" smtClean="0"/>
              <a:t>communication using </a:t>
            </a:r>
            <a:r>
              <a:rPr lang="en-US" altLang="ko-KR" sz="1800" dirty="0"/>
              <a:t>5.9 GHz </a:t>
            </a:r>
            <a:r>
              <a:rPr lang="en-US" altLang="ko-KR" sz="1800" dirty="0" smtClean="0"/>
              <a:t>signal 	</a:t>
            </a:r>
          </a:p>
          <a:p>
            <a:pPr lvl="2"/>
            <a:r>
              <a:rPr lang="en-US" altLang="ko-KR" sz="1400" dirty="0" smtClean="0"/>
              <a:t>E.g., </a:t>
            </a:r>
            <a:r>
              <a:rPr lang="en-US" altLang="ko-KR" sz="1400" dirty="0" smtClean="0"/>
              <a:t>Beamforming training initiation time</a:t>
            </a:r>
            <a:endParaRPr lang="en-US" altLang="ko-KR" sz="14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703391"/>
            <a:ext cx="7272300" cy="276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91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use of 5.9 GHz transmission to support 60 GHz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To help </a:t>
            </a:r>
            <a:r>
              <a:rPr lang="en-US" altLang="ko-KR" sz="2000" dirty="0" smtClean="0"/>
              <a:t>the 60 GHz transmission, </a:t>
            </a:r>
            <a:r>
              <a:rPr lang="en-US" altLang="ko-KR" sz="2000" dirty="0"/>
              <a:t>11bd device </a:t>
            </a:r>
            <a:r>
              <a:rPr lang="en-US" altLang="ko-KR" sz="2000" dirty="0" smtClean="0"/>
              <a:t>may transmit information of 60 MHz transmission using 5.9 GHz band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In V2I scenario, the transmitter of 60 GHz signal may broadcast the information using 5.9 GHz signal</a:t>
            </a:r>
          </a:p>
          <a:p>
            <a:pPr lvl="2"/>
            <a:r>
              <a:rPr lang="en-US" altLang="ko-KR" sz="1400" dirty="0" smtClean="0"/>
              <a:t>E.g</a:t>
            </a:r>
            <a:r>
              <a:rPr lang="en-US" altLang="ko-KR" sz="1400" dirty="0"/>
              <a:t>., Beamforming training initiation time</a:t>
            </a:r>
            <a:endParaRPr lang="en-US" altLang="ko-KR" sz="14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501008"/>
            <a:ext cx="4863820" cy="290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59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the transmission procedure of DMG OCB STAs is presented </a:t>
            </a:r>
          </a:p>
          <a:p>
            <a:r>
              <a:rPr lang="en-US" altLang="ko-KR" dirty="0" smtClean="0"/>
              <a:t>Without the concept of BSS, the decision method for beamforming training operation and initiator selection are needed</a:t>
            </a:r>
          </a:p>
          <a:p>
            <a:pPr lvl="1"/>
            <a:r>
              <a:rPr lang="en-US" altLang="ko-KR" dirty="0" smtClean="0"/>
              <a:t>The contention-based operation in 60 GHz is not recommended in OCB environments</a:t>
            </a:r>
          </a:p>
          <a:p>
            <a:r>
              <a:rPr lang="en-US" altLang="ko-KR" dirty="0" smtClean="0"/>
              <a:t>5.9 GHz signals may help to address and initiate 60 GHz transmission </a:t>
            </a:r>
          </a:p>
          <a:p>
            <a:pPr lvl="1"/>
            <a:r>
              <a:rPr lang="en-US" altLang="ko-KR" dirty="0" smtClean="0"/>
              <a:t>Detailed information carried over 5.9GHz is TBD</a:t>
            </a:r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58035</TotalTime>
  <Words>567</Words>
  <Application>Microsoft Office PowerPoint</Application>
  <PresentationFormat>화면 슬라이드 쇼(4:3)</PresentationFormat>
  <Paragraphs>91</Paragraphs>
  <Slides>11</Slides>
  <Notes>10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MS Gothic</vt:lpstr>
      <vt:lpstr>ＭＳ Ｐゴシック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Beacon Interval(BI) in DMG STAs</vt:lpstr>
      <vt:lpstr>Recap: Beam training operation by Beacon frame</vt:lpstr>
      <vt:lpstr>Selection procedure of initiator of Beam training operation</vt:lpstr>
      <vt:lpstr>60 GHz Scenarios (V2I, V2V)</vt:lpstr>
      <vt:lpstr>The use of 5.9 GHz transmission to support 60 GHz transmission</vt:lpstr>
      <vt:lpstr>The use of 5.9 GHz transmission to support 60 GHz transmission</vt:lpstr>
      <vt:lpstr>Conclusion</vt:lpstr>
      <vt:lpstr>Reference </vt:lpstr>
      <vt:lpstr>Straw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947</cp:revision>
  <cp:lastPrinted>2017-07-06T20:18:14Z</cp:lastPrinted>
  <dcterms:created xsi:type="dcterms:W3CDTF">2015-04-24T00:57:35Z</dcterms:created>
  <dcterms:modified xsi:type="dcterms:W3CDTF">2019-11-13T21:16:12Z</dcterms:modified>
</cp:coreProperties>
</file>