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269" r:id="rId2"/>
    <p:sldId id="362" r:id="rId3"/>
    <p:sldId id="386" r:id="rId4"/>
    <p:sldId id="400" r:id="rId5"/>
    <p:sldId id="409" r:id="rId6"/>
    <p:sldId id="417" r:id="rId7"/>
    <p:sldId id="397" r:id="rId8"/>
    <p:sldId id="425" r:id="rId9"/>
    <p:sldId id="382" r:id="rId10"/>
    <p:sldId id="426" r:id="rId11"/>
    <p:sldId id="427" r:id="rId12"/>
    <p:sldId id="428" r:id="rId13"/>
    <p:sldId id="429" r:id="rId14"/>
    <p:sldId id="355" r:id="rId15"/>
    <p:sldId id="424" r:id="rId16"/>
    <p:sldId id="423" r:id="rId17"/>
    <p:sldId id="416" r:id="rId18"/>
  </p:sldIdLst>
  <p:sldSz cx="9144000" cy="6858000" type="screen4x3"/>
  <p:notesSz cx="6858000" cy="562927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38" userDrawn="1">
          <p15:clr>
            <a:srgbClr val="A4A3A4"/>
          </p15:clr>
        </p15:guide>
        <p15:guide id="2" pos="3126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용수 곽" initials="용곽" lastIdx="2" clrIdx="0">
    <p:extLst>
      <p:ext uri="{19B8F6BF-5375-455C-9EA6-DF929625EA0E}">
        <p15:presenceInfo xmlns:p15="http://schemas.microsoft.com/office/powerpoint/2012/main" userId="d03944a2d3c0ed7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E798DDA-ABFF-45FF-A42B-0BB78072C83A}" v="1" dt="2019-07-16T03:35:48.08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79433" autoAdjust="0"/>
  </p:normalViewPr>
  <p:slideViewPr>
    <p:cSldViewPr>
      <p:cViewPr varScale="1">
        <p:scale>
          <a:sx n="87" d="100"/>
          <a:sy n="87" d="100"/>
        </p:scale>
        <p:origin x="1358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07" d="100"/>
          <a:sy n="107" d="100"/>
        </p:scale>
        <p:origin x="2256" y="67"/>
      </p:cViewPr>
      <p:guideLst>
        <p:guide orient="horz" pos="2138"/>
        <p:guide pos="312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42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41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한슬 홍" userId="4b0f4d17bb7e5f71" providerId="Windows Live" clId="Web-{4495D371-0D4F-49B5-9EB0-2E4157B7A268}"/>
    <pc:docChg chg="modSld">
      <pc:chgData name="한슬 홍" userId="4b0f4d17bb7e5f71" providerId="Windows Live" clId="Web-{4495D371-0D4F-49B5-9EB0-2E4157B7A268}" dt="2019-07-16T03:49:30.105" v="2"/>
      <pc:docMkLst>
        <pc:docMk/>
      </pc:docMkLst>
      <pc:sldChg chg="modNotes">
        <pc:chgData name="한슬 홍" userId="4b0f4d17bb7e5f71" providerId="Windows Live" clId="Web-{4495D371-0D4F-49B5-9EB0-2E4157B7A268}" dt="2019-07-16T03:49:30.105" v="2"/>
        <pc:sldMkLst>
          <pc:docMk/>
          <pc:sldMk cId="2625637699" sldId="386"/>
        </pc:sldMkLst>
      </pc:sldChg>
    </pc:docChg>
  </pc:docChgLst>
  <pc:docChgLst>
    <pc:chgData name="한슬 홍" userId="4b0f4d17bb7e5f71" providerId="Windows Live" clId="Web-{CE798DDA-ABFF-45FF-A42B-0BB78072C83A}"/>
    <pc:docChg chg="modSld">
      <pc:chgData name="한슬 홍" userId="4b0f4d17bb7e5f71" providerId="Windows Live" clId="Web-{CE798DDA-ABFF-45FF-A42B-0BB78072C83A}" dt="2019-07-16T03:38:54.275" v="564"/>
      <pc:docMkLst>
        <pc:docMk/>
      </pc:docMkLst>
      <pc:sldChg chg="modSp modNotes">
        <pc:chgData name="한슬 홍" userId="4b0f4d17bb7e5f71" providerId="Windows Live" clId="Web-{CE798DDA-ABFF-45FF-A42B-0BB78072C83A}" dt="2019-07-16T03:36:08.631" v="469"/>
        <pc:sldMkLst>
          <pc:docMk/>
          <pc:sldMk cId="792840281" sldId="362"/>
        </pc:sldMkLst>
        <pc:spChg chg="mod">
          <ac:chgData name="한슬 홍" userId="4b0f4d17bb7e5f71" providerId="Windows Live" clId="Web-{CE798DDA-ABFF-45FF-A42B-0BB78072C83A}" dt="2019-07-16T03:35:48.053" v="461" actId="1076"/>
          <ac:spMkLst>
            <pc:docMk/>
            <pc:sldMk cId="792840281" sldId="362"/>
            <ac:spMk id="3" creationId="{00000000-0000-0000-0000-000000000000}"/>
          </ac:spMkLst>
        </pc:spChg>
      </pc:sldChg>
      <pc:sldChg chg="modNotes">
        <pc:chgData name="한슬 홍" userId="4b0f4d17bb7e5f71" providerId="Windows Live" clId="Web-{CE798DDA-ABFF-45FF-A42B-0BB78072C83A}" dt="2019-07-16T03:38:54.275" v="564"/>
        <pc:sldMkLst>
          <pc:docMk/>
          <pc:sldMk cId="2625637699" sldId="386"/>
        </pc:sldMkLst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0167" cy="3405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5620999" y="1"/>
            <a:ext cx="4300167" cy="3405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F78BE8-6062-421D-845D-AF75DC4A99D3}" type="datetimeFigureOut">
              <a:rPr lang="ko-KR" altLang="en-US" smtClean="0"/>
              <a:t>2020-01-15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6447565"/>
            <a:ext cx="4300167" cy="3405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5620999" y="6447565"/>
            <a:ext cx="4300167" cy="3405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E725D9-89AC-4F15-8C60-2A757A1E1DD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27863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5620999" y="0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3DDF5C-01AE-4AB9-B339-52FF3677FAF2}" type="datetimeFigureOut">
              <a:rPr lang="ko-KR" altLang="en-US" smtClean="0"/>
              <a:t>2020-01-15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3265488" y="509588"/>
            <a:ext cx="3392487" cy="25447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992347" y="3224371"/>
            <a:ext cx="7938770" cy="305466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6447564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5620999" y="6447564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03D92B-7FF3-4751-8ECB-18A728F1347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4149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altLang="ko-KR" sz="5400" kern="0" dirty="0" smtClean="0">
              <a:solidFill>
                <a:schemeClr val="tx1"/>
              </a:solidFill>
              <a:latin typeface="Times New Roman"/>
              <a:ea typeface="MS Gothic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01877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70391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304904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83918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363739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>
              <a:ea typeface="맑은 고딕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07406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01710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783586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63359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318267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731695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553085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28985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8871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2020-01-15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1453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2020-01-15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1822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ko-KR" dirty="0" err="1"/>
              <a:t>Hanseul</a:t>
            </a:r>
            <a:r>
              <a:rPr lang="en-GB" altLang="ko-KR" dirty="0"/>
              <a:t> Hong, </a:t>
            </a:r>
            <a:r>
              <a:rPr lang="en-GB" altLang="ko-KR" dirty="0" err="1"/>
              <a:t>Yonsei</a:t>
            </a:r>
            <a:r>
              <a:rPr lang="en-GB" altLang="ko-KR" dirty="0"/>
              <a:t> University</a:t>
            </a:r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ct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468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1178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7273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2020-01-15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7963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0761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2020-01-15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699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2020-01-15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0597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2020-01-15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2396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 err="1"/>
              <a:t>Hanseul</a:t>
            </a:r>
            <a:r>
              <a:rPr lang="en-GB" dirty="0"/>
              <a:t> Hong, </a:t>
            </a:r>
            <a:r>
              <a:rPr lang="en-GB" dirty="0" err="1"/>
              <a:t>Yonsei</a:t>
            </a:r>
            <a:r>
              <a:rPr lang="en-GB" dirty="0"/>
              <a:t> University</a:t>
            </a:r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802.11-19/</a:t>
            </a: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1973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charset="-128"/>
              <a:cs typeface="Times New Roman" panose="02020603050405020304" pitchFamily="18" charset="0"/>
            </a:endParaRPr>
          </a:p>
        </p:txBody>
      </p:sp>
      <p:sp>
        <p:nvSpPr>
          <p:cNvPr id="19" name="직사각형 18"/>
          <p:cNvSpPr/>
          <p:nvPr userDrawn="1"/>
        </p:nvSpPr>
        <p:spPr>
          <a:xfrm>
            <a:off x="603396" y="290708"/>
            <a:ext cx="15247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January 2020</a:t>
            </a:r>
            <a:endParaRPr kumimoji="0" lang="en-US" altLang="ko-KR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3101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ko-KR" kern="0" dirty="0">
                <a:solidFill>
                  <a:schemeClr val="tx1"/>
                </a:solidFill>
                <a:latin typeface="Times New Roman"/>
                <a:ea typeface="MS Gothic"/>
              </a:rPr>
              <a:t>Further considerations </a:t>
            </a:r>
            <a:r>
              <a:rPr lang="en-US" altLang="ko-KR" kern="0" dirty="0" smtClean="0">
                <a:solidFill>
                  <a:schemeClr val="tx1"/>
                </a:solidFill>
                <a:latin typeface="Times New Roman"/>
                <a:ea typeface="MS Gothic"/>
              </a:rPr>
              <a:t>on 20M</a:t>
            </a:r>
            <a:r>
              <a:rPr lang="en-US" altLang="ko-KR" kern="0" dirty="0">
                <a:solidFill>
                  <a:schemeClr val="tx1"/>
                </a:solidFill>
                <a:latin typeface="Times New Roman"/>
                <a:ea typeface="MS Gothic"/>
              </a:rPr>
              <a:t>H</a:t>
            </a:r>
            <a:r>
              <a:rPr lang="en-US" altLang="ko-KR" kern="0" dirty="0" smtClean="0">
                <a:solidFill>
                  <a:schemeClr val="tx1"/>
                </a:solidFill>
                <a:latin typeface="Times New Roman"/>
                <a:ea typeface="MS Gothic"/>
              </a:rPr>
              <a:t>z </a:t>
            </a:r>
            <a:r>
              <a:rPr lang="en-US" altLang="ko-KR" kern="0" dirty="0">
                <a:solidFill>
                  <a:schemeClr val="tx1"/>
                </a:solidFill>
                <a:latin typeface="Times New Roman"/>
                <a:ea typeface="MS Gothic"/>
              </a:rPr>
              <a:t>channel access</a:t>
            </a:r>
            <a:endParaRPr lang="en-GB" altLang="ko-KR" sz="7200" kern="0" dirty="0">
              <a:solidFill>
                <a:schemeClr val="tx1"/>
              </a:solidFill>
              <a:latin typeface="Times New Roman"/>
              <a:ea typeface="MS Gothic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2089150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2020-1-</a:t>
            </a:r>
            <a:r>
              <a:rPr lang="en-US" sz="2000" b="0" kern="0" dirty="0" smtClean="0">
                <a:latin typeface="Times New Roman"/>
                <a:ea typeface="MS Gothic"/>
              </a:rPr>
              <a:t>14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247863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latinLnBrk="0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243189"/>
              </p:ext>
            </p:extLst>
          </p:nvPr>
        </p:nvGraphicFramePr>
        <p:xfrm>
          <a:off x="537270" y="2875508"/>
          <a:ext cx="8069460" cy="32794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32" name="Document" r:id="rId4" imgW="8248712" imgH="3362979" progId="Word.Document.8">
                  <p:embed/>
                </p:oleObj>
              </mc:Choice>
              <mc:Fallback>
                <p:oleObj name="Document" r:id="rId4" imgW="8248712" imgH="3362979" progId="Word.Document.8">
                  <p:embed/>
                  <p:pic>
                    <p:nvPicPr>
                      <p:cNvPr id="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270" y="2875508"/>
                        <a:ext cx="8069460" cy="327944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156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followings to SFD</a:t>
            </a:r>
            <a:r>
              <a:rPr lang="en-US" altLang="ko-KR" dirty="0" smtClean="0"/>
              <a:t>:</a:t>
            </a:r>
          </a:p>
          <a:p>
            <a:pPr lvl="1"/>
            <a:r>
              <a:rPr lang="en-US" altLang="ko-KR" dirty="0" smtClean="0"/>
              <a:t>20 </a:t>
            </a:r>
            <a:r>
              <a:rPr lang="en-US" altLang="ko-KR" dirty="0"/>
              <a:t>MHz channel consists of two contiguous 10 MHz channel:</a:t>
            </a:r>
            <a:endParaRPr lang="en-US" altLang="ko-KR" kern="0" dirty="0"/>
          </a:p>
          <a:p>
            <a:pPr lvl="2"/>
            <a:r>
              <a:rPr lang="en-US" altLang="ko-KR" sz="1600" dirty="0"/>
              <a:t>In one 10 MHz channel (denoted as </a:t>
            </a:r>
            <a:r>
              <a:rPr lang="en-US" altLang="ko-KR" sz="1600" i="1" dirty="0"/>
              <a:t>OCB primary channel</a:t>
            </a:r>
            <a:r>
              <a:rPr lang="en-US" altLang="ko-KR" sz="1600" dirty="0"/>
              <a:t>), the channel sensing with PD and ED with NAV setting method </a:t>
            </a:r>
            <a:r>
              <a:rPr lang="en-US" altLang="ko-KR" sz="1600" dirty="0" smtClean="0"/>
              <a:t>shall </a:t>
            </a:r>
            <a:r>
              <a:rPr lang="en-US" altLang="ko-KR" sz="1600" dirty="0"/>
              <a:t>be </a:t>
            </a:r>
            <a:r>
              <a:rPr lang="en-US" altLang="ko-KR" sz="1600" dirty="0" smtClean="0"/>
              <a:t>applied.</a:t>
            </a:r>
            <a:endParaRPr lang="en-US" altLang="ko-KR" sz="1600" dirty="0"/>
          </a:p>
          <a:p>
            <a:pPr lvl="2"/>
            <a:r>
              <a:rPr lang="en-US" altLang="ko-KR" sz="1600" dirty="0"/>
              <a:t>In the other 10 MHz channel (denoted as </a:t>
            </a:r>
            <a:r>
              <a:rPr lang="en-US" altLang="ko-KR" sz="1600" i="1" dirty="0" smtClean="0"/>
              <a:t>OCB </a:t>
            </a:r>
            <a:r>
              <a:rPr lang="en-US" altLang="ko-KR" sz="1600" i="1" dirty="0"/>
              <a:t>secondary channel</a:t>
            </a:r>
            <a:r>
              <a:rPr lang="en-US" altLang="ko-KR" sz="1600" dirty="0"/>
              <a:t>), </a:t>
            </a:r>
            <a:r>
              <a:rPr lang="en-US" altLang="ko-KR" sz="1600" dirty="0" smtClean="0"/>
              <a:t>TBD (e.g., Preamble Detection, GI detection, Energy detection) channel </a:t>
            </a:r>
            <a:r>
              <a:rPr lang="en-US" altLang="ko-KR" sz="1600" dirty="0"/>
              <a:t>sensing methods </a:t>
            </a:r>
            <a:r>
              <a:rPr lang="en-US" altLang="ko-KR" sz="1600" dirty="0" smtClean="0"/>
              <a:t>shall be used.</a:t>
            </a:r>
            <a:endParaRPr lang="en-US" altLang="ko-KR" sz="1400" dirty="0"/>
          </a:p>
          <a:p>
            <a:pPr lvl="1"/>
            <a:r>
              <a:rPr lang="en-US" altLang="ko-KR" dirty="0"/>
              <a:t>When the </a:t>
            </a:r>
            <a:r>
              <a:rPr lang="en-US" altLang="ko-KR" i="1" dirty="0"/>
              <a:t>OCB primary</a:t>
            </a:r>
            <a:r>
              <a:rPr lang="en-US" altLang="ko-KR" dirty="0"/>
              <a:t> channel is sensed as channel busy, the channel sensing period should be same as the sensing period of 10 MHz transmission (e.g</a:t>
            </a:r>
            <a:r>
              <a:rPr lang="en-US" altLang="ko-KR" dirty="0" smtClean="0"/>
              <a:t>., </a:t>
            </a:r>
            <a:r>
              <a:rPr lang="en-US" altLang="ko-KR" dirty="0"/>
              <a:t>AIFS</a:t>
            </a:r>
            <a:r>
              <a:rPr lang="en-US" altLang="ko-KR" dirty="0" smtClean="0"/>
              <a:t>)</a:t>
            </a:r>
            <a:endParaRPr lang="en-US" altLang="ko-KR" sz="1800" dirty="0" smtClean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r>
              <a:rPr lang="en-US" altLang="ko-KR" sz="1800" dirty="0" smtClean="0"/>
              <a:t>Y/N/A</a:t>
            </a:r>
            <a:endParaRPr lang="en-US" altLang="ko-KR" sz="1800" dirty="0"/>
          </a:p>
        </p:txBody>
      </p:sp>
    </p:spTree>
    <p:extLst>
      <p:ext uri="{BB962C8B-B14F-4D97-AF65-F5344CB8AC3E}">
        <p14:creationId xmlns:p14="http://schemas.microsoft.com/office/powerpoint/2010/main" val="2433927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followings to SFD</a:t>
            </a:r>
            <a:r>
              <a:rPr lang="en-US" altLang="ko-KR" dirty="0" smtClean="0"/>
              <a:t>:</a:t>
            </a:r>
          </a:p>
          <a:p>
            <a:pPr lvl="1"/>
            <a:r>
              <a:rPr lang="en-US" altLang="ko-KR" sz="1600" dirty="0" smtClean="0"/>
              <a:t>When </a:t>
            </a:r>
            <a:r>
              <a:rPr lang="en-US" altLang="ko-KR" sz="1600" i="1" dirty="0" smtClean="0"/>
              <a:t>OCB </a:t>
            </a:r>
            <a:r>
              <a:rPr lang="en-US" altLang="ko-KR" sz="1600" i="1" dirty="0"/>
              <a:t>secondary channel</a:t>
            </a:r>
            <a:r>
              <a:rPr lang="en-US" altLang="ko-KR" sz="1600" dirty="0"/>
              <a:t> </a:t>
            </a:r>
            <a:r>
              <a:rPr lang="en-US" altLang="ko-KR" sz="1600" dirty="0" smtClean="0"/>
              <a:t>is sensed busy due to IEEE 802.11 signal (IEEE 802.11 signal detection is determined by TBD mechanism) and </a:t>
            </a:r>
            <a:r>
              <a:rPr lang="en-US" altLang="ko-KR" sz="1600" dirty="0"/>
              <a:t>the duration of channel </a:t>
            </a:r>
            <a:r>
              <a:rPr lang="en-US" altLang="ko-KR" sz="1600" dirty="0" smtClean="0"/>
              <a:t>busy is </a:t>
            </a:r>
            <a:r>
              <a:rPr lang="en-US" altLang="ko-KR" sz="1600" dirty="0"/>
              <a:t>not known, EIFS sensing </a:t>
            </a:r>
            <a:r>
              <a:rPr lang="en-US" altLang="ko-KR" sz="1600" dirty="0" smtClean="0"/>
              <a:t>period shall be used.</a:t>
            </a:r>
          </a:p>
          <a:p>
            <a:pPr lvl="1"/>
            <a:r>
              <a:rPr lang="en-US" altLang="ko-KR" sz="1600" dirty="0"/>
              <a:t>When </a:t>
            </a:r>
            <a:r>
              <a:rPr lang="en-US" altLang="ko-KR" sz="1600" i="1" dirty="0"/>
              <a:t>OCB secondary channel</a:t>
            </a:r>
            <a:r>
              <a:rPr lang="en-US" altLang="ko-KR" sz="1600" dirty="0"/>
              <a:t> is sensed </a:t>
            </a:r>
            <a:r>
              <a:rPr lang="en-US" altLang="ko-KR" sz="1600" dirty="0" smtClean="0"/>
              <a:t>busy </a:t>
            </a:r>
            <a:r>
              <a:rPr lang="en-US" altLang="ko-KR" sz="1600" dirty="0"/>
              <a:t>due to </a:t>
            </a:r>
            <a:r>
              <a:rPr lang="en-US" altLang="ko-KR" sz="1600" dirty="0" smtClean="0"/>
              <a:t>unidentified signal (e.g. non IEEE 802.11 signal), or the duration of channel busy can be known, AIFS </a:t>
            </a:r>
            <a:r>
              <a:rPr lang="en-US" altLang="ko-KR" sz="1600" dirty="0"/>
              <a:t>sensing period </a:t>
            </a:r>
            <a:r>
              <a:rPr lang="en-US" altLang="ko-KR" sz="1600" dirty="0" smtClean="0"/>
              <a:t>shall </a:t>
            </a:r>
            <a:r>
              <a:rPr lang="en-US" altLang="ko-KR" sz="1600" dirty="0"/>
              <a:t>be </a:t>
            </a:r>
            <a:r>
              <a:rPr lang="en-US" altLang="ko-KR" sz="1600" dirty="0" smtClean="0"/>
              <a:t>used. </a:t>
            </a:r>
            <a:endParaRPr lang="en-US" altLang="ko-KR" sz="1800" dirty="0" smtClean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r>
              <a:rPr lang="en-US" altLang="ko-KR" sz="1800" dirty="0" smtClean="0"/>
              <a:t>Y/N/A</a:t>
            </a:r>
            <a:endParaRPr lang="en-US" altLang="ko-KR" sz="1800" dirty="0"/>
          </a:p>
        </p:txBody>
      </p:sp>
    </p:spTree>
    <p:extLst>
      <p:ext uri="{BB962C8B-B14F-4D97-AF65-F5344CB8AC3E}">
        <p14:creationId xmlns:p14="http://schemas.microsoft.com/office/powerpoint/2010/main" val="277907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Which options do you support regarding the 10 MHz fallback operation?</a:t>
            </a:r>
          </a:p>
          <a:p>
            <a:pPr lvl="1"/>
            <a:r>
              <a:rPr lang="en-US" altLang="ko-KR" dirty="0"/>
              <a:t>Option 1: The decision of using 10 MHz fallback mechanism is indicated by upper layer</a:t>
            </a:r>
          </a:p>
          <a:p>
            <a:pPr lvl="1"/>
            <a:r>
              <a:rPr lang="en-US" altLang="ko-KR" dirty="0"/>
              <a:t>Option 2: The 10 MHz fallback operation during 20 MHz channel access is not allowed in any circumstance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9616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#4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 smtClean="0"/>
              <a:t>When Option 1 is selected:</a:t>
            </a:r>
          </a:p>
          <a:p>
            <a:r>
              <a:rPr lang="en-US" altLang="ko-KR" dirty="0"/>
              <a:t>Do you agree to add the followings to SFD</a:t>
            </a:r>
            <a:r>
              <a:rPr lang="en-US" altLang="ko-KR" dirty="0" smtClean="0"/>
              <a:t>:</a:t>
            </a:r>
          </a:p>
          <a:p>
            <a:pPr lvl="1"/>
            <a:r>
              <a:rPr lang="en-US" altLang="ko-KR" dirty="0" smtClean="0"/>
              <a:t>The </a:t>
            </a:r>
            <a:r>
              <a:rPr lang="en-US" altLang="ko-KR" dirty="0"/>
              <a:t>decision of using 10 MHz fallback mechanism is indicated by upper </a:t>
            </a:r>
            <a:r>
              <a:rPr lang="en-US" altLang="ko-KR" dirty="0" smtClean="0"/>
              <a:t>layer based on the information provided by MAC (e.g., RSSI of </a:t>
            </a:r>
            <a:r>
              <a:rPr lang="en-US" altLang="ko-KR" dirty="0"/>
              <a:t>using the </a:t>
            </a:r>
            <a:r>
              <a:rPr lang="en-US" altLang="ko-KR" dirty="0" smtClean="0"/>
              <a:t>OCB secondary channel, channel </a:t>
            </a:r>
            <a:r>
              <a:rPr lang="en-US" altLang="ko-KR" dirty="0"/>
              <a:t>busy </a:t>
            </a:r>
            <a:r>
              <a:rPr lang="en-US" altLang="ko-KR" dirty="0" smtClean="0"/>
              <a:t>ratio on the OCB primary channel)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 smtClean="0"/>
              <a:t>When Option 2 is selected: </a:t>
            </a:r>
          </a:p>
          <a:p>
            <a:r>
              <a:rPr lang="en-US" altLang="ko-KR" dirty="0"/>
              <a:t>Do you agree to add the followings to SFD:</a:t>
            </a:r>
          </a:p>
          <a:p>
            <a:pPr lvl="1"/>
            <a:r>
              <a:rPr lang="en-US" altLang="ko-KR"/>
              <a:t>The 10 MHz fallback operation during 20 MHz channel access is not </a:t>
            </a:r>
            <a:r>
              <a:rPr lang="en-US" altLang="ko-KR" smtClean="0"/>
              <a:t>allowed.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92932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IEEE </a:t>
            </a:r>
            <a:r>
              <a:rPr lang="en-US" altLang="ko-KR" sz="2000" dirty="0" smtClean="0"/>
              <a:t>802.11-19/497r4, </a:t>
            </a:r>
            <a:r>
              <a:rPr lang="en-US" altLang="ko-KR" sz="2000" dirty="0"/>
              <a:t>802.11bd Specification Framework Document, </a:t>
            </a:r>
            <a:r>
              <a:rPr lang="en-US" altLang="ko-KR" sz="2000" dirty="0" err="1"/>
              <a:t>Bahar</a:t>
            </a:r>
            <a:r>
              <a:rPr lang="en-US" altLang="ko-KR" sz="2000" dirty="0"/>
              <a:t> </a:t>
            </a:r>
            <a:r>
              <a:rPr lang="en-US" altLang="ko-KR" sz="2000" dirty="0" err="1"/>
              <a:t>Sadeghi</a:t>
            </a:r>
            <a:r>
              <a:rPr lang="en-US" altLang="ko-KR" sz="2000" dirty="0"/>
              <a:t> (Intel)</a:t>
            </a:r>
          </a:p>
          <a:p>
            <a:pPr marL="0" indent="0">
              <a:buNone/>
            </a:pPr>
            <a:r>
              <a:rPr lang="en-US" altLang="ko-KR" sz="2000" dirty="0"/>
              <a:t>[2] IEEE </a:t>
            </a:r>
            <a:r>
              <a:rPr lang="en-US" altLang="ko-KR" sz="2000" dirty="0" smtClean="0"/>
              <a:t>802.11-19/1480r2</a:t>
            </a:r>
            <a:r>
              <a:rPr lang="en-US" altLang="ko-KR" sz="2000" dirty="0"/>
              <a:t>, Harmonization for 20MHz Channel Access, </a:t>
            </a:r>
            <a:r>
              <a:rPr lang="en-US" altLang="ko-KR" sz="2000" dirty="0" err="1"/>
              <a:t>Insun</a:t>
            </a:r>
            <a:r>
              <a:rPr lang="en-US" altLang="ko-KR" sz="2000" dirty="0"/>
              <a:t> Jang (LG electronics)</a:t>
            </a:r>
          </a:p>
          <a:p>
            <a:pPr marL="0" indent="0">
              <a:buNone/>
            </a:pPr>
            <a:r>
              <a:rPr lang="en-US" altLang="ko-KR" sz="2000" dirty="0"/>
              <a:t>[3] IEEE 802.11-19/1494r0, Fair Sub-Channels </a:t>
            </a:r>
            <a:r>
              <a:rPr lang="en-US" altLang="ko-KR" sz="2000" dirty="0" smtClean="0"/>
              <a:t>Access, Yossi </a:t>
            </a:r>
            <a:r>
              <a:rPr lang="en-US" altLang="ko-KR" sz="2000" dirty="0" err="1" smtClean="0"/>
              <a:t>Shaul</a:t>
            </a:r>
            <a:r>
              <a:rPr lang="en-US" altLang="ko-KR" sz="2000" dirty="0" smtClean="0"/>
              <a:t> (</a:t>
            </a:r>
            <a:r>
              <a:rPr lang="en-US" altLang="ko-KR" sz="2000" dirty="0" err="1" smtClean="0"/>
              <a:t>Autotalks</a:t>
            </a:r>
            <a:r>
              <a:rPr lang="en-US" altLang="ko-KR" sz="2000" dirty="0" smtClean="0"/>
              <a:t>)</a:t>
            </a:r>
            <a:endParaRPr lang="en-US" altLang="ko-KR" sz="2000" dirty="0"/>
          </a:p>
          <a:p>
            <a:pPr marL="0" indent="0">
              <a:buNone/>
            </a:pPr>
            <a:r>
              <a:rPr lang="en-US" altLang="ko-KR" sz="2000" dirty="0"/>
              <a:t>[4] IEEE 802.11-19/1076r1, medium access with 20MHz </a:t>
            </a:r>
            <a:r>
              <a:rPr lang="en-US" altLang="ko-KR" sz="2000" dirty="0" smtClean="0"/>
              <a:t>BW, </a:t>
            </a:r>
            <a:r>
              <a:rPr lang="en-US" altLang="ko-KR" sz="2000" dirty="0" err="1" smtClean="0"/>
              <a:t>Liwen</a:t>
            </a:r>
            <a:r>
              <a:rPr lang="en-US" altLang="ko-KR" sz="2000" dirty="0" smtClean="0"/>
              <a:t> Chu (Marvell)</a:t>
            </a:r>
          </a:p>
          <a:p>
            <a:pPr marL="0" indent="0">
              <a:buNone/>
            </a:pPr>
            <a:r>
              <a:rPr lang="en-US" altLang="ko-KR" sz="2000" dirty="0" smtClean="0"/>
              <a:t>[5] IEEE 802.11-19/1478r2, </a:t>
            </a:r>
            <a:r>
              <a:rPr lang="en-US" altLang="ko-KR" sz="2000" kern="0" dirty="0">
                <a:latin typeface="Times New Roman"/>
                <a:ea typeface="MS Gothic"/>
              </a:rPr>
              <a:t>Study on 20MHz Channel Access Schemes: </a:t>
            </a:r>
            <a:r>
              <a:rPr lang="en-US" altLang="ko-KR" sz="2000" kern="0" dirty="0" smtClean="0">
                <a:latin typeface="Times New Roman"/>
                <a:ea typeface="MS Gothic"/>
              </a:rPr>
              <a:t>follow-up</a:t>
            </a:r>
            <a:r>
              <a:rPr lang="en-US" altLang="ko-KR" sz="2000" dirty="0" smtClean="0"/>
              <a:t>, </a:t>
            </a:r>
            <a:r>
              <a:rPr lang="en-US" altLang="ko-KR" sz="2000" dirty="0" err="1" smtClean="0"/>
              <a:t>Hanseul</a:t>
            </a:r>
            <a:r>
              <a:rPr lang="en-US" altLang="ko-KR" sz="2000" dirty="0" smtClean="0"/>
              <a:t> Hong (</a:t>
            </a:r>
            <a:r>
              <a:rPr lang="en-US" altLang="ko-KR" sz="2000" dirty="0" err="1" smtClean="0"/>
              <a:t>Yonsei</a:t>
            </a:r>
            <a:r>
              <a:rPr lang="en-US" altLang="ko-KR" sz="2000" dirty="0" smtClean="0"/>
              <a:t> Univ.)</a:t>
            </a:r>
            <a:endParaRPr lang="en-GB" altLang="ko-KR" sz="8000" kern="0" dirty="0">
              <a:latin typeface="Times New Roman"/>
              <a:ea typeface="MS Gothic"/>
            </a:endParaRPr>
          </a:p>
        </p:txBody>
      </p:sp>
    </p:spTree>
    <p:extLst>
      <p:ext uri="{BB962C8B-B14F-4D97-AF65-F5344CB8AC3E}">
        <p14:creationId xmlns:p14="http://schemas.microsoft.com/office/powerpoint/2010/main" val="22023162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backup</a:t>
            </a:r>
            <a:endParaRPr lang="ko-KR" altLang="en-US" dirty="0"/>
          </a:p>
        </p:txBody>
      </p:sp>
      <p:sp>
        <p:nvSpPr>
          <p:cNvPr id="5" name="텍스트 개체 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09888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The concept of EIFS: baseline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In the baseline, STA senses for EIFS before start/resuming the </a:t>
            </a:r>
            <a:r>
              <a:rPr lang="en-US" altLang="ko-KR" dirty="0" err="1"/>
              <a:t>backoff</a:t>
            </a:r>
            <a:r>
              <a:rPr lang="en-US" altLang="ko-KR" dirty="0"/>
              <a:t> in case of reception failure of the frame</a:t>
            </a:r>
          </a:p>
          <a:p>
            <a:pPr lvl="1"/>
            <a:r>
              <a:rPr lang="en-US" altLang="ko-KR" dirty="0"/>
              <a:t>It provides the enough time for transmitter of STA to receive the ACK frame</a:t>
            </a:r>
            <a:endParaRPr lang="ko-KR" altLang="en-US" dirty="0"/>
          </a:p>
          <a:p>
            <a:endParaRPr lang="ko-KR" altLang="en-US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9612" y="3140968"/>
            <a:ext cx="6984776" cy="3039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85919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With fallback procedure: 20 MHz access </a:t>
            </a:r>
            <a:r>
              <a:rPr lang="en-US" altLang="ko-KR" dirty="0" smtClean="0"/>
              <a:t>of proposed method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When fallback is enabled,</a:t>
            </a:r>
          </a:p>
          <a:p>
            <a:pPr lvl="1"/>
            <a:r>
              <a:rPr lang="en-US" altLang="ko-KR" dirty="0" smtClean="0"/>
              <a:t>ED+PD sensing performed in the channel for remaining </a:t>
            </a:r>
            <a:r>
              <a:rPr lang="en-US" altLang="ko-KR" dirty="0" err="1" smtClean="0"/>
              <a:t>backoff</a:t>
            </a:r>
            <a:r>
              <a:rPr lang="en-US" altLang="ko-KR" dirty="0" smtClean="0"/>
              <a:t> counter</a:t>
            </a:r>
          </a:p>
          <a:p>
            <a:pPr lvl="1"/>
            <a:r>
              <a:rPr lang="en-US" altLang="ko-KR" dirty="0" smtClean="0"/>
              <a:t>10MHz PPDU transmission after expiration of </a:t>
            </a:r>
            <a:r>
              <a:rPr lang="en-US" altLang="ko-KR" dirty="0" err="1" smtClean="0"/>
              <a:t>backoff</a:t>
            </a:r>
            <a:r>
              <a:rPr lang="en-US" altLang="ko-KR" dirty="0" smtClean="0"/>
              <a:t> </a:t>
            </a: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95224" y="3717032"/>
            <a:ext cx="5153551" cy="2476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9603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altLang="ko-KR" dirty="0"/>
              <a:t>In </a:t>
            </a:r>
            <a:r>
              <a:rPr lang="en-US" altLang="ko-KR" dirty="0" smtClean="0"/>
              <a:t>the last meeting, the basic rule of 20 MHz channel access has been decided[1]</a:t>
            </a:r>
            <a:endParaRPr lang="en-US" altLang="ko-KR" dirty="0"/>
          </a:p>
          <a:p>
            <a:pPr lvl="1"/>
            <a:r>
              <a:rPr lang="en-US" altLang="zh-CN" dirty="0"/>
              <a:t>20MHz channel access performs a </a:t>
            </a:r>
            <a:r>
              <a:rPr lang="en-US" altLang="zh-CN" dirty="0" err="1"/>
              <a:t>backoff</a:t>
            </a:r>
            <a:r>
              <a:rPr lang="en-US" altLang="zh-CN" dirty="0"/>
              <a:t> procedure based on the channel states of two contiguous 10MHz </a:t>
            </a:r>
            <a:r>
              <a:rPr lang="en-US" altLang="zh-CN" dirty="0" smtClean="0"/>
              <a:t>channels</a:t>
            </a:r>
          </a:p>
          <a:p>
            <a:pPr lvl="2"/>
            <a:r>
              <a:rPr lang="en-US" altLang="zh-CN" dirty="0"/>
              <a:t>Idle states are checked by TBD sensing methods </a:t>
            </a:r>
            <a:endParaRPr lang="en-US" altLang="zh-CN" dirty="0" smtClean="0"/>
          </a:p>
          <a:p>
            <a:pPr lvl="1"/>
            <a:r>
              <a:rPr lang="en-US" altLang="ko-KR" dirty="0"/>
              <a:t>TBD IFS sensing period </a:t>
            </a:r>
            <a:r>
              <a:rPr lang="en-US" altLang="ko-KR" dirty="0" smtClean="0"/>
              <a:t>in case of </a:t>
            </a:r>
            <a:r>
              <a:rPr lang="en-US" altLang="ko-KR" dirty="0"/>
              <a:t>not </a:t>
            </a:r>
            <a:r>
              <a:rPr lang="en-US" altLang="ko-KR" dirty="0" smtClean="0"/>
              <a:t>knowing </a:t>
            </a:r>
            <a:r>
              <a:rPr lang="en-US" altLang="ko-KR" dirty="0"/>
              <a:t>the duration of channel </a:t>
            </a:r>
            <a:r>
              <a:rPr lang="en-US" altLang="ko-KR" dirty="0" smtClean="0"/>
              <a:t>use in secondary channel</a:t>
            </a:r>
          </a:p>
          <a:p>
            <a:r>
              <a:rPr lang="en-US" altLang="ko-KR" dirty="0" smtClean="0"/>
              <a:t>The remaining issues includes</a:t>
            </a:r>
            <a:r>
              <a:rPr lang="en-US" altLang="ko-KR" dirty="0"/>
              <a:t>:</a:t>
            </a:r>
          </a:p>
          <a:p>
            <a:pPr lvl="1"/>
            <a:r>
              <a:rPr lang="en-US" altLang="ko-KR" dirty="0" smtClean="0"/>
              <a:t>Sensing methods for each of two 10 MHz channels consisting 20 MHz channel</a:t>
            </a:r>
          </a:p>
          <a:p>
            <a:pPr lvl="1"/>
            <a:r>
              <a:rPr lang="en-US" altLang="ko-KR" dirty="0" smtClean="0"/>
              <a:t>Sensing period in case of unknown channel usage period</a:t>
            </a:r>
          </a:p>
          <a:p>
            <a:pPr lvl="1"/>
            <a:r>
              <a:rPr lang="en-US" altLang="ko-KR" dirty="0" smtClean="0"/>
              <a:t>Conditional 10MHz </a:t>
            </a:r>
            <a:r>
              <a:rPr lang="en-US" altLang="ko-KR" dirty="0"/>
              <a:t>fallback </a:t>
            </a:r>
            <a:r>
              <a:rPr lang="en-US" altLang="ko-KR" dirty="0" smtClean="0"/>
              <a:t>operation</a:t>
            </a:r>
            <a:endParaRPr lang="en-US" altLang="ko-KR" dirty="0"/>
          </a:p>
          <a:p>
            <a:r>
              <a:rPr lang="en-US" altLang="ko-KR" dirty="0"/>
              <a:t>In this contribution, </a:t>
            </a:r>
            <a:r>
              <a:rPr lang="en-US" altLang="ko-KR" dirty="0" smtClean="0"/>
              <a:t>the discussion about the remaining issues of 20 MHz channel access will be continued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92840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Recap: </a:t>
            </a:r>
            <a:r>
              <a:rPr lang="en-US" altLang="ko-KR" dirty="0" smtClean="0"/>
              <a:t>Agreed channel access method for 20MHz transmission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Uses a single </a:t>
            </a:r>
            <a:r>
              <a:rPr lang="en-US" altLang="ko-KR" dirty="0" err="1" smtClean="0"/>
              <a:t>backoff</a:t>
            </a:r>
            <a:r>
              <a:rPr lang="en-US" altLang="ko-KR" dirty="0" smtClean="0"/>
              <a:t> </a:t>
            </a:r>
            <a:r>
              <a:rPr lang="en-US" altLang="ko-KR" dirty="0"/>
              <a:t>counter</a:t>
            </a:r>
            <a:r>
              <a:rPr lang="en-US" altLang="ko-KR" dirty="0" smtClean="0"/>
              <a:t>, and </a:t>
            </a:r>
            <a:r>
              <a:rPr lang="en-US" altLang="ko-KR" dirty="0"/>
              <a:t>the counter value is decreased at the end of each slot </a:t>
            </a:r>
            <a:r>
              <a:rPr lang="en-US" altLang="ko-KR" dirty="0" smtClean="0"/>
              <a:t>if and only if both of two 10 MHz channels are sensed idle[2]</a:t>
            </a:r>
          </a:p>
          <a:p>
            <a:pPr lvl="1"/>
            <a:r>
              <a:rPr lang="en-US" altLang="ko-KR" dirty="0" smtClean="0"/>
              <a:t>Two </a:t>
            </a:r>
            <a:r>
              <a:rPr lang="en-US" altLang="ko-KR" dirty="0"/>
              <a:t>contiguous 10MHz channels shall use the same receive sensitivity </a:t>
            </a:r>
            <a:r>
              <a:rPr lang="en-US" altLang="ko-KR" dirty="0" smtClean="0"/>
              <a:t>level</a:t>
            </a:r>
            <a:endParaRPr lang="en-US" altLang="ko-KR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1449" y="3789040"/>
            <a:ext cx="5921101" cy="248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5637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Sensing period of channel according to the sensing method for 20 MHz channel access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20 MHz channel consists of two contiguous 10 MHz channel:</a:t>
            </a:r>
            <a:endParaRPr lang="en-US" altLang="ko-KR" kern="0" dirty="0" smtClean="0"/>
          </a:p>
          <a:p>
            <a:pPr lvl="1"/>
            <a:r>
              <a:rPr lang="en-US" altLang="ko-KR" sz="1800" dirty="0" smtClean="0"/>
              <a:t>In one 10 MHz channel (denoted as </a:t>
            </a:r>
            <a:r>
              <a:rPr lang="en-US" altLang="ko-KR" sz="1800" i="1" dirty="0" smtClean="0"/>
              <a:t>OCB primary channel</a:t>
            </a:r>
            <a:r>
              <a:rPr lang="en-US" altLang="ko-KR" sz="1800" dirty="0" smtClean="0"/>
              <a:t>), the channel sensing with PD and ED with NAV setting method can be applied</a:t>
            </a:r>
          </a:p>
          <a:p>
            <a:pPr lvl="1"/>
            <a:r>
              <a:rPr lang="en-US" altLang="ko-KR" sz="1800" dirty="0" smtClean="0"/>
              <a:t>In the other 10 MHz </a:t>
            </a:r>
            <a:r>
              <a:rPr lang="en-US" altLang="ko-KR" sz="1800" dirty="0"/>
              <a:t>channel </a:t>
            </a:r>
            <a:r>
              <a:rPr lang="en-US" altLang="ko-KR" sz="1800" dirty="0" smtClean="0"/>
              <a:t>(denoted </a:t>
            </a:r>
            <a:r>
              <a:rPr lang="en-US" altLang="ko-KR" sz="1800" dirty="0"/>
              <a:t>as </a:t>
            </a:r>
            <a:r>
              <a:rPr lang="en-US" altLang="ko-KR" sz="1800" i="1" dirty="0" smtClean="0"/>
              <a:t>OCB secondary </a:t>
            </a:r>
            <a:r>
              <a:rPr lang="en-US" altLang="ko-KR" sz="1800" i="1" dirty="0"/>
              <a:t>channel</a:t>
            </a:r>
            <a:r>
              <a:rPr lang="en-US" altLang="ko-KR" sz="1800" dirty="0"/>
              <a:t>), </a:t>
            </a:r>
            <a:r>
              <a:rPr lang="en-US" altLang="ko-KR" sz="1800" dirty="0" smtClean="0"/>
              <a:t>various channel sensing methods are suggested, including:</a:t>
            </a:r>
          </a:p>
          <a:p>
            <a:pPr lvl="2"/>
            <a:r>
              <a:rPr lang="en-US" altLang="ko-KR" sz="1600" dirty="0" smtClean="0"/>
              <a:t>Some suggestions to enable PD[3], [4]</a:t>
            </a:r>
          </a:p>
          <a:p>
            <a:pPr lvl="2"/>
            <a:r>
              <a:rPr lang="en-US" altLang="ko-KR" sz="1600" dirty="0" smtClean="0"/>
              <a:t>GI detection [2]</a:t>
            </a:r>
          </a:p>
          <a:p>
            <a:pPr lvl="2"/>
            <a:r>
              <a:rPr lang="en-US" altLang="ko-KR" sz="1600" dirty="0" smtClean="0"/>
              <a:t>Energy Detection</a:t>
            </a:r>
          </a:p>
          <a:p>
            <a:r>
              <a:rPr lang="en-US" altLang="ko-KR" dirty="0" smtClean="0"/>
              <a:t>When the </a:t>
            </a:r>
            <a:r>
              <a:rPr lang="en-US" altLang="ko-KR" i="1" dirty="0" smtClean="0"/>
              <a:t>OCB primary</a:t>
            </a:r>
            <a:r>
              <a:rPr lang="en-US" altLang="ko-KR" dirty="0" smtClean="0"/>
              <a:t> channel is sensed as channel busy, the channel sensing period should be same as the sensing period of 10 MHz </a:t>
            </a:r>
            <a:r>
              <a:rPr lang="en-US" altLang="ko-KR" dirty="0"/>
              <a:t>transmission </a:t>
            </a:r>
            <a:r>
              <a:rPr lang="en-US" altLang="ko-KR" dirty="0" smtClean="0"/>
              <a:t>(e.g. AIFS)</a:t>
            </a:r>
          </a:p>
          <a:p>
            <a:pPr lvl="1"/>
            <a:r>
              <a:rPr lang="en-US" altLang="ko-KR" sz="1800" dirty="0" smtClean="0"/>
              <a:t>Since the channel usage period can be determined by PD and NAV setting</a:t>
            </a:r>
          </a:p>
          <a:p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79908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Sensing period of channel according to the </a:t>
            </a:r>
            <a:r>
              <a:rPr lang="en-US" altLang="ko-KR" dirty="0" smtClean="0"/>
              <a:t>sensing method </a:t>
            </a:r>
            <a:r>
              <a:rPr lang="en-US" altLang="ko-KR" dirty="0"/>
              <a:t>for 20 MHz channel access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75506" y="1947172"/>
            <a:ext cx="8229600" cy="4525963"/>
          </a:xfrm>
        </p:spPr>
        <p:txBody>
          <a:bodyPr/>
          <a:lstStyle/>
          <a:p>
            <a:r>
              <a:rPr lang="en-US" altLang="ko-KR" sz="2000" dirty="0" smtClean="0"/>
              <a:t>As in [5], EIFS sensing prevents the hidden node problem and ensure the fairness with 10 MHz transmission in case of no information on channel usage period.</a:t>
            </a:r>
          </a:p>
          <a:p>
            <a:r>
              <a:rPr lang="en-US" altLang="ko-KR" sz="2000" dirty="0" smtClean="0"/>
              <a:t>In case of channel sensed busy in the </a:t>
            </a:r>
            <a:r>
              <a:rPr lang="en-US" altLang="ko-KR" sz="2000" i="1" dirty="0" smtClean="0"/>
              <a:t>OCB secondary channel</a:t>
            </a:r>
            <a:r>
              <a:rPr lang="en-US" altLang="ko-KR" sz="2000" dirty="0" smtClean="0"/>
              <a:t> and the </a:t>
            </a:r>
            <a:r>
              <a:rPr lang="en-US" altLang="ko-KR" sz="2000" dirty="0"/>
              <a:t>duration of channel use is not </a:t>
            </a:r>
            <a:r>
              <a:rPr lang="en-US" altLang="ko-KR" sz="2000" dirty="0" smtClean="0"/>
              <a:t>known, EIFS sensing period may prevent hidden node problem and ensure the fairness with 10 MHz transmission</a:t>
            </a:r>
          </a:p>
          <a:p>
            <a:pPr lvl="1"/>
            <a:r>
              <a:rPr lang="en-US" altLang="ko-KR" sz="1600" dirty="0" smtClean="0"/>
              <a:t>In case of the detection of IEEE 802.11 signal</a:t>
            </a:r>
          </a:p>
          <a:p>
            <a:r>
              <a:rPr lang="en-US" altLang="ko-KR" sz="2000" dirty="0" smtClean="0"/>
              <a:t>To prevent overprotection, AIFS sensing period may be used in case of</a:t>
            </a:r>
          </a:p>
          <a:p>
            <a:pPr lvl="1"/>
            <a:r>
              <a:rPr lang="en-US" altLang="ko-KR" sz="1600" dirty="0" smtClean="0"/>
              <a:t>Channel busy period can be determined</a:t>
            </a:r>
          </a:p>
          <a:p>
            <a:pPr lvl="1"/>
            <a:r>
              <a:rPr lang="en-US" altLang="ko-KR" sz="1600" dirty="0" smtClean="0"/>
              <a:t>IEEE 802.11 signal is not detected</a:t>
            </a:r>
          </a:p>
          <a:p>
            <a:endParaRPr lang="ko-KR" altLang="en-US" sz="1600" dirty="0"/>
          </a:p>
        </p:txBody>
      </p:sp>
    </p:spTree>
    <p:extLst>
      <p:ext uri="{BB962C8B-B14F-4D97-AF65-F5344CB8AC3E}">
        <p14:creationId xmlns:p14="http://schemas.microsoft.com/office/powerpoint/2010/main" val="86364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Decision of enabling fallback options	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case of channel busy in one 10 MHz channel during 20 MHz channel access, under certain conditions, 10 MHz fallback may cause:</a:t>
            </a:r>
          </a:p>
          <a:p>
            <a:pPr lvl="1"/>
            <a:r>
              <a:rPr lang="en-US" altLang="ko-KR" dirty="0"/>
              <a:t>Adjacent channel </a:t>
            </a:r>
            <a:r>
              <a:rPr lang="en-US" altLang="ko-KR" dirty="0" smtClean="0"/>
              <a:t>interference to the other channel</a:t>
            </a:r>
            <a:endParaRPr lang="en-US" altLang="ko-KR" dirty="0"/>
          </a:p>
          <a:p>
            <a:pPr lvl="1"/>
            <a:r>
              <a:rPr lang="en-US" altLang="ko-KR" dirty="0"/>
              <a:t>Larger congestion level </a:t>
            </a:r>
            <a:r>
              <a:rPr lang="en-US" altLang="ko-KR" dirty="0" smtClean="0"/>
              <a:t>on </a:t>
            </a:r>
            <a:r>
              <a:rPr lang="en-US" altLang="ko-KR" i="1" dirty="0" smtClean="0"/>
              <a:t>the OCB </a:t>
            </a:r>
            <a:r>
              <a:rPr lang="en-US" altLang="ko-KR" i="1" dirty="0"/>
              <a:t>primary </a:t>
            </a:r>
            <a:r>
              <a:rPr lang="en-US" altLang="ko-KR" i="1" dirty="0" smtClean="0"/>
              <a:t>channel</a:t>
            </a:r>
            <a:endParaRPr lang="en-US" altLang="ko-KR" i="1" dirty="0"/>
          </a:p>
          <a:p>
            <a:endParaRPr lang="en-US" altLang="ko-KR" dirty="0" smtClean="0"/>
          </a:p>
          <a:p>
            <a:r>
              <a:rPr lang="en-US" altLang="ko-KR" dirty="0" smtClean="0"/>
              <a:t>There are two options for the transmission of frames</a:t>
            </a:r>
          </a:p>
          <a:p>
            <a:pPr lvl="1"/>
            <a:r>
              <a:rPr lang="en-US" altLang="ko-KR" dirty="0" smtClean="0"/>
              <a:t>Option 1: Decision of using 10 MHz fallback operation as in the baseline is decided and allowed by upper layer</a:t>
            </a:r>
          </a:p>
          <a:p>
            <a:pPr lvl="1"/>
            <a:r>
              <a:rPr lang="en-US" altLang="ko-KR" dirty="0"/>
              <a:t>Option </a:t>
            </a:r>
            <a:r>
              <a:rPr lang="en-US" altLang="ko-KR" dirty="0" smtClean="0"/>
              <a:t>2: Not allowing 10 MHz transmission during 20 MHz channel access, no fallback operation</a:t>
            </a:r>
          </a:p>
        </p:txBody>
      </p:sp>
    </p:spTree>
    <p:extLst>
      <p:ext uri="{BB962C8B-B14F-4D97-AF65-F5344CB8AC3E}">
        <p14:creationId xmlns:p14="http://schemas.microsoft.com/office/powerpoint/2010/main" val="529064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Fallback option </a:t>
            </a:r>
            <a:r>
              <a:rPr lang="en-US" altLang="ko-KR" dirty="0" smtClean="0"/>
              <a:t>1: Determined by upper layer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627389"/>
          </a:xfrm>
        </p:spPr>
        <p:txBody>
          <a:bodyPr/>
          <a:lstStyle/>
          <a:p>
            <a:r>
              <a:rPr lang="en-US" altLang="ko-KR" dirty="0" smtClean="0"/>
              <a:t>When 10MHz fallback operation is allowed by upper layer:</a:t>
            </a:r>
          </a:p>
          <a:p>
            <a:pPr lvl="1"/>
            <a:r>
              <a:rPr lang="en-US" altLang="ko-KR" dirty="0" smtClean="0"/>
              <a:t>When the </a:t>
            </a:r>
            <a:r>
              <a:rPr lang="en-US" altLang="ko-KR" i="1" dirty="0" smtClean="0"/>
              <a:t>OCB primary channel</a:t>
            </a:r>
            <a:r>
              <a:rPr lang="en-US" altLang="ko-KR" dirty="0" smtClean="0"/>
              <a:t> is detected channel busy, the cease and resuming </a:t>
            </a:r>
            <a:r>
              <a:rPr lang="en-US" altLang="ko-KR" dirty="0" err="1" smtClean="0"/>
              <a:t>backoff</a:t>
            </a:r>
            <a:r>
              <a:rPr lang="en-US" altLang="ko-KR" dirty="0" smtClean="0"/>
              <a:t> procedure is performed</a:t>
            </a:r>
          </a:p>
          <a:p>
            <a:pPr lvl="1"/>
            <a:r>
              <a:rPr lang="en-US" altLang="ko-KR" dirty="0" smtClean="0"/>
              <a:t>When the </a:t>
            </a:r>
            <a:r>
              <a:rPr lang="en-US" altLang="ko-KR" i="1" dirty="0" smtClean="0"/>
              <a:t>OCB secondary channel</a:t>
            </a:r>
            <a:r>
              <a:rPr lang="en-US" altLang="ko-KR" dirty="0" smtClean="0"/>
              <a:t> is detected channel busy,</a:t>
            </a:r>
            <a:r>
              <a:rPr lang="en-US" altLang="ko-KR" dirty="0"/>
              <a:t> </a:t>
            </a:r>
            <a:r>
              <a:rPr lang="en-US" altLang="ko-KR" dirty="0" smtClean="0"/>
              <a:t>10 MHz transmission on the </a:t>
            </a:r>
            <a:r>
              <a:rPr lang="en-US" altLang="ko-KR" i="1" dirty="0" smtClean="0"/>
              <a:t>OCB primary channel</a:t>
            </a:r>
            <a:r>
              <a:rPr lang="en-US" altLang="ko-KR" dirty="0" smtClean="0"/>
              <a:t> is performed after the </a:t>
            </a:r>
            <a:r>
              <a:rPr lang="en-US" altLang="ko-KR" dirty="0" err="1" smtClean="0"/>
              <a:t>backoff</a:t>
            </a:r>
            <a:r>
              <a:rPr lang="en-US" altLang="ko-KR" dirty="0" smtClean="0"/>
              <a:t> procedure on </a:t>
            </a:r>
            <a:r>
              <a:rPr lang="en-US" altLang="ko-KR" i="1" dirty="0"/>
              <a:t>OCB primary channel</a:t>
            </a:r>
            <a:r>
              <a:rPr lang="en-US" altLang="ko-KR" dirty="0" smtClean="0"/>
              <a:t> during the remaining </a:t>
            </a:r>
            <a:r>
              <a:rPr lang="en-US" altLang="ko-KR" dirty="0" err="1" smtClean="0"/>
              <a:t>backoff</a:t>
            </a:r>
            <a:r>
              <a:rPr lang="en-US" altLang="ko-KR" dirty="0" smtClean="0"/>
              <a:t> period</a:t>
            </a:r>
          </a:p>
          <a:p>
            <a:r>
              <a:rPr lang="en-US" altLang="ko-KR" dirty="0" smtClean="0"/>
              <a:t>For the decision of enabling fallback operation these information to the upper layer may help the upper layer to make appropriate decision:</a:t>
            </a:r>
            <a:endParaRPr lang="en-US" altLang="ko-KR" dirty="0"/>
          </a:p>
          <a:p>
            <a:pPr lvl="1"/>
            <a:r>
              <a:rPr lang="en-US" altLang="ko-KR" dirty="0" smtClean="0"/>
              <a:t>Effects </a:t>
            </a:r>
            <a:r>
              <a:rPr lang="en-US" altLang="ko-KR" dirty="0"/>
              <a:t>of adjacent channel interference</a:t>
            </a:r>
          </a:p>
          <a:p>
            <a:pPr lvl="2"/>
            <a:r>
              <a:rPr lang="en-US" altLang="ko-KR" dirty="0"/>
              <a:t>E.g</a:t>
            </a:r>
            <a:r>
              <a:rPr lang="en-US" altLang="ko-KR" dirty="0" smtClean="0"/>
              <a:t>., </a:t>
            </a:r>
            <a:r>
              <a:rPr lang="en-US" altLang="ko-KR" dirty="0"/>
              <a:t>distance of STA </a:t>
            </a:r>
            <a:r>
              <a:rPr lang="en-US" altLang="ko-KR" dirty="0" smtClean="0"/>
              <a:t>(RSSI) using </a:t>
            </a:r>
            <a:r>
              <a:rPr lang="en-US" altLang="ko-KR" dirty="0"/>
              <a:t>the secondary channel</a:t>
            </a:r>
          </a:p>
          <a:p>
            <a:pPr lvl="1"/>
            <a:r>
              <a:rPr lang="en-US" altLang="ko-KR" dirty="0"/>
              <a:t>Channel </a:t>
            </a:r>
            <a:r>
              <a:rPr lang="en-US" altLang="ko-KR" dirty="0" smtClean="0"/>
              <a:t>busy ratio 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52660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Fallback option 2: Disabling fallback operation</a:t>
            </a:r>
            <a:r>
              <a:rPr lang="en-US" altLang="ko-KR" dirty="0"/>
              <a:t>	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The fallback operation may not be </a:t>
            </a:r>
            <a:r>
              <a:rPr lang="en-US" altLang="ko-KR" dirty="0" smtClean="0"/>
              <a:t>permitted in any case </a:t>
            </a:r>
            <a:r>
              <a:rPr lang="en-US" altLang="ko-KR" dirty="0"/>
              <a:t>because of the described issues:</a:t>
            </a:r>
          </a:p>
          <a:p>
            <a:pPr lvl="1"/>
            <a:r>
              <a:rPr lang="en-US" altLang="ko-KR" dirty="0"/>
              <a:t>Adjacent channel interference</a:t>
            </a:r>
          </a:p>
          <a:p>
            <a:pPr lvl="1"/>
            <a:r>
              <a:rPr lang="en-US" altLang="ko-KR" dirty="0"/>
              <a:t>Larger congestion level </a:t>
            </a:r>
            <a:r>
              <a:rPr lang="en-US" altLang="ko-KR" dirty="0" smtClean="0"/>
              <a:t>on the </a:t>
            </a:r>
            <a:r>
              <a:rPr lang="en-US" altLang="ko-KR" i="1" dirty="0" smtClean="0"/>
              <a:t>OCB </a:t>
            </a:r>
            <a:r>
              <a:rPr lang="en-US" altLang="ko-KR" i="1" dirty="0"/>
              <a:t>primary </a:t>
            </a:r>
            <a:r>
              <a:rPr lang="en-US" altLang="ko-KR" i="1" dirty="0" smtClean="0"/>
              <a:t>channel</a:t>
            </a:r>
          </a:p>
          <a:p>
            <a:r>
              <a:rPr lang="en-US" altLang="ko-KR" dirty="0" smtClean="0"/>
              <a:t>When either channel is sensed busy, cease and resume the </a:t>
            </a:r>
            <a:r>
              <a:rPr lang="en-US" altLang="ko-KR" dirty="0" err="1" smtClean="0"/>
              <a:t>backoff</a:t>
            </a:r>
            <a:r>
              <a:rPr lang="en-US" altLang="ko-KR" dirty="0" smtClean="0"/>
              <a:t> procedure when the both channel is detected idle for certain period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300594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The remaining issues of 20 MHz channel access is discussed</a:t>
            </a:r>
          </a:p>
          <a:p>
            <a:pPr lvl="1"/>
            <a:r>
              <a:rPr lang="en-US" altLang="ko-KR" sz="1600" dirty="0" smtClean="0"/>
              <a:t>The sensing method and sensing period of each 10 MHz channel</a:t>
            </a:r>
          </a:p>
          <a:p>
            <a:pPr lvl="1"/>
            <a:r>
              <a:rPr lang="en-US" altLang="ko-KR" sz="1600" dirty="0" smtClean="0"/>
              <a:t>Whether to allow 10 MHz fallback transmission in case of channel busy indicated in one 10 MHz channel</a:t>
            </a:r>
          </a:p>
          <a:p>
            <a:r>
              <a:rPr lang="en-US" altLang="ko-KR" sz="1800" dirty="0" smtClean="0"/>
              <a:t>Using the various sensing method, the EIFS detection is proposed to prevent hidden node problem and guarantee fairness in case of</a:t>
            </a:r>
          </a:p>
          <a:p>
            <a:pPr lvl="1"/>
            <a:r>
              <a:rPr lang="en-US" altLang="ko-KR" sz="1600" dirty="0" smtClean="0"/>
              <a:t>Channel busy by IEEE 802.11 signal is detected</a:t>
            </a:r>
          </a:p>
          <a:p>
            <a:pPr lvl="1"/>
            <a:r>
              <a:rPr lang="en-US" altLang="ko-KR" sz="1600" dirty="0" smtClean="0"/>
              <a:t>The duration of channel usage cannot be determined</a:t>
            </a:r>
          </a:p>
          <a:p>
            <a:r>
              <a:rPr lang="en-US" altLang="ko-KR" sz="1800" dirty="0"/>
              <a:t>In case of channel busy in one channel, there are two </a:t>
            </a:r>
            <a:r>
              <a:rPr lang="en-US" altLang="ko-KR" sz="1800" dirty="0" smtClean="0"/>
              <a:t>options </a:t>
            </a:r>
            <a:r>
              <a:rPr lang="en-US" altLang="ko-KR" sz="1800" dirty="0"/>
              <a:t>for </a:t>
            </a:r>
            <a:r>
              <a:rPr lang="en-US" altLang="ko-KR" sz="1800" dirty="0" smtClean="0"/>
              <a:t>10 MHz fallback operation</a:t>
            </a:r>
            <a:endParaRPr lang="en-US" altLang="ko-KR" sz="1800" dirty="0"/>
          </a:p>
          <a:p>
            <a:pPr lvl="1"/>
            <a:r>
              <a:rPr lang="en-US" altLang="ko-KR" sz="1600" dirty="0"/>
              <a:t>Option 1: Enabling transmission using only 10 MHz channel as in the </a:t>
            </a:r>
            <a:r>
              <a:rPr lang="en-US" altLang="ko-KR" sz="1600" dirty="0" smtClean="0"/>
              <a:t>baseline by the indication of upper layer</a:t>
            </a:r>
            <a:endParaRPr lang="en-US" altLang="ko-KR" sz="1600" dirty="0"/>
          </a:p>
          <a:p>
            <a:pPr lvl="1"/>
            <a:r>
              <a:rPr lang="en-US" altLang="ko-KR" sz="1600" dirty="0"/>
              <a:t>Option 2: Cease and resume the </a:t>
            </a:r>
            <a:r>
              <a:rPr lang="en-US" altLang="ko-KR" sz="1600" dirty="0" err="1"/>
              <a:t>backoff</a:t>
            </a:r>
            <a:r>
              <a:rPr lang="en-US" altLang="ko-KR" sz="1600" dirty="0"/>
              <a:t> procedure for either channel busy, no fallback </a:t>
            </a:r>
            <a:r>
              <a:rPr lang="en-US" altLang="ko-KR" sz="1600" dirty="0" smtClean="0"/>
              <a:t>operation</a:t>
            </a:r>
            <a:endParaRPr lang="en-US" altLang="ko-KR" sz="1600" dirty="0"/>
          </a:p>
        </p:txBody>
      </p:sp>
    </p:spTree>
    <p:extLst>
      <p:ext uri="{BB962C8B-B14F-4D97-AF65-F5344CB8AC3E}">
        <p14:creationId xmlns:p14="http://schemas.microsoft.com/office/powerpoint/2010/main" val="279510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58995</TotalTime>
  <Words>1340</Words>
  <Application>Microsoft Office PowerPoint</Application>
  <PresentationFormat>화면 슬라이드 쇼(4:3)</PresentationFormat>
  <Paragraphs>117</Paragraphs>
  <Slides>17</Slides>
  <Notes>13</Notes>
  <HiddenSlides>0</HiddenSlides>
  <MMClips>0</MMClips>
  <ScaleCrop>false</ScaleCrop>
  <HeadingPairs>
    <vt:vector size="8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17</vt:i4>
      </vt:variant>
    </vt:vector>
  </HeadingPairs>
  <TitlesOfParts>
    <vt:vector size="25" baseType="lpstr">
      <vt:lpstr>MS Gothic</vt:lpstr>
      <vt:lpstr>宋体</vt:lpstr>
      <vt:lpstr>맑은 고딕</vt:lpstr>
      <vt:lpstr>Arial</vt:lpstr>
      <vt:lpstr>Calibri</vt:lpstr>
      <vt:lpstr>Times New Roman</vt:lpstr>
      <vt:lpstr>2_Office 테마</vt:lpstr>
      <vt:lpstr>Document</vt:lpstr>
      <vt:lpstr>PowerPoint 프레젠테이션</vt:lpstr>
      <vt:lpstr>Introduction</vt:lpstr>
      <vt:lpstr>Recap: Agreed channel access method for 20MHz transmission</vt:lpstr>
      <vt:lpstr>Sensing period of channel according to the sensing method for 20 MHz channel access</vt:lpstr>
      <vt:lpstr>Sensing period of channel according to the sensing method for 20 MHz channel access</vt:lpstr>
      <vt:lpstr>Decision of enabling fallback options </vt:lpstr>
      <vt:lpstr>Fallback option 1: Determined by upper layer</vt:lpstr>
      <vt:lpstr>Fallback option 2: Disabling fallback operation </vt:lpstr>
      <vt:lpstr>Conclusion</vt:lpstr>
      <vt:lpstr>Straw poll #1</vt:lpstr>
      <vt:lpstr>Straw poll #2</vt:lpstr>
      <vt:lpstr>Straw poll #3</vt:lpstr>
      <vt:lpstr>Straw Poll #4</vt:lpstr>
      <vt:lpstr>Reference </vt:lpstr>
      <vt:lpstr>backup</vt:lpstr>
      <vt:lpstr>The concept of EIFS: baseline</vt:lpstr>
      <vt:lpstr>With fallback procedure: 20 MHz access of proposed method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Hong</dc:creator>
  <cp:lastModifiedBy>홍 한슬</cp:lastModifiedBy>
  <cp:revision>1126</cp:revision>
  <cp:lastPrinted>2017-07-06T20:18:14Z</cp:lastPrinted>
  <dcterms:created xsi:type="dcterms:W3CDTF">2015-04-24T00:57:35Z</dcterms:created>
  <dcterms:modified xsi:type="dcterms:W3CDTF">2020-01-14T22:08:53Z</dcterms:modified>
</cp:coreProperties>
</file>