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751" r:id="rId3"/>
    <p:sldId id="752" r:id="rId4"/>
    <p:sldId id="754" r:id="rId5"/>
    <p:sldId id="756" r:id="rId6"/>
    <p:sldId id="757" r:id="rId7"/>
    <p:sldId id="761" r:id="rId8"/>
    <p:sldId id="758" r:id="rId9"/>
    <p:sldId id="759" r:id="rId10"/>
    <p:sldId id="760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86" d="100"/>
          <a:sy n="86" d="100"/>
        </p:scale>
        <p:origin x="1339" y="5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78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Nov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Nov 2019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Nov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Nov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802.11-19/1969r0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20MHz BW Operation Follow Up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2019-11-08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5029050"/>
              </p:ext>
            </p:extLst>
          </p:nvPr>
        </p:nvGraphicFramePr>
        <p:xfrm>
          <a:off x="471488" y="3357563"/>
          <a:ext cx="8172450" cy="314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8" name="Document" r:id="rId4" imgW="8647874" imgH="3356045" progId="Word.Document.8">
                  <p:embed/>
                </p:oleObj>
              </mc:Choice>
              <mc:Fallback>
                <p:oleObj name="Document" r:id="rId4" imgW="8647874" imgH="335604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8" y="3357563"/>
                        <a:ext cx="8172450" cy="31432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518465"/>
            <a:ext cx="9349409" cy="846814"/>
          </a:xfrm>
        </p:spPr>
        <p:txBody>
          <a:bodyPr/>
          <a:lstStyle/>
          <a:p>
            <a:r>
              <a:rPr lang="en-US" sz="2400" dirty="0"/>
              <a:t>Straw Poll 4</a:t>
            </a:r>
            <a:endParaRPr lang="en-US" sz="2400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77318"/>
            <a:ext cx="9144000" cy="2151681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Do you agree to add the following text to 11bd SFD: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10MHz duplicate PPDU is defined to transmit the Ack/BA of 20MHz PPDU and the frames to protect 20MHz TXOP.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dirty="0"/>
              <a:t>The tone rotation of secondary 10MHz is same as the tone rotation of secondary 20MHz of 802.11 baseline.</a:t>
            </a:r>
            <a:endParaRPr lang="en-US" sz="1800" b="0" dirty="0"/>
          </a:p>
        </p:txBody>
      </p:sp>
      <p:sp>
        <p:nvSpPr>
          <p:cNvPr id="39" name="Slide Number Placeholder 5">
            <a:extLst>
              <a:ext uri="{FF2B5EF4-FFF2-40B4-BE49-F238E27FC236}">
                <a16:creationId xmlns:a16="http://schemas.microsoft.com/office/drawing/2014/main" id="{EC42C0FA-6A04-4F0F-83E1-A89088CE2EE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F9C4F401-7C5B-499C-A2ED-E2C68B7FA8A6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56" name="Rectangle 3">
            <a:extLst>
              <a:ext uri="{FF2B5EF4-FFF2-40B4-BE49-F238E27FC236}">
                <a16:creationId xmlns:a16="http://schemas.microsoft.com/office/drawing/2014/main" id="{9928C9FC-F972-4D00-84CF-485CA1C88A81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1034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5" y="626924"/>
            <a:ext cx="9120809" cy="846814"/>
          </a:xfrm>
        </p:spPr>
        <p:txBody>
          <a:bodyPr/>
          <a:lstStyle/>
          <a:p>
            <a:r>
              <a:rPr lang="en-US" sz="2800" dirty="0"/>
              <a:t>Recap: &gt;10MHz Operation in NGV Channels </a:t>
            </a:r>
            <a:endParaRPr lang="en-US" sz="2800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9197" y="1447800"/>
            <a:ext cx="9144000" cy="4038600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11bd allows 20MHz transmission in two continuous10MHz channels that legacy 11p STAs and 11bd 10MHz STAs exist.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The medium access procedure should be defined to allow such operation.</a:t>
            </a:r>
            <a:endParaRPr lang="en-US" sz="140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&gt;20MHz operation in 2.4/5/6GHz bands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One 20MHz primary channel is defined, other 20MHz channels of the BSS operating channel are secondary 20MHz channels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The </a:t>
            </a:r>
            <a:r>
              <a:rPr lang="en-US" sz="1600" dirty="0" err="1"/>
              <a:t>backoff</a:t>
            </a:r>
            <a:r>
              <a:rPr lang="en-US" sz="1600" dirty="0"/>
              <a:t> and NAV operation are based on:</a:t>
            </a:r>
          </a:p>
          <a:p>
            <a:pPr lvl="2">
              <a:buClr>
                <a:srgbClr val="FF0000"/>
              </a:buClr>
              <a:buFont typeface="Times New Roman" panose="02020603050405020304" pitchFamily="18" charset="0"/>
              <a:buChar char="‒"/>
            </a:pPr>
            <a:r>
              <a:rPr lang="en-US" sz="1600" dirty="0"/>
              <a:t>The Duration detected in the PPDU that covers the primary 20MHz channel.</a:t>
            </a:r>
          </a:p>
          <a:p>
            <a:pPr lvl="2">
              <a:buClr>
                <a:srgbClr val="FF0000"/>
              </a:buClr>
              <a:buFont typeface="Times New Roman" panose="02020603050405020304" pitchFamily="18" charset="0"/>
              <a:buChar char="‒"/>
            </a:pPr>
            <a:r>
              <a:rPr lang="en-US" sz="1600" dirty="0"/>
              <a:t>The PHY CCA detection in the primary 20MHz channel.</a:t>
            </a:r>
          </a:p>
          <a:p>
            <a:pPr marL="800100"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The busy/idle detection in 20MHz channels other than the primary 20MHz channel is based on idle/busy checking within PIFS before the transmission.</a:t>
            </a:r>
          </a:p>
          <a:p>
            <a:pPr marL="800100"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Several contributions in 11ac discussed the CCA improvement for legacy device coexistence, e.g. [1].</a:t>
            </a:r>
          </a:p>
        </p:txBody>
      </p:sp>
      <p:sp>
        <p:nvSpPr>
          <p:cNvPr id="39" name="Slide Number Placeholder 5">
            <a:extLst>
              <a:ext uri="{FF2B5EF4-FFF2-40B4-BE49-F238E27FC236}">
                <a16:creationId xmlns:a16="http://schemas.microsoft.com/office/drawing/2014/main" id="{EC42C0FA-6A04-4F0F-83E1-A89088CE2EE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F9C4F401-7C5B-499C-A2ED-E2C68B7FA8A6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56" name="Rectangle 3">
            <a:extLst>
              <a:ext uri="{FF2B5EF4-FFF2-40B4-BE49-F238E27FC236}">
                <a16:creationId xmlns:a16="http://schemas.microsoft.com/office/drawing/2014/main" id="{9928C9FC-F972-4D00-84CF-485CA1C88A81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6438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3191" y="518465"/>
            <a:ext cx="9144000" cy="846814"/>
          </a:xfrm>
        </p:spPr>
        <p:txBody>
          <a:bodyPr/>
          <a:lstStyle/>
          <a:p>
            <a:r>
              <a:rPr lang="en-US" sz="2400" dirty="0"/>
              <a:t>PPDU BW Under 20MHz Operation</a:t>
            </a:r>
            <a:endParaRPr lang="en-US" sz="2400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77319"/>
            <a:ext cx="9144000" cy="1615922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b="0" dirty="0"/>
              <a:t>For a transmission between two NGV STAs that support 20MHz BW, the TXOP holder can decide whether 10MHz or 20MHz PPDU is used.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b="0" dirty="0"/>
              <a:t>When one of 10MHz medium is busy, the TXOP holder can use the idle 10MHz channel to transmit the frames to avoid delay.</a:t>
            </a:r>
          </a:p>
        </p:txBody>
      </p:sp>
      <p:cxnSp>
        <p:nvCxnSpPr>
          <p:cNvPr id="15" name="Straight Connector 14"/>
          <p:cNvCxnSpPr>
            <a:cxnSpLocks/>
          </p:cNvCxnSpPr>
          <p:nvPr/>
        </p:nvCxnSpPr>
        <p:spPr bwMode="auto">
          <a:xfrm flipV="1">
            <a:off x="1981200" y="4476941"/>
            <a:ext cx="6934200" cy="188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Slide Number Placeholder 5">
            <a:extLst>
              <a:ext uri="{FF2B5EF4-FFF2-40B4-BE49-F238E27FC236}">
                <a16:creationId xmlns:a16="http://schemas.microsoft.com/office/drawing/2014/main" id="{EC42C0FA-6A04-4F0F-83E1-A89088CE2EE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F9C4F401-7C5B-499C-A2ED-E2C68B7FA8A6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56" name="Rectangle 3">
            <a:extLst>
              <a:ext uri="{FF2B5EF4-FFF2-40B4-BE49-F238E27FC236}">
                <a16:creationId xmlns:a16="http://schemas.microsoft.com/office/drawing/2014/main" id="{9928C9FC-F972-4D00-84CF-485CA1C88A81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2019</a:t>
            </a:r>
            <a:endParaRPr lang="en-GB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1769F76-972A-4199-9F49-C74A836B0B06}"/>
              </a:ext>
            </a:extLst>
          </p:cNvPr>
          <p:cNvSpPr txBox="1"/>
          <p:nvPr/>
        </p:nvSpPr>
        <p:spPr>
          <a:xfrm>
            <a:off x="933233" y="4571999"/>
            <a:ext cx="9941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Primary 10MHz channel 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C35EE69B-69A1-4E22-AC26-E84C47B0DAD2}"/>
              </a:ext>
            </a:extLst>
          </p:cNvPr>
          <p:cNvCxnSpPr>
            <a:cxnSpLocks/>
          </p:cNvCxnSpPr>
          <p:nvPr/>
        </p:nvCxnSpPr>
        <p:spPr bwMode="auto">
          <a:xfrm>
            <a:off x="2057400" y="4875026"/>
            <a:ext cx="6858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EFAC648-AAB9-4C5B-877D-E92F71469C35}"/>
              </a:ext>
            </a:extLst>
          </p:cNvPr>
          <p:cNvCxnSpPr>
            <a:cxnSpLocks/>
          </p:cNvCxnSpPr>
          <p:nvPr/>
        </p:nvCxnSpPr>
        <p:spPr bwMode="auto">
          <a:xfrm>
            <a:off x="2579112" y="4572000"/>
            <a:ext cx="838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866BB76-5330-4E4A-B9FF-72A54B680163}"/>
              </a:ext>
            </a:extLst>
          </p:cNvPr>
          <p:cNvCxnSpPr/>
          <p:nvPr/>
        </p:nvCxnSpPr>
        <p:spPr bwMode="auto">
          <a:xfrm flipH="1">
            <a:off x="2426712" y="4572000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5FA9954D-76E6-433E-8E27-E78C28E4436E}"/>
              </a:ext>
            </a:extLst>
          </p:cNvPr>
          <p:cNvCxnSpPr/>
          <p:nvPr/>
        </p:nvCxnSpPr>
        <p:spPr bwMode="auto">
          <a:xfrm flipH="1">
            <a:off x="2579112" y="4572000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A82E4815-310A-4C78-96AC-F025557823E8}"/>
              </a:ext>
            </a:extLst>
          </p:cNvPr>
          <p:cNvCxnSpPr/>
          <p:nvPr/>
        </p:nvCxnSpPr>
        <p:spPr bwMode="auto">
          <a:xfrm flipH="1">
            <a:off x="2731512" y="4572000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247595E7-AA4D-4D4B-B566-DF2B5DDF8090}"/>
              </a:ext>
            </a:extLst>
          </p:cNvPr>
          <p:cNvCxnSpPr/>
          <p:nvPr/>
        </p:nvCxnSpPr>
        <p:spPr bwMode="auto">
          <a:xfrm flipH="1">
            <a:off x="2883912" y="4572000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5F00AB3E-4A34-401B-A3C1-08BAF9FBBECE}"/>
              </a:ext>
            </a:extLst>
          </p:cNvPr>
          <p:cNvCxnSpPr/>
          <p:nvPr/>
        </p:nvCxnSpPr>
        <p:spPr bwMode="auto">
          <a:xfrm flipH="1">
            <a:off x="3040751" y="4571999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99EDF710-C66F-4245-9E2D-7FD52EAFAA22}"/>
              </a:ext>
            </a:extLst>
          </p:cNvPr>
          <p:cNvCxnSpPr/>
          <p:nvPr/>
        </p:nvCxnSpPr>
        <p:spPr bwMode="auto">
          <a:xfrm flipH="1">
            <a:off x="3193151" y="4571999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59272513-2CA5-409A-BB97-110848FCBF3D}"/>
              </a:ext>
            </a:extLst>
          </p:cNvPr>
          <p:cNvSpPr txBox="1"/>
          <p:nvPr/>
        </p:nvSpPr>
        <p:spPr>
          <a:xfrm>
            <a:off x="914400" y="4157345"/>
            <a:ext cx="9941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secondary 10MHz channel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9822CBD-DE78-4234-8A95-5CD991EBCC59}"/>
              </a:ext>
            </a:extLst>
          </p:cNvPr>
          <p:cNvSpPr/>
          <p:nvPr/>
        </p:nvSpPr>
        <p:spPr bwMode="auto">
          <a:xfrm>
            <a:off x="3417312" y="4114030"/>
            <a:ext cx="1456312" cy="76039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8D40139-186E-48D2-99C4-8CE673A37BDD}"/>
              </a:ext>
            </a:extLst>
          </p:cNvPr>
          <p:cNvCxnSpPr>
            <a:cxnSpLocks/>
          </p:cNvCxnSpPr>
          <p:nvPr/>
        </p:nvCxnSpPr>
        <p:spPr bwMode="auto">
          <a:xfrm flipH="1">
            <a:off x="2502912" y="4115570"/>
            <a:ext cx="88074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5BE517C-57A5-493A-B87E-47E649851798}"/>
              </a:ext>
            </a:extLst>
          </p:cNvPr>
          <p:cNvCxnSpPr/>
          <p:nvPr/>
        </p:nvCxnSpPr>
        <p:spPr bwMode="auto">
          <a:xfrm>
            <a:off x="2502912" y="4039370"/>
            <a:ext cx="0" cy="3802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840E25C-11F2-4201-8797-2D274F7C436C}"/>
              </a:ext>
            </a:extLst>
          </p:cNvPr>
          <p:cNvCxnSpPr/>
          <p:nvPr/>
        </p:nvCxnSpPr>
        <p:spPr bwMode="auto">
          <a:xfrm flipH="1">
            <a:off x="3052439" y="3742199"/>
            <a:ext cx="224161" cy="30557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F091BFB5-5359-41B3-814B-6FF1619EECEB}"/>
              </a:ext>
            </a:extLst>
          </p:cNvPr>
          <p:cNvSpPr txBox="1"/>
          <p:nvPr/>
        </p:nvSpPr>
        <p:spPr>
          <a:xfrm>
            <a:off x="3090318" y="3513021"/>
            <a:ext cx="9941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CCA idle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84E9972-5D09-4116-B7E5-50D3551E64F3}"/>
              </a:ext>
            </a:extLst>
          </p:cNvPr>
          <p:cNvCxnSpPr>
            <a:cxnSpLocks/>
          </p:cNvCxnSpPr>
          <p:nvPr/>
        </p:nvCxnSpPr>
        <p:spPr bwMode="auto">
          <a:xfrm>
            <a:off x="5750785" y="4573566"/>
            <a:ext cx="838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7FAB6E3-0204-4978-80BB-316B8040ABAF}"/>
              </a:ext>
            </a:extLst>
          </p:cNvPr>
          <p:cNvCxnSpPr/>
          <p:nvPr/>
        </p:nvCxnSpPr>
        <p:spPr bwMode="auto">
          <a:xfrm flipH="1">
            <a:off x="5598385" y="4573566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FF2EACB-B368-4DE5-BFDF-F93A87DB67A6}"/>
              </a:ext>
            </a:extLst>
          </p:cNvPr>
          <p:cNvCxnSpPr/>
          <p:nvPr/>
        </p:nvCxnSpPr>
        <p:spPr bwMode="auto">
          <a:xfrm flipH="1">
            <a:off x="5750785" y="4573566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4C172C74-F68A-45FB-8696-B4E0C59A3595}"/>
              </a:ext>
            </a:extLst>
          </p:cNvPr>
          <p:cNvCxnSpPr/>
          <p:nvPr/>
        </p:nvCxnSpPr>
        <p:spPr bwMode="auto">
          <a:xfrm flipH="1">
            <a:off x="5903185" y="4573566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C94B7E7-0BE4-4A4D-B563-5720EEDFCD26}"/>
              </a:ext>
            </a:extLst>
          </p:cNvPr>
          <p:cNvCxnSpPr/>
          <p:nvPr/>
        </p:nvCxnSpPr>
        <p:spPr bwMode="auto">
          <a:xfrm flipH="1">
            <a:off x="6055585" y="4573566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C894E82-1A0F-4F47-9E07-B6902EF47F7E}"/>
              </a:ext>
            </a:extLst>
          </p:cNvPr>
          <p:cNvCxnSpPr/>
          <p:nvPr/>
        </p:nvCxnSpPr>
        <p:spPr bwMode="auto">
          <a:xfrm flipH="1">
            <a:off x="6212424" y="4573565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25A48C3-BDDA-4577-B411-E5978B54C816}"/>
              </a:ext>
            </a:extLst>
          </p:cNvPr>
          <p:cNvCxnSpPr/>
          <p:nvPr/>
        </p:nvCxnSpPr>
        <p:spPr bwMode="auto">
          <a:xfrm flipH="1">
            <a:off x="6364824" y="4573565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B5F67A89-3B2E-4034-B10C-B0F20EB6739D}"/>
              </a:ext>
            </a:extLst>
          </p:cNvPr>
          <p:cNvCxnSpPr>
            <a:cxnSpLocks/>
          </p:cNvCxnSpPr>
          <p:nvPr/>
        </p:nvCxnSpPr>
        <p:spPr bwMode="auto">
          <a:xfrm flipH="1">
            <a:off x="5562600" y="4172911"/>
            <a:ext cx="34058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8ACAFEB6-3C74-4B16-BDA9-D129B0262980}"/>
              </a:ext>
            </a:extLst>
          </p:cNvPr>
          <p:cNvCxnSpPr>
            <a:cxnSpLocks/>
          </p:cNvCxnSpPr>
          <p:nvPr/>
        </p:nvCxnSpPr>
        <p:spPr bwMode="auto">
          <a:xfrm>
            <a:off x="5562600" y="4096711"/>
            <a:ext cx="0" cy="3802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F7F7257C-A1D6-47DD-B504-F9C23ACD2C52}"/>
              </a:ext>
            </a:extLst>
          </p:cNvPr>
          <p:cNvCxnSpPr>
            <a:cxnSpLocks/>
          </p:cNvCxnSpPr>
          <p:nvPr/>
        </p:nvCxnSpPr>
        <p:spPr bwMode="auto">
          <a:xfrm flipH="1">
            <a:off x="5903185" y="4174796"/>
            <a:ext cx="34058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BBC706AA-7968-4BC9-B1DF-BBE8A60FF951}"/>
              </a:ext>
            </a:extLst>
          </p:cNvPr>
          <p:cNvCxnSpPr>
            <a:cxnSpLocks/>
          </p:cNvCxnSpPr>
          <p:nvPr/>
        </p:nvCxnSpPr>
        <p:spPr bwMode="auto">
          <a:xfrm flipH="1">
            <a:off x="6243770" y="4172911"/>
            <a:ext cx="34058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743EAB48-FF2C-4D31-A8B5-20D5B0E8DB61}"/>
              </a:ext>
            </a:extLst>
          </p:cNvPr>
          <p:cNvCxnSpPr>
            <a:cxnSpLocks/>
          </p:cNvCxnSpPr>
          <p:nvPr/>
        </p:nvCxnSpPr>
        <p:spPr bwMode="auto">
          <a:xfrm flipH="1">
            <a:off x="6048460" y="3848752"/>
            <a:ext cx="30586" cy="26218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773EF120-4BCB-4177-8EBF-BD595931CCB3}"/>
              </a:ext>
            </a:extLst>
          </p:cNvPr>
          <p:cNvSpPr txBox="1"/>
          <p:nvPr/>
        </p:nvSpPr>
        <p:spPr>
          <a:xfrm>
            <a:off x="5791537" y="3602531"/>
            <a:ext cx="9941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CCA busy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9EEAB22F-4087-4731-ACA2-983FFAAA92DA}"/>
              </a:ext>
            </a:extLst>
          </p:cNvPr>
          <p:cNvSpPr/>
          <p:nvPr/>
        </p:nvSpPr>
        <p:spPr bwMode="auto">
          <a:xfrm>
            <a:off x="6589727" y="4514660"/>
            <a:ext cx="1828800" cy="36006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DA3C272C-0AEF-4083-B97C-AA58873A5CC4}"/>
              </a:ext>
            </a:extLst>
          </p:cNvPr>
          <p:cNvCxnSpPr/>
          <p:nvPr/>
        </p:nvCxnSpPr>
        <p:spPr bwMode="auto">
          <a:xfrm flipH="1">
            <a:off x="6479345" y="3831709"/>
            <a:ext cx="224161" cy="30557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9473BC1A-E642-4C41-86B0-7CE7EEB83F6F}"/>
              </a:ext>
            </a:extLst>
          </p:cNvPr>
          <p:cNvSpPr txBox="1"/>
          <p:nvPr/>
        </p:nvSpPr>
        <p:spPr>
          <a:xfrm>
            <a:off x="6517224" y="3602531"/>
            <a:ext cx="9941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CCA idle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E9FE481-F63A-4BCD-BF76-E3C1EF04520F}"/>
              </a:ext>
            </a:extLst>
          </p:cNvPr>
          <p:cNvSpPr/>
          <p:nvPr/>
        </p:nvSpPr>
        <p:spPr bwMode="auto">
          <a:xfrm>
            <a:off x="5008103" y="4494752"/>
            <a:ext cx="246522" cy="38125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D711789-AF0A-4916-9071-1FC57684DE4B}"/>
              </a:ext>
            </a:extLst>
          </p:cNvPr>
          <p:cNvSpPr/>
          <p:nvPr/>
        </p:nvSpPr>
        <p:spPr bwMode="auto">
          <a:xfrm>
            <a:off x="5009102" y="4105117"/>
            <a:ext cx="246522" cy="38125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D0E268F-9336-4F76-9E30-96ECA84C310E}"/>
              </a:ext>
            </a:extLst>
          </p:cNvPr>
          <p:cNvSpPr txBox="1"/>
          <p:nvPr/>
        </p:nvSpPr>
        <p:spPr>
          <a:xfrm>
            <a:off x="3668889" y="4357400"/>
            <a:ext cx="8017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QoS Data frame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C2914EC-1DDD-4660-80EF-D54155024451}"/>
              </a:ext>
            </a:extLst>
          </p:cNvPr>
          <p:cNvSpPr txBox="1"/>
          <p:nvPr/>
        </p:nvSpPr>
        <p:spPr>
          <a:xfrm>
            <a:off x="4934287" y="4215231"/>
            <a:ext cx="4412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Ack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F9F5C606-F14B-4448-8478-B5A21AFD748A}"/>
              </a:ext>
            </a:extLst>
          </p:cNvPr>
          <p:cNvSpPr/>
          <p:nvPr/>
        </p:nvSpPr>
        <p:spPr bwMode="auto">
          <a:xfrm>
            <a:off x="8601749" y="4521285"/>
            <a:ext cx="193861" cy="35317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4D87220-A1CF-4587-8B68-BC3865F6A489}"/>
              </a:ext>
            </a:extLst>
          </p:cNvPr>
          <p:cNvSpPr txBox="1"/>
          <p:nvPr/>
        </p:nvSpPr>
        <p:spPr>
          <a:xfrm>
            <a:off x="8526934" y="4603320"/>
            <a:ext cx="4412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Ack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84ED50F3-91D0-48A4-8655-527C88F03AA6}"/>
              </a:ext>
            </a:extLst>
          </p:cNvPr>
          <p:cNvSpPr txBox="1"/>
          <p:nvPr/>
        </p:nvSpPr>
        <p:spPr>
          <a:xfrm>
            <a:off x="6732741" y="4573565"/>
            <a:ext cx="1007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QoS Data frame</a:t>
            </a:r>
          </a:p>
        </p:txBody>
      </p:sp>
    </p:spTree>
    <p:extLst>
      <p:ext uri="{BB962C8B-B14F-4D97-AF65-F5344CB8AC3E}">
        <p14:creationId xmlns:p14="http://schemas.microsoft.com/office/powerpoint/2010/main" val="2578935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518465"/>
            <a:ext cx="9349409" cy="846814"/>
          </a:xfrm>
        </p:spPr>
        <p:txBody>
          <a:bodyPr/>
          <a:lstStyle/>
          <a:p>
            <a:r>
              <a:rPr lang="en-US" sz="2400" dirty="0"/>
              <a:t>Primary Channel vs Secondary Channel</a:t>
            </a:r>
            <a:endParaRPr lang="en-US" sz="2400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77318"/>
            <a:ext cx="9144000" cy="2608882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b="0" dirty="0"/>
              <a:t>Within two continuous 10 MHz channels, one 10MHz channel is primary channel, another 10MHz channel is secondary 10MHz channel.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dirty="0"/>
              <a:t>With this only one decoding of PPDU is required (see also secondary 10MHz channel CCA requirement).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dirty="0"/>
              <a:t>The primary 10MHz channel is decided by up layer.</a:t>
            </a:r>
          </a:p>
          <a:p>
            <a:pPr lvl="2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Within 20MHz channel, All 20MHz STAs select the same 10MHz channel as the primary 10MHz channel.</a:t>
            </a:r>
          </a:p>
        </p:txBody>
      </p:sp>
      <p:sp>
        <p:nvSpPr>
          <p:cNvPr id="39" name="Slide Number Placeholder 5">
            <a:extLst>
              <a:ext uri="{FF2B5EF4-FFF2-40B4-BE49-F238E27FC236}">
                <a16:creationId xmlns:a16="http://schemas.microsoft.com/office/drawing/2014/main" id="{EC42C0FA-6A04-4F0F-83E1-A89088CE2EE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F9C4F401-7C5B-499C-A2ED-E2C68B7FA8A6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56" name="Rectangle 3">
            <a:extLst>
              <a:ext uri="{FF2B5EF4-FFF2-40B4-BE49-F238E27FC236}">
                <a16:creationId xmlns:a16="http://schemas.microsoft.com/office/drawing/2014/main" id="{9928C9FC-F972-4D00-84CF-485CA1C88A81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96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518465"/>
            <a:ext cx="9349409" cy="846814"/>
          </a:xfrm>
        </p:spPr>
        <p:txBody>
          <a:bodyPr/>
          <a:lstStyle/>
          <a:p>
            <a:r>
              <a:rPr lang="en-US" sz="2400" dirty="0"/>
              <a:t>20MHz Tx </a:t>
            </a:r>
            <a:r>
              <a:rPr lang="en-US" sz="2400" dirty="0" err="1"/>
              <a:t>Backoff</a:t>
            </a:r>
            <a:r>
              <a:rPr lang="en-US" sz="2400" dirty="0"/>
              <a:t> and Secondary Channel CCA</a:t>
            </a:r>
            <a:endParaRPr lang="en-US" sz="2400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77318"/>
            <a:ext cx="9144000" cy="2151681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b="0" dirty="0"/>
              <a:t>The PPDU which covers primary 10MHz channel is decoded based on CCA level -85dbm in primary 10MHz channel.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b="0" dirty="0"/>
              <a:t>A 20MHz STA detects secondary 10MHz busy/idle per OFDM symbol detection (i.e. GI detection) with CCA level -85dbm.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b="0" dirty="0"/>
              <a:t>A STA can do 20MHz PPDU transmission if the following condition are true: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b="0" dirty="0"/>
              <a:t>Within the </a:t>
            </a:r>
            <a:r>
              <a:rPr lang="en-US" sz="1600" b="0" dirty="0" err="1"/>
              <a:t>backoff</a:t>
            </a:r>
            <a:r>
              <a:rPr lang="en-US" sz="1600" b="0" dirty="0"/>
              <a:t> procedure for the 20MHz transmission, both the primary 10MHz channel and the secondary 10MHz channel are idle when the </a:t>
            </a:r>
            <a:r>
              <a:rPr lang="en-US" sz="1600" b="0" dirty="0" err="1"/>
              <a:t>backoff</a:t>
            </a:r>
            <a:r>
              <a:rPr lang="en-US" sz="1600" b="0" dirty="0"/>
              <a:t> counter counts down.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1600" b="0" dirty="0"/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1981200" y="4495800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Slide Number Placeholder 5">
            <a:extLst>
              <a:ext uri="{FF2B5EF4-FFF2-40B4-BE49-F238E27FC236}">
                <a16:creationId xmlns:a16="http://schemas.microsoft.com/office/drawing/2014/main" id="{EC42C0FA-6A04-4F0F-83E1-A89088CE2EE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F9C4F401-7C5B-499C-A2ED-E2C68B7FA8A6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56" name="Rectangle 3">
            <a:extLst>
              <a:ext uri="{FF2B5EF4-FFF2-40B4-BE49-F238E27FC236}">
                <a16:creationId xmlns:a16="http://schemas.microsoft.com/office/drawing/2014/main" id="{9928C9FC-F972-4D00-84CF-485CA1C88A81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2019</a:t>
            </a:r>
            <a:endParaRPr lang="en-GB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1769F76-972A-4199-9F49-C74A836B0B06}"/>
              </a:ext>
            </a:extLst>
          </p:cNvPr>
          <p:cNvSpPr txBox="1"/>
          <p:nvPr/>
        </p:nvSpPr>
        <p:spPr>
          <a:xfrm>
            <a:off x="1085633" y="4571999"/>
            <a:ext cx="9941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Primary 10MHz channel 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C35EE69B-69A1-4E22-AC26-E84C47B0DAD2}"/>
              </a:ext>
            </a:extLst>
          </p:cNvPr>
          <p:cNvCxnSpPr/>
          <p:nvPr/>
        </p:nvCxnSpPr>
        <p:spPr bwMode="auto">
          <a:xfrm>
            <a:off x="2027068" y="4874441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EFAC648-AAB9-4C5B-877D-E92F71469C35}"/>
              </a:ext>
            </a:extLst>
          </p:cNvPr>
          <p:cNvCxnSpPr>
            <a:cxnSpLocks/>
          </p:cNvCxnSpPr>
          <p:nvPr/>
        </p:nvCxnSpPr>
        <p:spPr bwMode="auto">
          <a:xfrm>
            <a:off x="2438400" y="4572000"/>
            <a:ext cx="838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866BB76-5330-4E4A-B9FF-72A54B680163}"/>
              </a:ext>
            </a:extLst>
          </p:cNvPr>
          <p:cNvCxnSpPr/>
          <p:nvPr/>
        </p:nvCxnSpPr>
        <p:spPr bwMode="auto">
          <a:xfrm flipH="1">
            <a:off x="2286000" y="4572000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5FA9954D-76E6-433E-8E27-E78C28E4436E}"/>
              </a:ext>
            </a:extLst>
          </p:cNvPr>
          <p:cNvCxnSpPr/>
          <p:nvPr/>
        </p:nvCxnSpPr>
        <p:spPr bwMode="auto">
          <a:xfrm flipH="1">
            <a:off x="2438400" y="4572000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A82E4815-310A-4C78-96AC-F025557823E8}"/>
              </a:ext>
            </a:extLst>
          </p:cNvPr>
          <p:cNvCxnSpPr/>
          <p:nvPr/>
        </p:nvCxnSpPr>
        <p:spPr bwMode="auto">
          <a:xfrm flipH="1">
            <a:off x="2590800" y="4572000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247595E7-AA4D-4D4B-B566-DF2B5DDF8090}"/>
              </a:ext>
            </a:extLst>
          </p:cNvPr>
          <p:cNvCxnSpPr/>
          <p:nvPr/>
        </p:nvCxnSpPr>
        <p:spPr bwMode="auto">
          <a:xfrm flipH="1">
            <a:off x="2743200" y="4572000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5F00AB3E-4A34-401B-A3C1-08BAF9FBBECE}"/>
              </a:ext>
            </a:extLst>
          </p:cNvPr>
          <p:cNvCxnSpPr/>
          <p:nvPr/>
        </p:nvCxnSpPr>
        <p:spPr bwMode="auto">
          <a:xfrm flipH="1">
            <a:off x="2900039" y="4571999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99EDF710-C66F-4245-9E2D-7FD52EAFAA22}"/>
              </a:ext>
            </a:extLst>
          </p:cNvPr>
          <p:cNvCxnSpPr/>
          <p:nvPr/>
        </p:nvCxnSpPr>
        <p:spPr bwMode="auto">
          <a:xfrm flipH="1">
            <a:off x="3052439" y="4571999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59272513-2CA5-409A-BB97-110848FCBF3D}"/>
              </a:ext>
            </a:extLst>
          </p:cNvPr>
          <p:cNvSpPr txBox="1"/>
          <p:nvPr/>
        </p:nvSpPr>
        <p:spPr>
          <a:xfrm>
            <a:off x="1066800" y="4157345"/>
            <a:ext cx="9941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secondary 10MHz channel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9822CBD-DE78-4234-8A95-5CD991EBCC59}"/>
              </a:ext>
            </a:extLst>
          </p:cNvPr>
          <p:cNvSpPr/>
          <p:nvPr/>
        </p:nvSpPr>
        <p:spPr bwMode="auto">
          <a:xfrm>
            <a:off x="5867400" y="4114030"/>
            <a:ext cx="1828800" cy="76039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840E25C-11F2-4201-8797-2D274F7C436C}"/>
              </a:ext>
            </a:extLst>
          </p:cNvPr>
          <p:cNvCxnSpPr>
            <a:cxnSpLocks/>
          </p:cNvCxnSpPr>
          <p:nvPr/>
        </p:nvCxnSpPr>
        <p:spPr bwMode="auto">
          <a:xfrm>
            <a:off x="3128639" y="4322978"/>
            <a:ext cx="366204" cy="1956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B3F8F19A-17B7-4FED-8A0A-6DF5BAF412E2}"/>
              </a:ext>
            </a:extLst>
          </p:cNvPr>
          <p:cNvSpPr/>
          <p:nvPr/>
        </p:nvSpPr>
        <p:spPr bwMode="auto">
          <a:xfrm>
            <a:off x="3259214" y="4520081"/>
            <a:ext cx="790208" cy="35434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9BA86F6-11AA-4EEC-BEE7-CFC0EFA8FD54}"/>
              </a:ext>
            </a:extLst>
          </p:cNvPr>
          <p:cNvSpPr txBox="1"/>
          <p:nvPr/>
        </p:nvSpPr>
        <p:spPr>
          <a:xfrm>
            <a:off x="2398513" y="3846669"/>
            <a:ext cx="141307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Stop the </a:t>
            </a:r>
            <a:r>
              <a:rPr lang="en-US" sz="1000" dirty="0" err="1">
                <a:solidFill>
                  <a:srgbClr val="000000"/>
                </a:solidFill>
                <a:latin typeface="Garamond" pitchFamily="18" charset="0"/>
                <a:ea typeface="+mn-ea"/>
              </a:rPr>
              <a:t>backoff</a:t>
            </a: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 when primary 10MHz channel is busy.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F0B3A60-6ACD-4D68-9A8B-6E905004050A}"/>
              </a:ext>
            </a:extLst>
          </p:cNvPr>
          <p:cNvCxnSpPr/>
          <p:nvPr/>
        </p:nvCxnSpPr>
        <p:spPr bwMode="auto">
          <a:xfrm>
            <a:off x="4341858" y="4569624"/>
            <a:ext cx="304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A0C061F-C594-48C0-A47E-3264685B8DA9}"/>
              </a:ext>
            </a:extLst>
          </p:cNvPr>
          <p:cNvCxnSpPr/>
          <p:nvPr/>
        </p:nvCxnSpPr>
        <p:spPr bwMode="auto">
          <a:xfrm flipH="1">
            <a:off x="4189458" y="4571985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65446E1-393E-46BE-90DA-531B35084722}"/>
              </a:ext>
            </a:extLst>
          </p:cNvPr>
          <p:cNvCxnSpPr/>
          <p:nvPr/>
        </p:nvCxnSpPr>
        <p:spPr bwMode="auto">
          <a:xfrm flipH="1">
            <a:off x="4341858" y="4571985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ADDC6D9-A661-4D56-927E-7311D397AC33}"/>
              </a:ext>
            </a:extLst>
          </p:cNvPr>
          <p:cNvCxnSpPr/>
          <p:nvPr/>
        </p:nvCxnSpPr>
        <p:spPr bwMode="auto">
          <a:xfrm flipH="1">
            <a:off x="4494258" y="4571985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319CB2ED-66C4-4112-BB2B-18E22FE4394C}"/>
              </a:ext>
            </a:extLst>
          </p:cNvPr>
          <p:cNvSpPr/>
          <p:nvPr/>
        </p:nvSpPr>
        <p:spPr bwMode="auto">
          <a:xfrm>
            <a:off x="4646658" y="4137327"/>
            <a:ext cx="611142" cy="35434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59CC345-EA81-4764-A33C-2F1C70AEB107}"/>
              </a:ext>
            </a:extLst>
          </p:cNvPr>
          <p:cNvCxnSpPr>
            <a:cxnSpLocks/>
          </p:cNvCxnSpPr>
          <p:nvPr/>
        </p:nvCxnSpPr>
        <p:spPr bwMode="auto">
          <a:xfrm>
            <a:off x="4574851" y="3941718"/>
            <a:ext cx="366204" cy="1956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A19EA719-4BED-404F-AEF0-1D43DC787381}"/>
              </a:ext>
            </a:extLst>
          </p:cNvPr>
          <p:cNvSpPr txBox="1"/>
          <p:nvPr/>
        </p:nvSpPr>
        <p:spPr>
          <a:xfrm>
            <a:off x="3844725" y="3465409"/>
            <a:ext cx="141307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Stop the </a:t>
            </a:r>
            <a:r>
              <a:rPr lang="en-US" sz="1000" dirty="0" err="1">
                <a:solidFill>
                  <a:srgbClr val="000000"/>
                </a:solidFill>
                <a:latin typeface="Garamond" pitchFamily="18" charset="0"/>
                <a:ea typeface="+mn-ea"/>
              </a:rPr>
              <a:t>backoff</a:t>
            </a: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 when secondary 10MHz channel is busy.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852BC5B-90E6-4EFB-A5E9-CBA136C9B33C}"/>
              </a:ext>
            </a:extLst>
          </p:cNvPr>
          <p:cNvCxnSpPr/>
          <p:nvPr/>
        </p:nvCxnSpPr>
        <p:spPr bwMode="auto">
          <a:xfrm>
            <a:off x="5564805" y="4569631"/>
            <a:ext cx="304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8E6C027B-29B0-461E-93B9-D0505D9BDE59}"/>
              </a:ext>
            </a:extLst>
          </p:cNvPr>
          <p:cNvCxnSpPr/>
          <p:nvPr/>
        </p:nvCxnSpPr>
        <p:spPr bwMode="auto">
          <a:xfrm flipH="1">
            <a:off x="5412405" y="4571992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3E00D9AE-8A86-407E-89D4-60F78F667BDE}"/>
              </a:ext>
            </a:extLst>
          </p:cNvPr>
          <p:cNvCxnSpPr/>
          <p:nvPr/>
        </p:nvCxnSpPr>
        <p:spPr bwMode="auto">
          <a:xfrm flipH="1">
            <a:off x="5564805" y="4571992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37D5D818-86F5-4BCC-AC88-283DD664EDF8}"/>
              </a:ext>
            </a:extLst>
          </p:cNvPr>
          <p:cNvCxnSpPr/>
          <p:nvPr/>
        </p:nvCxnSpPr>
        <p:spPr bwMode="auto">
          <a:xfrm flipH="1">
            <a:off x="5717205" y="4571992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Right Brace 7">
            <a:extLst>
              <a:ext uri="{FF2B5EF4-FFF2-40B4-BE49-F238E27FC236}">
                <a16:creationId xmlns:a16="http://schemas.microsoft.com/office/drawing/2014/main" id="{4164527D-8279-44AF-8B48-36F9EFD85156}"/>
              </a:ext>
            </a:extLst>
          </p:cNvPr>
          <p:cNvSpPr/>
          <p:nvPr/>
        </p:nvSpPr>
        <p:spPr bwMode="auto">
          <a:xfrm rot="5400000">
            <a:off x="3995111" y="3287181"/>
            <a:ext cx="163176" cy="35814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953CC43-1D62-4114-A288-76CB4658F692}"/>
              </a:ext>
            </a:extLst>
          </p:cNvPr>
          <p:cNvSpPr txBox="1"/>
          <p:nvPr/>
        </p:nvSpPr>
        <p:spPr>
          <a:xfrm>
            <a:off x="3456897" y="5134739"/>
            <a:ext cx="15723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 err="1">
                <a:solidFill>
                  <a:srgbClr val="000000"/>
                </a:solidFill>
                <a:latin typeface="Garamond" pitchFamily="18" charset="0"/>
                <a:ea typeface="+mn-ea"/>
              </a:rPr>
              <a:t>Bakoff</a:t>
            </a: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 procedure for 20MHz transmission</a:t>
            </a:r>
          </a:p>
        </p:txBody>
      </p:sp>
    </p:spTree>
    <p:extLst>
      <p:ext uri="{BB962C8B-B14F-4D97-AF65-F5344CB8AC3E}">
        <p14:creationId xmlns:p14="http://schemas.microsoft.com/office/powerpoint/2010/main" val="1829581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518465"/>
            <a:ext cx="9349409" cy="846814"/>
          </a:xfrm>
        </p:spPr>
        <p:txBody>
          <a:bodyPr/>
          <a:lstStyle/>
          <a:p>
            <a:r>
              <a:rPr lang="en-US" sz="2400" dirty="0"/>
              <a:t>Acknowledgement for 20MHz PPDU</a:t>
            </a:r>
            <a:endParaRPr lang="en-US" sz="2400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77318"/>
            <a:ext cx="9144000" cy="2151681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b="0" dirty="0"/>
              <a:t>In order to avoid EIFS recovery, 10MHz duplicate PPDU is defined to transmit the Ack/BA of 20MHz PPDU.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b="0" dirty="0"/>
              <a:t>The tone rotation of secondary 10MHz is same as the tone rotation of secondary 20MHz of 802.11 baseline.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1600" b="0" dirty="0"/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1981200" y="4495800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Slide Number Placeholder 5">
            <a:extLst>
              <a:ext uri="{FF2B5EF4-FFF2-40B4-BE49-F238E27FC236}">
                <a16:creationId xmlns:a16="http://schemas.microsoft.com/office/drawing/2014/main" id="{EC42C0FA-6A04-4F0F-83E1-A89088CE2EE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F9C4F401-7C5B-499C-A2ED-E2C68B7FA8A6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56" name="Rectangle 3">
            <a:extLst>
              <a:ext uri="{FF2B5EF4-FFF2-40B4-BE49-F238E27FC236}">
                <a16:creationId xmlns:a16="http://schemas.microsoft.com/office/drawing/2014/main" id="{9928C9FC-F972-4D00-84CF-485CA1C88A81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2019</a:t>
            </a:r>
            <a:endParaRPr lang="en-GB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1769F76-972A-4199-9F49-C74A836B0B06}"/>
              </a:ext>
            </a:extLst>
          </p:cNvPr>
          <p:cNvSpPr txBox="1"/>
          <p:nvPr/>
        </p:nvSpPr>
        <p:spPr>
          <a:xfrm>
            <a:off x="1085633" y="4571999"/>
            <a:ext cx="9941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Primary 10MHz channel 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C35EE69B-69A1-4E22-AC26-E84C47B0DAD2}"/>
              </a:ext>
            </a:extLst>
          </p:cNvPr>
          <p:cNvCxnSpPr/>
          <p:nvPr/>
        </p:nvCxnSpPr>
        <p:spPr bwMode="auto">
          <a:xfrm>
            <a:off x="2027068" y="4874441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EFAC648-AAB9-4C5B-877D-E92F71469C35}"/>
              </a:ext>
            </a:extLst>
          </p:cNvPr>
          <p:cNvCxnSpPr>
            <a:cxnSpLocks/>
          </p:cNvCxnSpPr>
          <p:nvPr/>
        </p:nvCxnSpPr>
        <p:spPr bwMode="auto">
          <a:xfrm>
            <a:off x="2438400" y="4572000"/>
            <a:ext cx="838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866BB76-5330-4E4A-B9FF-72A54B680163}"/>
              </a:ext>
            </a:extLst>
          </p:cNvPr>
          <p:cNvCxnSpPr/>
          <p:nvPr/>
        </p:nvCxnSpPr>
        <p:spPr bwMode="auto">
          <a:xfrm flipH="1">
            <a:off x="2286000" y="4572000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5FA9954D-76E6-433E-8E27-E78C28E4436E}"/>
              </a:ext>
            </a:extLst>
          </p:cNvPr>
          <p:cNvCxnSpPr/>
          <p:nvPr/>
        </p:nvCxnSpPr>
        <p:spPr bwMode="auto">
          <a:xfrm flipH="1">
            <a:off x="2438400" y="4572000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A82E4815-310A-4C78-96AC-F025557823E8}"/>
              </a:ext>
            </a:extLst>
          </p:cNvPr>
          <p:cNvCxnSpPr/>
          <p:nvPr/>
        </p:nvCxnSpPr>
        <p:spPr bwMode="auto">
          <a:xfrm flipH="1">
            <a:off x="2590800" y="4572000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247595E7-AA4D-4D4B-B566-DF2B5DDF8090}"/>
              </a:ext>
            </a:extLst>
          </p:cNvPr>
          <p:cNvCxnSpPr/>
          <p:nvPr/>
        </p:nvCxnSpPr>
        <p:spPr bwMode="auto">
          <a:xfrm flipH="1">
            <a:off x="2743200" y="4572000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5F00AB3E-4A34-401B-A3C1-08BAF9FBBECE}"/>
              </a:ext>
            </a:extLst>
          </p:cNvPr>
          <p:cNvCxnSpPr/>
          <p:nvPr/>
        </p:nvCxnSpPr>
        <p:spPr bwMode="auto">
          <a:xfrm flipH="1">
            <a:off x="2900039" y="4571999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99EDF710-C66F-4245-9E2D-7FD52EAFAA22}"/>
              </a:ext>
            </a:extLst>
          </p:cNvPr>
          <p:cNvCxnSpPr/>
          <p:nvPr/>
        </p:nvCxnSpPr>
        <p:spPr bwMode="auto">
          <a:xfrm flipH="1">
            <a:off x="3052439" y="4571999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59272513-2CA5-409A-BB97-110848FCBF3D}"/>
              </a:ext>
            </a:extLst>
          </p:cNvPr>
          <p:cNvSpPr txBox="1"/>
          <p:nvPr/>
        </p:nvSpPr>
        <p:spPr>
          <a:xfrm>
            <a:off x="1066800" y="4157345"/>
            <a:ext cx="9941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secondary 10MHz channel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9822CBD-DE78-4234-8A95-5CD991EBCC59}"/>
              </a:ext>
            </a:extLst>
          </p:cNvPr>
          <p:cNvSpPr/>
          <p:nvPr/>
        </p:nvSpPr>
        <p:spPr bwMode="auto">
          <a:xfrm>
            <a:off x="5867400" y="4114030"/>
            <a:ext cx="1828800" cy="76039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840E25C-11F2-4201-8797-2D274F7C436C}"/>
              </a:ext>
            </a:extLst>
          </p:cNvPr>
          <p:cNvCxnSpPr>
            <a:cxnSpLocks/>
          </p:cNvCxnSpPr>
          <p:nvPr/>
        </p:nvCxnSpPr>
        <p:spPr bwMode="auto">
          <a:xfrm>
            <a:off x="3128639" y="4322978"/>
            <a:ext cx="366204" cy="1956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B3F8F19A-17B7-4FED-8A0A-6DF5BAF412E2}"/>
              </a:ext>
            </a:extLst>
          </p:cNvPr>
          <p:cNvSpPr/>
          <p:nvPr/>
        </p:nvSpPr>
        <p:spPr bwMode="auto">
          <a:xfrm>
            <a:off x="3259214" y="4520081"/>
            <a:ext cx="790208" cy="35434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9BA86F6-11AA-4EEC-BEE7-CFC0EFA8FD54}"/>
              </a:ext>
            </a:extLst>
          </p:cNvPr>
          <p:cNvSpPr txBox="1"/>
          <p:nvPr/>
        </p:nvSpPr>
        <p:spPr>
          <a:xfrm>
            <a:off x="2398513" y="3846669"/>
            <a:ext cx="141307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Stop the </a:t>
            </a:r>
            <a:r>
              <a:rPr lang="en-US" sz="1000" dirty="0" err="1">
                <a:solidFill>
                  <a:srgbClr val="000000"/>
                </a:solidFill>
                <a:latin typeface="Garamond" pitchFamily="18" charset="0"/>
                <a:ea typeface="+mn-ea"/>
              </a:rPr>
              <a:t>backoff</a:t>
            </a: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 when primary 10MHz channel is busy.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F0B3A60-6ACD-4D68-9A8B-6E905004050A}"/>
              </a:ext>
            </a:extLst>
          </p:cNvPr>
          <p:cNvCxnSpPr/>
          <p:nvPr/>
        </p:nvCxnSpPr>
        <p:spPr bwMode="auto">
          <a:xfrm>
            <a:off x="4341858" y="4569624"/>
            <a:ext cx="304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A0C061F-C594-48C0-A47E-3264685B8DA9}"/>
              </a:ext>
            </a:extLst>
          </p:cNvPr>
          <p:cNvCxnSpPr/>
          <p:nvPr/>
        </p:nvCxnSpPr>
        <p:spPr bwMode="auto">
          <a:xfrm flipH="1">
            <a:off x="4189458" y="4571985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65446E1-393E-46BE-90DA-531B35084722}"/>
              </a:ext>
            </a:extLst>
          </p:cNvPr>
          <p:cNvCxnSpPr/>
          <p:nvPr/>
        </p:nvCxnSpPr>
        <p:spPr bwMode="auto">
          <a:xfrm flipH="1">
            <a:off x="4341858" y="4571985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ADDC6D9-A661-4D56-927E-7311D397AC33}"/>
              </a:ext>
            </a:extLst>
          </p:cNvPr>
          <p:cNvCxnSpPr/>
          <p:nvPr/>
        </p:nvCxnSpPr>
        <p:spPr bwMode="auto">
          <a:xfrm flipH="1">
            <a:off x="4494258" y="4571985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319CB2ED-66C4-4112-BB2B-18E22FE4394C}"/>
              </a:ext>
            </a:extLst>
          </p:cNvPr>
          <p:cNvSpPr/>
          <p:nvPr/>
        </p:nvSpPr>
        <p:spPr bwMode="auto">
          <a:xfrm>
            <a:off x="4646658" y="4137327"/>
            <a:ext cx="611142" cy="35434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59CC345-EA81-4764-A33C-2F1C70AEB107}"/>
              </a:ext>
            </a:extLst>
          </p:cNvPr>
          <p:cNvCxnSpPr>
            <a:cxnSpLocks/>
          </p:cNvCxnSpPr>
          <p:nvPr/>
        </p:nvCxnSpPr>
        <p:spPr bwMode="auto">
          <a:xfrm>
            <a:off x="4574851" y="3941718"/>
            <a:ext cx="366204" cy="1956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A19EA719-4BED-404F-AEF0-1D43DC787381}"/>
              </a:ext>
            </a:extLst>
          </p:cNvPr>
          <p:cNvSpPr txBox="1"/>
          <p:nvPr/>
        </p:nvSpPr>
        <p:spPr>
          <a:xfrm>
            <a:off x="3844725" y="3465409"/>
            <a:ext cx="141307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Stop the </a:t>
            </a:r>
            <a:r>
              <a:rPr lang="en-US" sz="1000" dirty="0" err="1">
                <a:solidFill>
                  <a:srgbClr val="000000"/>
                </a:solidFill>
                <a:latin typeface="Garamond" pitchFamily="18" charset="0"/>
                <a:ea typeface="+mn-ea"/>
              </a:rPr>
              <a:t>backoff</a:t>
            </a: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 when secondary 10MHz channel is busy.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852BC5B-90E6-4EFB-A5E9-CBA136C9B33C}"/>
              </a:ext>
            </a:extLst>
          </p:cNvPr>
          <p:cNvCxnSpPr/>
          <p:nvPr/>
        </p:nvCxnSpPr>
        <p:spPr bwMode="auto">
          <a:xfrm>
            <a:off x="5564805" y="4569631"/>
            <a:ext cx="304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8E6C027B-29B0-461E-93B9-D0505D9BDE59}"/>
              </a:ext>
            </a:extLst>
          </p:cNvPr>
          <p:cNvCxnSpPr/>
          <p:nvPr/>
        </p:nvCxnSpPr>
        <p:spPr bwMode="auto">
          <a:xfrm flipH="1">
            <a:off x="5412405" y="4571992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3E00D9AE-8A86-407E-89D4-60F78F667BDE}"/>
              </a:ext>
            </a:extLst>
          </p:cNvPr>
          <p:cNvCxnSpPr/>
          <p:nvPr/>
        </p:nvCxnSpPr>
        <p:spPr bwMode="auto">
          <a:xfrm flipH="1">
            <a:off x="5564805" y="4571992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37D5D818-86F5-4BCC-AC88-283DD664EDF8}"/>
              </a:ext>
            </a:extLst>
          </p:cNvPr>
          <p:cNvCxnSpPr/>
          <p:nvPr/>
        </p:nvCxnSpPr>
        <p:spPr bwMode="auto">
          <a:xfrm flipH="1">
            <a:off x="5717205" y="4571992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Right Brace 7">
            <a:extLst>
              <a:ext uri="{FF2B5EF4-FFF2-40B4-BE49-F238E27FC236}">
                <a16:creationId xmlns:a16="http://schemas.microsoft.com/office/drawing/2014/main" id="{4164527D-8279-44AF-8B48-36F9EFD85156}"/>
              </a:ext>
            </a:extLst>
          </p:cNvPr>
          <p:cNvSpPr/>
          <p:nvPr/>
        </p:nvSpPr>
        <p:spPr bwMode="auto">
          <a:xfrm rot="5400000">
            <a:off x="3995111" y="3287181"/>
            <a:ext cx="163176" cy="35814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953CC43-1D62-4114-A288-76CB4658F692}"/>
              </a:ext>
            </a:extLst>
          </p:cNvPr>
          <p:cNvSpPr txBox="1"/>
          <p:nvPr/>
        </p:nvSpPr>
        <p:spPr>
          <a:xfrm>
            <a:off x="3456897" y="5134739"/>
            <a:ext cx="15723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 err="1">
                <a:solidFill>
                  <a:srgbClr val="000000"/>
                </a:solidFill>
                <a:latin typeface="Garamond" pitchFamily="18" charset="0"/>
                <a:ea typeface="+mn-ea"/>
              </a:rPr>
              <a:t>Bakoff</a:t>
            </a: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 procedure for 20MHz transmission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BE97112-4AC8-424B-B8A3-3AD68F8542BB}"/>
              </a:ext>
            </a:extLst>
          </p:cNvPr>
          <p:cNvSpPr/>
          <p:nvPr/>
        </p:nvSpPr>
        <p:spPr bwMode="auto">
          <a:xfrm>
            <a:off x="7844930" y="4491673"/>
            <a:ext cx="241369" cy="3779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910E052-F564-4C0A-A4B1-1A062A197DE7}"/>
              </a:ext>
            </a:extLst>
          </p:cNvPr>
          <p:cNvSpPr/>
          <p:nvPr/>
        </p:nvSpPr>
        <p:spPr bwMode="auto">
          <a:xfrm>
            <a:off x="7844930" y="4118233"/>
            <a:ext cx="241369" cy="3779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6D68205-6B2E-472D-B855-AAC19BE19B1C}"/>
              </a:ext>
            </a:extLst>
          </p:cNvPr>
          <p:cNvSpPr txBox="1"/>
          <p:nvPr/>
        </p:nvSpPr>
        <p:spPr>
          <a:xfrm>
            <a:off x="6018506" y="4269557"/>
            <a:ext cx="14130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QoS Data frame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E422234-9E68-4697-8706-1A6D4200F31A}"/>
              </a:ext>
            </a:extLst>
          </p:cNvPr>
          <p:cNvSpPr txBox="1"/>
          <p:nvPr/>
        </p:nvSpPr>
        <p:spPr>
          <a:xfrm>
            <a:off x="7794563" y="4527725"/>
            <a:ext cx="5112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Ack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FB3546C-5A17-443E-8532-30B381CC9079}"/>
              </a:ext>
            </a:extLst>
          </p:cNvPr>
          <p:cNvSpPr txBox="1"/>
          <p:nvPr/>
        </p:nvSpPr>
        <p:spPr>
          <a:xfrm>
            <a:off x="7794562" y="4201906"/>
            <a:ext cx="5112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Ack</a:t>
            </a:r>
          </a:p>
        </p:txBody>
      </p:sp>
    </p:spTree>
    <p:extLst>
      <p:ext uri="{BB962C8B-B14F-4D97-AF65-F5344CB8AC3E}">
        <p14:creationId xmlns:p14="http://schemas.microsoft.com/office/powerpoint/2010/main" val="1644051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3191" y="518465"/>
            <a:ext cx="9144000" cy="846814"/>
          </a:xfrm>
        </p:spPr>
        <p:txBody>
          <a:bodyPr/>
          <a:lstStyle/>
          <a:p>
            <a:r>
              <a:rPr lang="en-US" sz="2400" dirty="0"/>
              <a:t>Straw Poll 1</a:t>
            </a:r>
            <a:endParaRPr lang="en-US" sz="2400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77319"/>
            <a:ext cx="9144000" cy="1615922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Do you agree to add the following text to 11bd DFD: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For a transmission between two NGV STAs that support 20MHz BW, the TXOP holder can decide whether 10MHz or 20MHz PPDU is used.</a:t>
            </a:r>
          </a:p>
        </p:txBody>
      </p:sp>
      <p:sp>
        <p:nvSpPr>
          <p:cNvPr id="39" name="Slide Number Placeholder 5">
            <a:extLst>
              <a:ext uri="{FF2B5EF4-FFF2-40B4-BE49-F238E27FC236}">
                <a16:creationId xmlns:a16="http://schemas.microsoft.com/office/drawing/2014/main" id="{EC42C0FA-6A04-4F0F-83E1-A89088CE2EE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F9C4F401-7C5B-499C-A2ED-E2C68B7FA8A6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56" name="Rectangle 3">
            <a:extLst>
              <a:ext uri="{FF2B5EF4-FFF2-40B4-BE49-F238E27FC236}">
                <a16:creationId xmlns:a16="http://schemas.microsoft.com/office/drawing/2014/main" id="{9928C9FC-F972-4D00-84CF-485CA1C88A81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8312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518465"/>
            <a:ext cx="9349409" cy="846814"/>
          </a:xfrm>
        </p:spPr>
        <p:txBody>
          <a:bodyPr/>
          <a:lstStyle/>
          <a:p>
            <a:r>
              <a:rPr lang="en-US" sz="2400" dirty="0"/>
              <a:t>Straw Poll 2</a:t>
            </a:r>
            <a:endParaRPr lang="en-US" sz="2400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77318"/>
            <a:ext cx="9144000" cy="2608882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b="0" dirty="0"/>
              <a:t>Do you agree to add the following text to 11bd DFD: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dirty="0"/>
              <a:t>Within a 20MHz channel</a:t>
            </a:r>
            <a:r>
              <a:rPr lang="en-US" sz="1800" b="0" dirty="0"/>
              <a:t>, one 10MHz channel is primary channel, another 10MHz channel is secondary 10MHz channel.</a:t>
            </a:r>
          </a:p>
          <a:p>
            <a:pPr lvl="2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dirty="0"/>
              <a:t>The primary 10MHz channel is decided by up layer.</a:t>
            </a:r>
          </a:p>
          <a:p>
            <a:pPr lvl="2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dirty="0"/>
              <a:t>Within a 20MHz channel, All 20MHz STAs select the same 10MHz channel as the primary 10MHz channel.</a:t>
            </a:r>
          </a:p>
        </p:txBody>
      </p:sp>
      <p:sp>
        <p:nvSpPr>
          <p:cNvPr id="39" name="Slide Number Placeholder 5">
            <a:extLst>
              <a:ext uri="{FF2B5EF4-FFF2-40B4-BE49-F238E27FC236}">
                <a16:creationId xmlns:a16="http://schemas.microsoft.com/office/drawing/2014/main" id="{EC42C0FA-6A04-4F0F-83E1-A89088CE2EE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F9C4F401-7C5B-499C-A2ED-E2C68B7FA8A6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56" name="Rectangle 3">
            <a:extLst>
              <a:ext uri="{FF2B5EF4-FFF2-40B4-BE49-F238E27FC236}">
                <a16:creationId xmlns:a16="http://schemas.microsoft.com/office/drawing/2014/main" id="{9928C9FC-F972-4D00-84CF-485CA1C88A81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0986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518465"/>
            <a:ext cx="9349409" cy="846814"/>
          </a:xfrm>
        </p:spPr>
        <p:txBody>
          <a:bodyPr/>
          <a:lstStyle/>
          <a:p>
            <a:r>
              <a:rPr lang="en-US" sz="2400" dirty="0"/>
              <a:t>Straw Poll 3</a:t>
            </a:r>
            <a:endParaRPr lang="en-US" sz="2400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77318"/>
            <a:ext cx="9144000" cy="2151681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b="0" dirty="0"/>
              <a:t>Do you agree to add the following text to 11bd DFD: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A STA can do 20MHz PPDU transmission if the following condition are true:</a:t>
            </a:r>
          </a:p>
          <a:p>
            <a:pPr lvl="2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b="0" dirty="0"/>
              <a:t>Within the </a:t>
            </a:r>
            <a:r>
              <a:rPr lang="en-US" b="0" dirty="0" err="1"/>
              <a:t>backoff</a:t>
            </a:r>
            <a:r>
              <a:rPr lang="en-US" b="0" dirty="0"/>
              <a:t> procedure for the 20MHz transmission, both the primary 10MHz channel and the secondary 10MHz channel are idle when the </a:t>
            </a:r>
            <a:r>
              <a:rPr lang="en-US" b="0" dirty="0" err="1"/>
              <a:t>backoff</a:t>
            </a:r>
            <a:r>
              <a:rPr lang="en-US" b="0" dirty="0"/>
              <a:t> counter counts down.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1600" b="0" dirty="0"/>
          </a:p>
        </p:txBody>
      </p:sp>
      <p:sp>
        <p:nvSpPr>
          <p:cNvPr id="39" name="Slide Number Placeholder 5">
            <a:extLst>
              <a:ext uri="{FF2B5EF4-FFF2-40B4-BE49-F238E27FC236}">
                <a16:creationId xmlns:a16="http://schemas.microsoft.com/office/drawing/2014/main" id="{EC42C0FA-6A04-4F0F-83E1-A89088CE2EE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F9C4F401-7C5B-499C-A2ED-E2C68B7FA8A6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56" name="Rectangle 3">
            <a:extLst>
              <a:ext uri="{FF2B5EF4-FFF2-40B4-BE49-F238E27FC236}">
                <a16:creationId xmlns:a16="http://schemas.microsoft.com/office/drawing/2014/main" id="{9928C9FC-F972-4D00-84CF-485CA1C88A81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39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69677</TotalTime>
  <Words>820</Words>
  <Application>Microsoft Office PowerPoint</Application>
  <PresentationFormat>On-screen Show (4:3)</PresentationFormat>
  <Paragraphs>101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Garamond</vt:lpstr>
      <vt:lpstr>Times New Roman</vt:lpstr>
      <vt:lpstr>Office Theme</vt:lpstr>
      <vt:lpstr>Document</vt:lpstr>
      <vt:lpstr>20MHz BW Operation Follow Up</vt:lpstr>
      <vt:lpstr>Recap: &gt;10MHz Operation in NGV Channels </vt:lpstr>
      <vt:lpstr>PPDU BW Under 20MHz Operation</vt:lpstr>
      <vt:lpstr>Primary Channel vs Secondary Channel</vt:lpstr>
      <vt:lpstr>20MHz Tx Backoff and Secondary Channel CCA</vt:lpstr>
      <vt:lpstr>Acknowledgement for 20MHz PPDU</vt:lpstr>
      <vt:lpstr>Straw Poll 1</vt:lpstr>
      <vt:lpstr>Straw Poll 2</vt:lpstr>
      <vt:lpstr>Straw Poll 3</vt:lpstr>
      <vt:lpstr>Straw Poll 4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Liwen Chu</cp:lastModifiedBy>
  <cp:revision>916</cp:revision>
  <cp:lastPrinted>1601-01-01T00:00:00Z</cp:lastPrinted>
  <dcterms:created xsi:type="dcterms:W3CDTF">2015-10-31T00:33:08Z</dcterms:created>
  <dcterms:modified xsi:type="dcterms:W3CDTF">2019-11-12T01:15:44Z</dcterms:modified>
</cp:coreProperties>
</file>