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5" r:id="rId5"/>
    <p:sldId id="266" r:id="rId6"/>
    <p:sldId id="267" r:id="rId7"/>
    <p:sldId id="271" r:id="rId8"/>
    <p:sldId id="268" r:id="rId9"/>
    <p:sldId id="270" r:id="rId10"/>
    <p:sldId id="263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7" clrIdx="0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86" d="100"/>
          <a:sy n="86" d="100"/>
        </p:scale>
        <p:origin x="1243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35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25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54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78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97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WLAN Sensing - Next Steps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154229"/>
              </p:ext>
            </p:extLst>
          </p:nvPr>
        </p:nvGraphicFramePr>
        <p:xfrm>
          <a:off x="514350" y="2743200"/>
          <a:ext cx="80581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" name="Document" r:id="rId4" imgW="8290118" imgH="2742525" progId="Word.Document.8">
                  <p:embed/>
                </p:oleObj>
              </mc:Choice>
              <mc:Fallback>
                <p:oleObj name="Document" r:id="rId4" imgW="8290118" imgH="27425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743200"/>
                        <a:ext cx="805815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SP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560B7F7-5439-4F62-A682-348A3445FC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ln/>
        </p:spPr>
        <p:txBody>
          <a:bodyPr/>
          <a:lstStyle/>
          <a:p>
            <a:pPr marL="400050" lvl="1" indent="0"/>
            <a:r>
              <a:rPr lang="en-US" altLang="en-US" b="1" dirty="0">
                <a:solidFill>
                  <a:schemeClr val="tx1"/>
                </a:solidFill>
              </a:rPr>
              <a:t>When do you support making a request to the 802.11 WG to form a SG </a:t>
            </a:r>
            <a:r>
              <a:rPr lang="en-US" altLang="en-US" b="1" dirty="0"/>
              <a:t>to develop a PAR and CSD on WLAN sensing?</a:t>
            </a:r>
            <a:r>
              <a:rPr lang="en-US" altLang="en-US" b="1" dirty="0">
                <a:solidFill>
                  <a:schemeClr val="tx1"/>
                </a:solidFill>
              </a:rPr>
              <a:t> 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November 2019 plenary; or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Future meeting; or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Never; or</a:t>
            </a:r>
          </a:p>
          <a:p>
            <a:pPr marL="857250" lvl="1" indent="-457200">
              <a:buFont typeface="Times New Roman" pitchFamily="16" charset="0"/>
              <a:buAutoNum type="alphaLcParenR"/>
            </a:pPr>
            <a:r>
              <a:rPr lang="en-US" altLang="en-US" sz="1800" dirty="0"/>
              <a:t>Don’t know (need more info).</a:t>
            </a:r>
          </a:p>
          <a:p>
            <a:pPr marL="400050" lvl="1" indent="0"/>
            <a:endParaRPr lang="en-US" alt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     The purpose of this presentation is facilitate a discussion on how to respond to the SENS TIG formation motion by proposing different “next steps” options for the TIG to consider.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/>
              <a:t>SENS TIG Formation Motion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GB" altLang="en-US" sz="1800" dirty="0"/>
              <a:t>   “	</a:t>
            </a:r>
            <a:r>
              <a:rPr lang="en-US" altLang="en-US" sz="1800" dirty="0"/>
              <a:t>Approve formation of a WLAN sensing TIG to investigate use cases, requirements, technical approaches and changes to the 802.11 standard to support WLAN sensing. </a:t>
            </a:r>
          </a:p>
          <a:p>
            <a:r>
              <a:rPr lang="en-US" altLang="en-US" sz="1800" dirty="0"/>
              <a:t>	The TIG is to bring a recommendation to the 802.11 WG at the November 2019 session to either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Continue with the TIG on WLAN sensing until the next session; or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Terminate the TIG with no further work on WLAN sensing; or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Terminate the TIG and request formation of a SG to develop a PAR and CSD on WLAN sensing.”</a:t>
            </a:r>
          </a:p>
          <a:p>
            <a:pPr marL="857250" lvl="1" indent="-457200">
              <a:buAutoNum type="alphaLcParenR"/>
            </a:pPr>
            <a:endParaRPr lang="en-US" dirty="0"/>
          </a:p>
          <a:p>
            <a:pPr>
              <a:defRPr/>
            </a:pPr>
            <a:r>
              <a:rPr lang="en-US" altLang="zh-CN" sz="1600" dirty="0"/>
              <a:t>Moved: Carlos Cordeiro</a:t>
            </a:r>
          </a:p>
          <a:p>
            <a:pPr>
              <a:defRPr/>
            </a:pPr>
            <a:r>
              <a:rPr lang="en-US" altLang="zh-CN" sz="1600" dirty="0"/>
              <a:t>Seconded: Jim Lansford</a:t>
            </a:r>
          </a:p>
          <a:p>
            <a:pPr>
              <a:defRPr/>
            </a:pPr>
            <a:r>
              <a:rPr lang="en-US" altLang="zh-CN" sz="1600" dirty="0"/>
              <a:t>Result: 123/0/8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/>
              <a:t>SENS TIG: Scope of Work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276600"/>
          </a:xfrm>
          <a:ln/>
        </p:spPr>
        <p:txBody>
          <a:bodyPr/>
          <a:lstStyle/>
          <a:p>
            <a:pPr marL="0" indent="0"/>
            <a:r>
              <a:rPr lang="en-US" sz="1800" dirty="0"/>
              <a:t>As defined in “Proposed TIG on WLAN sensing” (19/1654r0), the scope of SENS TIG is to:  </a:t>
            </a:r>
          </a:p>
          <a:p>
            <a:pPr marL="0" indent="0"/>
            <a:r>
              <a:rPr lang="en-US" sz="1800" dirty="0"/>
              <a:t>“Discuss contributions in the areas of, but not limited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Use cases and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Key performance indicators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Channel 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Technical approaches and 802.11 standard gaps in the areas such as protocol for coordination across 802.11 STAs, support of different frequency bands, measurement and reporting,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Alternative solutions”</a:t>
            </a:r>
          </a:p>
        </p:txBody>
      </p:sp>
    </p:spTree>
    <p:extLst>
      <p:ext uri="{BB962C8B-B14F-4D97-AF65-F5344CB8AC3E}">
        <p14:creationId xmlns:p14="http://schemas.microsoft.com/office/powerpoint/2010/main" val="6457626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/>
              <a:t>SENS TIG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 creation of SENS TIG,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Two conference calls were held in October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Total of 6 presentations, ~40 people in each call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Three sessions held this week during the plenary meeting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Total of 9 technical presentations, room at/over capacity</a:t>
            </a:r>
          </a:p>
          <a:p>
            <a:pPr marL="0" indent="0"/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Strong levels of participation and engagement.</a:t>
            </a:r>
          </a:p>
          <a:p>
            <a:pPr marL="0" indent="0"/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Presentations made to the TIG covered (a) Use cases, (b) Market potential analysis, (c) Technical feasibility, (d) Performance metrics and requirements, (e) Alternative solutions, and (f) Standard gaps.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Virtually all areas identified in the TIG’s scope of work were discussed.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3423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/>
              <a:t>SENS TIG: Presentations 1/2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Rui Du (Huawei), Usage models for WLAN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/>
              <a:t>Meihong</a:t>
            </a:r>
            <a:r>
              <a:rPr lang="en-US" sz="1800" b="0" dirty="0"/>
              <a:t> Zhang (Huawei), Discussion of Market Potential and Technical Feasibility about WLAN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Oscar Au (Origin Wireless), Wireless Sensing: Use cases, Feasibility and Standardization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/>
              <a:t>Debashis</a:t>
            </a:r>
            <a:r>
              <a:rPr lang="en-US" sz="1800" b="0" dirty="0"/>
              <a:t> Dash (</a:t>
            </a:r>
            <a:r>
              <a:rPr lang="en-US" sz="1800" b="0" dirty="0" err="1"/>
              <a:t>Quantenna</a:t>
            </a:r>
            <a:r>
              <a:rPr lang="en-US" sz="1800" b="0" dirty="0"/>
              <a:t>), CSI-based Wi-Fi Sensing: Results and Standardization Challenges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Claudio da Silva (Intel), Presence and Proximity Detection Using WLAN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Michel Allegue (Aerial), Wi-Fi Sensing: Technical Feasibility, Standardization Gaps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56054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/>
              <a:t>SENS TIG: Presentations 2/2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Michel Allegue (Aerial), Wi-Fi Sensing: Technical Feasibility, Standardization Gaps 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>
                <a:solidFill>
                  <a:schemeClr val="tx1"/>
                </a:solidFill>
              </a:rPr>
              <a:t>Bahar</a:t>
            </a:r>
            <a:r>
              <a:rPr lang="en-US" sz="1800" b="0" dirty="0">
                <a:solidFill>
                  <a:schemeClr val="tx1"/>
                </a:solidFill>
              </a:rPr>
              <a:t> Sadeghi (Intel), Overview of WBA Wi-Fi Sensing Whitepaper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Solomon Trainin (Qualcomm), In Car Sensing – a 60GHz usage example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Assaf Kasher (Qualcomm), WLAN-based radars in the 60GHz-band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>
                <a:solidFill>
                  <a:schemeClr val="tx1"/>
                </a:solidFill>
              </a:rPr>
              <a:t>Chenchen</a:t>
            </a:r>
            <a:r>
              <a:rPr lang="en-US" sz="1800" b="0" dirty="0">
                <a:solidFill>
                  <a:schemeClr val="tx1"/>
                </a:solidFill>
              </a:rPr>
              <a:t> Liu(Huawei), Passive radar: a potential solution for WLAN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Alecsander Eitan (Qualcomm), Wi-Fi Sensing with Doppler measurement in 60GHz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>
                <a:solidFill>
                  <a:schemeClr val="tx1"/>
                </a:solidFill>
              </a:rPr>
              <a:t>Chenchen</a:t>
            </a:r>
            <a:r>
              <a:rPr lang="en-US" sz="1800" b="0" dirty="0">
                <a:solidFill>
                  <a:schemeClr val="tx1"/>
                </a:solidFill>
              </a:rPr>
              <a:t> Liu (Huawei), Indoor sensing with FMCW radar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>
                <a:solidFill>
                  <a:schemeClr val="tx1"/>
                </a:solidFill>
              </a:rPr>
              <a:t>Debashis</a:t>
            </a:r>
            <a:r>
              <a:rPr lang="en-US" sz="1800" b="0" dirty="0">
                <a:solidFill>
                  <a:schemeClr val="tx1"/>
                </a:solidFill>
              </a:rPr>
              <a:t> Dash (</a:t>
            </a:r>
            <a:r>
              <a:rPr lang="en-US" sz="1800" b="0" dirty="0" err="1">
                <a:solidFill>
                  <a:schemeClr val="tx1"/>
                </a:solidFill>
              </a:rPr>
              <a:t>Quantenna</a:t>
            </a:r>
            <a:r>
              <a:rPr lang="en-US" sz="1800" b="0" dirty="0">
                <a:solidFill>
                  <a:schemeClr val="tx1"/>
                </a:solidFill>
              </a:rPr>
              <a:t>), CSI-based context assisted indoor localization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>
                <a:solidFill>
                  <a:schemeClr val="tx1"/>
                </a:solidFill>
              </a:rPr>
              <a:t>Debashis</a:t>
            </a:r>
            <a:r>
              <a:rPr lang="en-US" sz="1800" b="0" dirty="0">
                <a:solidFill>
                  <a:schemeClr val="tx1"/>
                </a:solidFill>
              </a:rPr>
              <a:t> Dash (</a:t>
            </a:r>
            <a:r>
              <a:rPr lang="en-US" sz="1800" b="0" dirty="0" err="1">
                <a:solidFill>
                  <a:schemeClr val="tx1"/>
                </a:solidFill>
              </a:rPr>
              <a:t>Quantenna</a:t>
            </a:r>
            <a:r>
              <a:rPr lang="en-US" sz="1800" b="0" dirty="0">
                <a:solidFill>
                  <a:schemeClr val="tx1"/>
                </a:solidFill>
              </a:rPr>
              <a:t>), CSI profiles: Public database for </a:t>
            </a:r>
            <a:r>
              <a:rPr lang="en-US" sz="1800" b="0" dirty="0" err="1">
                <a:solidFill>
                  <a:schemeClr val="tx1"/>
                </a:solidFill>
              </a:rPr>
              <a:t>WiFi</a:t>
            </a:r>
            <a:r>
              <a:rPr lang="en-US" sz="1800" b="0" dirty="0">
                <a:solidFill>
                  <a:schemeClr val="tx1"/>
                </a:solidFill>
              </a:rPr>
              <a:t> sensing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12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/>
              <a:t>Standard Support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3913" y="1941180"/>
            <a:ext cx="7772400" cy="421163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Most presentations made to the TIG identified 802.11 standard changes necessary to support WLAN sensing.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Identified gaps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Protocol for efficient and reliable channel estimation/probing (e.g., </a:t>
            </a:r>
            <a:r>
              <a:rPr lang="en-US" sz="1600" dirty="0">
                <a:solidFill>
                  <a:schemeClr val="tx1"/>
                </a:solidFill>
              </a:rPr>
              <a:t>negotiation of parameters and schedule, </a:t>
            </a:r>
            <a:r>
              <a:rPr lang="en-US" sz="1600" dirty="0"/>
              <a:t>TX side adaptations, rate/consistency)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Measurement and reporting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Protocol for coordination across 802.11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Privacy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 such changes, the 802.11 standard would support a wide range of sensing applications, from wellness monitoring to smart homes.</a:t>
            </a:r>
          </a:p>
        </p:txBody>
      </p:sp>
    </p:spTree>
    <p:extLst>
      <p:ext uri="{BB962C8B-B14F-4D97-AF65-F5344CB8AC3E}">
        <p14:creationId xmlns:p14="http://schemas.microsoft.com/office/powerpoint/2010/main" val="1348519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/>
              <a:t>Next Steps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3845" y="1905000"/>
            <a:ext cx="7772400" cy="4017962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TIG (and WNG) presentations showed need for </a:t>
            </a:r>
            <a:r>
              <a:rPr lang="en-US" altLang="en-US" sz="2000" dirty="0"/>
              <a:t>changes to the 802.11 standard to support WLAN sensing.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Strong levels of participation and engagement, as well as strong market interest.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As defined in the TIG formation motion, we must “… </a:t>
            </a:r>
            <a:r>
              <a:rPr lang="en-US" altLang="en-US" sz="2000" dirty="0"/>
              <a:t>bring a recommendation to the 802.11 WG at the November 2019 session to either</a:t>
            </a:r>
            <a:endParaRPr lang="en-US" sz="2000" dirty="0">
              <a:solidFill>
                <a:schemeClr val="tx1"/>
              </a:solidFill>
            </a:endParaRPr>
          </a:p>
          <a:p>
            <a:pPr marL="857250" lvl="1" indent="-457200">
              <a:buAutoNum type="alphaLcParenR"/>
            </a:pPr>
            <a:r>
              <a:rPr lang="en-US" altLang="en-US" sz="1800" dirty="0"/>
              <a:t>Continue with the TIG on WLAN sensing until the next session; or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Terminate the TIG with no further work on WLAN sensing; or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Terminate the TIG and request formation of a SG to develop a PAR and CSD on WLAN sensing.”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14981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3208</TotalTime>
  <Words>916</Words>
  <Application>Microsoft Office PowerPoint</Application>
  <PresentationFormat>On-screen Show (4:3)</PresentationFormat>
  <Paragraphs>151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WLAN Sensing - Next Steps</vt:lpstr>
      <vt:lpstr>Abstract</vt:lpstr>
      <vt:lpstr>SENS TIG Formation Motion</vt:lpstr>
      <vt:lpstr>SENS TIG: Scope of Work</vt:lpstr>
      <vt:lpstr>SENS TIG</vt:lpstr>
      <vt:lpstr>SENS TIG: Presentations 1/2</vt:lpstr>
      <vt:lpstr>SENS TIG: Presentations 2/2 </vt:lpstr>
      <vt:lpstr>Standard Support</vt:lpstr>
      <vt:lpstr>Next Steps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- Future Steps and Recommendation</dc:title>
  <dc:creator>Da Silva, Claudio</dc:creator>
  <cp:keywords>CTPClassification=CTP_NT</cp:keywords>
  <cp:lastModifiedBy>Da Silva, Claudio</cp:lastModifiedBy>
  <cp:revision>153</cp:revision>
  <cp:lastPrinted>1601-01-01T00:00:00Z</cp:lastPrinted>
  <dcterms:created xsi:type="dcterms:W3CDTF">2019-10-31T21:07:06Z</dcterms:created>
  <dcterms:modified xsi:type="dcterms:W3CDTF">2019-11-14T03:27:53Z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cf24342f-1bc5-48c0-8e77-675dac5809a1</vt:lpwstr>
  </property>
  <property fmtid="{D5CDD505-2E9C-101B-9397-08002B2CF9AE}" pid="3" name="CTP_TimeStamp">
    <vt:lpwstr>2019-11-14 03:27:52Z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