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84" r:id="rId3"/>
    <p:sldId id="426" r:id="rId4"/>
    <p:sldId id="427" r:id="rId5"/>
    <p:sldId id="432" r:id="rId6"/>
    <p:sldId id="433" r:id="rId7"/>
    <p:sldId id="429" r:id="rId8"/>
    <p:sldId id="435" r:id="rId9"/>
    <p:sldId id="434" r:id="rId10"/>
    <p:sldId id="404" r:id="rId11"/>
    <p:sldId id="405" r:id="rId12"/>
    <p:sldId id="437" r:id="rId13"/>
    <p:sldId id="439" r:id="rId14"/>
    <p:sldId id="440" r:id="rId15"/>
    <p:sldId id="436"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00" autoAdjust="0"/>
    <p:restoredTop sz="50000" autoAdjust="0"/>
  </p:normalViewPr>
  <p:slideViewPr>
    <p:cSldViewPr>
      <p:cViewPr varScale="1">
        <p:scale>
          <a:sx n="105" d="100"/>
          <a:sy n="105" d="100"/>
        </p:scale>
        <p:origin x="1488" y="200"/>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802.11-19/1963r1</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D1020CB3-06E3-A244-B0C2-9B3F35DC09D7}" type="datetime1">
              <a:rPr lang="en-US" smtClean="0"/>
              <a:t>1/15/20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Huizhao Wang (Quantenna)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802.11-19/1963r1</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99DCF12D-5A94-374F-9016-6DE7620866E9}" type="datetime1">
              <a:rPr lang="en-US" smtClean="0"/>
              <a:t>1/15/20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Huizhao Wang (Quantenna)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802.11-19/1963r1</a:t>
            </a:r>
          </a:p>
        </p:txBody>
      </p:sp>
      <p:sp>
        <p:nvSpPr>
          <p:cNvPr id="11267" name="Rectangle 3"/>
          <p:cNvSpPr>
            <a:spLocks noGrp="1" noChangeArrowheads="1"/>
          </p:cNvSpPr>
          <p:nvPr>
            <p:ph type="dt" sz="quarter" idx="1"/>
          </p:nvPr>
        </p:nvSpPr>
        <p:spPr/>
        <p:txBody>
          <a:bodyPr/>
          <a:lstStyle/>
          <a:p>
            <a:pPr>
              <a:defRPr/>
            </a:pPr>
            <a:fld id="{4AFDB28D-C3C2-4849-9934-4331DAC99184}" type="datetime1">
              <a:rPr lang="en-US" smtClean="0"/>
              <a:t>1/15/20</a:t>
            </a:fld>
            <a:endParaRPr lang="en-US"/>
          </a:p>
        </p:txBody>
      </p:sp>
      <p:sp>
        <p:nvSpPr>
          <p:cNvPr id="11268" name="Rectangle 6"/>
          <p:cNvSpPr>
            <a:spLocks noGrp="1" noChangeArrowheads="1"/>
          </p:cNvSpPr>
          <p:nvPr>
            <p:ph type="ftr" sz="quarter" idx="4"/>
          </p:nvPr>
        </p:nvSpPr>
        <p:spPr/>
        <p:txBody>
          <a:bodyPr/>
          <a:lstStyle/>
          <a:p>
            <a:pPr lvl="4">
              <a:defRPr/>
            </a:pPr>
            <a:r>
              <a:rPr lang="en-US"/>
              <a:t>Huizhao Wang (Quantenna)</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802.11-19/1963r1</a:t>
            </a:r>
          </a:p>
        </p:txBody>
      </p:sp>
      <p:sp>
        <p:nvSpPr>
          <p:cNvPr id="5" name="Date Placeholder 4"/>
          <p:cNvSpPr>
            <a:spLocks noGrp="1"/>
          </p:cNvSpPr>
          <p:nvPr>
            <p:ph type="dt" idx="11"/>
          </p:nvPr>
        </p:nvSpPr>
        <p:spPr/>
        <p:txBody>
          <a:bodyPr/>
          <a:lstStyle/>
          <a:p>
            <a:pPr>
              <a:defRPr/>
            </a:pPr>
            <a:fld id="{FAEA0BBE-27AC-494C-AD96-28590539D3BC}" type="datetime1">
              <a:rPr lang="en-US" smtClean="0"/>
              <a:t>1/15/20</a:t>
            </a:fld>
            <a:endParaRPr lang="en-US"/>
          </a:p>
        </p:txBody>
      </p:sp>
      <p:sp>
        <p:nvSpPr>
          <p:cNvPr id="6" name="Footer Placeholder 5"/>
          <p:cNvSpPr>
            <a:spLocks noGrp="1"/>
          </p:cNvSpPr>
          <p:nvPr>
            <p:ph type="ftr" sz="quarter" idx="12"/>
          </p:nvPr>
        </p:nvSpPr>
        <p:spPr/>
        <p:txBody>
          <a:bodyPr/>
          <a:lstStyle/>
          <a:p>
            <a:pPr lvl="4">
              <a:defRPr/>
            </a:pPr>
            <a:r>
              <a:rPr lang="en-US"/>
              <a:t>Huizhao Wang (Quantenna)</a:t>
            </a:r>
          </a:p>
        </p:txBody>
      </p:sp>
      <p:sp>
        <p:nvSpPr>
          <p:cNvPr id="7" name="Slide Number Placeholder 6"/>
          <p:cNvSpPr>
            <a:spLocks noGrp="1"/>
          </p:cNvSpPr>
          <p:nvPr>
            <p:ph type="sldNum" sz="quarter" idx="13"/>
          </p:nvPr>
        </p:nvSpPr>
        <p:spPr/>
        <p:txBody>
          <a:bodyPr/>
          <a:lstStyle/>
          <a:p>
            <a:pPr>
              <a:defRPr/>
            </a:pPr>
            <a:r>
              <a:rPr lang="en-US"/>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541854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a:t>October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a:t>October 2019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810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2019</a:t>
            </a:r>
            <a:endParaRPr lang="en-US" dirty="0"/>
          </a:p>
        </p:txBody>
      </p:sp>
      <p:sp>
        <p:nvSpPr>
          <p:cNvPr id="1029" name="Rectangle 5"/>
          <p:cNvSpPr>
            <a:spLocks noGrp="1" noChangeArrowheads="1"/>
          </p:cNvSpPr>
          <p:nvPr>
            <p:ph type="ftr" sz="quarter" idx="3"/>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Huizhao Wang (Quantenna)</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802.11-19/1963r1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t>Huizhao Wang (Quantenna)</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sz="2000" dirty="0"/>
              <a:t>Multi-Link Security And Aggregation Operations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2019-10-10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dirty="0"/>
              <a:t>Slide </a:t>
            </a:r>
            <a:fld id="{C1789BC7-C074-42CC-ADF8-5107DF6BD1C1}" type="slidenum">
              <a:rPr lang="en-US" smtClean="0"/>
              <a:pPr>
                <a:defRPr/>
              </a:pPr>
              <a:t>1</a:t>
            </a:fld>
            <a:endParaRPr lang="en-US"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844588581"/>
              </p:ext>
            </p:extLst>
          </p:nvPr>
        </p:nvGraphicFramePr>
        <p:xfrm>
          <a:off x="685800" y="2824688"/>
          <a:ext cx="7772401" cy="242782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Affiliations</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Address</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Phone</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email</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algn="ctr">
                        <a:spcBef>
                          <a:spcPts val="0"/>
                        </a:spcBef>
                        <a:spcAft>
                          <a:spcPts val="0"/>
                        </a:spcAft>
                      </a:pPr>
                      <a:r>
                        <a:rPr lang="en-US" sz="1400" dirty="0">
                          <a:effectLst/>
                          <a:latin typeface="Times New Roman"/>
                          <a:ea typeface="Times New Roman"/>
                        </a:rPr>
                        <a:t>Huizhao Wang</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Quantenna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r>
                        <a:rPr lang="nl-NL" sz="1400" dirty="0">
                          <a:effectLst/>
                          <a:latin typeface="Times New Roman"/>
                          <a:ea typeface="Times New Roman"/>
                        </a:rPr>
                        <a:t> </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400" dirty="0">
                          <a:effectLst/>
                          <a:latin typeface="Times New Roman"/>
                          <a:ea typeface="Times New Roman"/>
                        </a:rPr>
                        <a:t> </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err="1">
                          <a:effectLst/>
                          <a:latin typeface="Times New Roman"/>
                          <a:ea typeface="Times New Roman"/>
                        </a:rPr>
                        <a:t>hwang@Quantenna.com</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400" dirty="0">
                          <a:effectLst/>
                          <a:latin typeface="Times New Roman"/>
                          <a:ea typeface="Times New Roman"/>
                        </a:rPr>
                        <a:t>Sigurd </a:t>
                      </a:r>
                      <a:r>
                        <a:rPr lang="en-US" sz="1400" dirty="0" err="1">
                          <a:effectLst/>
                          <a:latin typeface="Times New Roman"/>
                          <a:ea typeface="Times New Roman"/>
                        </a:rPr>
                        <a:t>Schelstraete</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mn-lt"/>
                          <a:ea typeface="Times New Roman"/>
                        </a:rPr>
                        <a:t>Quantenna</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400" dirty="0">
                          <a:effectLst/>
                          <a:latin typeface="Times New Roman"/>
                          <a:ea typeface="Times New Roman"/>
                        </a:rPr>
                        <a:t>Imran Latif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mn-lt"/>
                          <a:ea typeface="Times New Roman"/>
                        </a:rPr>
                        <a:t>Quantenna </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algn="ctr">
                        <a:spcBef>
                          <a:spcPts val="0"/>
                        </a:spcBef>
                        <a:spcAft>
                          <a:spcPts val="0"/>
                        </a:spcAft>
                      </a:pPr>
                      <a:r>
                        <a:rPr lang="en-US" sz="1400" dirty="0">
                          <a:effectLst/>
                          <a:latin typeface="Times New Roman"/>
                          <a:ea typeface="Times New Roman"/>
                        </a:rPr>
                        <a:t> </a:t>
                      </a:r>
                      <a:r>
                        <a:rPr lang="en-US" sz="1400" dirty="0" err="1">
                          <a:effectLst/>
                          <a:latin typeface="Times New Roman"/>
                          <a:ea typeface="Times New Roman"/>
                        </a:rPr>
                        <a:t>Debashis</a:t>
                      </a:r>
                      <a:r>
                        <a:rPr lang="en-US" sz="1400" dirty="0">
                          <a:effectLst/>
                          <a:latin typeface="Times New Roman"/>
                          <a:ea typeface="Times New Roman"/>
                        </a:rPr>
                        <a:t> Dash</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mn-lt"/>
                          <a:ea typeface="Times New Roman"/>
                        </a:rPr>
                        <a:t>Quantenna </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3478">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3478">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400" dirty="0"/>
              <a:t>Conclusions</a:t>
            </a:r>
          </a:p>
        </p:txBody>
      </p:sp>
      <p:sp>
        <p:nvSpPr>
          <p:cNvPr id="3" name="Content Placeholder 2"/>
          <p:cNvSpPr>
            <a:spLocks noGrp="1"/>
          </p:cNvSpPr>
          <p:nvPr>
            <p:ph idx="1"/>
          </p:nvPr>
        </p:nvSpPr>
        <p:spPr>
          <a:xfrm>
            <a:off x="685800" y="1295400"/>
            <a:ext cx="7772400" cy="4648200"/>
          </a:xfrm>
        </p:spPr>
        <p:txBody>
          <a:bodyPr/>
          <a:lstStyle/>
          <a:p>
            <a:r>
              <a:rPr lang="en-US" sz="1800" b="0" dirty="0"/>
              <a:t>We have presented the framework of:</a:t>
            </a:r>
          </a:p>
          <a:p>
            <a:pPr lvl="1"/>
            <a:r>
              <a:rPr lang="en-US" sz="1800" dirty="0"/>
              <a:t>Establish Security Association with PMK binding at Multi-Link Device Instance level</a:t>
            </a:r>
          </a:p>
          <a:p>
            <a:pPr lvl="1"/>
            <a:r>
              <a:rPr lang="en-US" sz="1800" dirty="0"/>
              <a:t>Establish per Link PTKSA, GTKSA at per Link Lower-MAC level</a:t>
            </a:r>
          </a:p>
          <a:p>
            <a:pPr lvl="1"/>
            <a:r>
              <a:rPr lang="en-US" sz="1800" dirty="0"/>
              <a:t>Establish BA agreement at Multi-Link Device Instance level</a:t>
            </a:r>
          </a:p>
          <a:p>
            <a:pPr lvl="1"/>
            <a:r>
              <a:rPr lang="en-US" sz="1800" dirty="0"/>
              <a:t>Tx BA sliding window management, Rx BA reordering &amp; scoreboard operations at the Multi-Link Device Instance level</a:t>
            </a:r>
          </a:p>
          <a:p>
            <a:pPr lvl="1"/>
            <a:r>
              <a:rPr lang="en-US" sz="1800" b="0" dirty="0"/>
              <a:t>Transmitter side PN assignment, and receiver side repla</a:t>
            </a:r>
            <a:r>
              <a:rPr lang="en-US" sz="1800" dirty="0"/>
              <a:t>y checking process</a:t>
            </a:r>
          </a:p>
          <a:p>
            <a:r>
              <a:rPr lang="en-US" sz="1800" b="0" dirty="0"/>
              <a:t>This framework allows the flexibility of: </a:t>
            </a:r>
          </a:p>
          <a:p>
            <a:pPr lvl="1"/>
            <a:r>
              <a:rPr lang="en-US" sz="1400" b="0" dirty="0"/>
              <a:t>BA agreement binding at Multi-Link Upper-MAC level</a:t>
            </a:r>
          </a:p>
          <a:p>
            <a:pPr lvl="1"/>
            <a:r>
              <a:rPr lang="en-US" sz="1400" dirty="0"/>
              <a:t>Have the same level of functionality of RSN as in baseline</a:t>
            </a:r>
            <a:endParaRPr lang="en-US" sz="1800" b="0" dirty="0"/>
          </a:p>
          <a:p>
            <a:endParaRPr lang="en-US" sz="1800" b="0" dirty="0"/>
          </a:p>
          <a:p>
            <a:endParaRPr lang="en-US" sz="1800" b="0" dirty="0"/>
          </a:p>
          <a:p>
            <a:pPr marL="0" indent="0">
              <a:buNone/>
            </a:pPr>
            <a:endParaRPr lang="en-US" sz="1800" b="0"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738809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685800" y="1600200"/>
            <a:ext cx="7772400" cy="4495800"/>
          </a:xfrm>
        </p:spPr>
        <p:txBody>
          <a:bodyPr/>
          <a:lstStyle/>
          <a:p>
            <a:pPr marL="0" indent="0">
              <a:buNone/>
            </a:pPr>
            <a:r>
              <a:rPr lang="en-GB" sz="1800" b="0" dirty="0"/>
              <a:t>Do you agree in 11be to allow establishing Security Association and PMK binding at the Multi-Link Device Instance level?</a:t>
            </a:r>
          </a:p>
          <a:p>
            <a:pPr marL="0" indent="0">
              <a:buNone/>
            </a:pPr>
            <a:r>
              <a:rPr lang="en-GB" sz="1800" b="0" dirty="0"/>
              <a:t>Y/N/A</a:t>
            </a:r>
          </a:p>
          <a:p>
            <a:endParaRPr lang="en-US" b="0"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899507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a:t>
            </a:r>
          </a:p>
        </p:txBody>
      </p:sp>
      <p:sp>
        <p:nvSpPr>
          <p:cNvPr id="3" name="Content Placeholder 2"/>
          <p:cNvSpPr>
            <a:spLocks noGrp="1"/>
          </p:cNvSpPr>
          <p:nvPr>
            <p:ph idx="1"/>
          </p:nvPr>
        </p:nvSpPr>
        <p:spPr>
          <a:xfrm>
            <a:off x="685800" y="1600200"/>
            <a:ext cx="7772400" cy="4495800"/>
          </a:xfrm>
        </p:spPr>
        <p:txBody>
          <a:bodyPr/>
          <a:lstStyle/>
          <a:p>
            <a:pPr marL="0" indent="0">
              <a:buNone/>
            </a:pPr>
            <a:r>
              <a:rPr lang="en-GB" sz="1800" b="0" dirty="0"/>
              <a:t>Do you agree in 11be to allow establishing PTASA &amp; GTKSA binding at the Multi-Link per Link Lower-MAC level?</a:t>
            </a:r>
          </a:p>
          <a:p>
            <a:pPr marL="0" indent="0">
              <a:buNone/>
            </a:pPr>
            <a:r>
              <a:rPr lang="en-GB" sz="1800" b="0" dirty="0"/>
              <a:t>Y/N/A</a:t>
            </a:r>
          </a:p>
          <a:p>
            <a:endParaRPr lang="en-US" b="0"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3186387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a:t>
            </a:r>
          </a:p>
        </p:txBody>
      </p:sp>
      <p:sp>
        <p:nvSpPr>
          <p:cNvPr id="3" name="Content Placeholder 2"/>
          <p:cNvSpPr>
            <a:spLocks noGrp="1"/>
          </p:cNvSpPr>
          <p:nvPr>
            <p:ph idx="1"/>
          </p:nvPr>
        </p:nvSpPr>
        <p:spPr>
          <a:xfrm>
            <a:off x="685800" y="1600200"/>
            <a:ext cx="7772400" cy="4495800"/>
          </a:xfrm>
        </p:spPr>
        <p:txBody>
          <a:bodyPr/>
          <a:lstStyle/>
          <a:p>
            <a:pPr marL="0" indent="0">
              <a:buNone/>
            </a:pPr>
            <a:r>
              <a:rPr lang="en-GB" sz="1800" b="0" dirty="0"/>
              <a:t>Do you agree in 11be to allow per Link PN space for MLD?</a:t>
            </a:r>
          </a:p>
          <a:p>
            <a:pPr marL="0" indent="0">
              <a:buNone/>
            </a:pPr>
            <a:r>
              <a:rPr lang="en-GB" sz="1800" b="0" dirty="0"/>
              <a:t>Y/N/A</a:t>
            </a:r>
          </a:p>
          <a:p>
            <a:endParaRPr lang="en-US" b="0"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642931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4</a:t>
            </a:r>
          </a:p>
        </p:txBody>
      </p:sp>
      <p:sp>
        <p:nvSpPr>
          <p:cNvPr id="3" name="Content Placeholder 2"/>
          <p:cNvSpPr>
            <a:spLocks noGrp="1"/>
          </p:cNvSpPr>
          <p:nvPr>
            <p:ph idx="1"/>
          </p:nvPr>
        </p:nvSpPr>
        <p:spPr>
          <a:xfrm>
            <a:off x="685800" y="1600200"/>
            <a:ext cx="7772400" cy="4495800"/>
          </a:xfrm>
        </p:spPr>
        <p:txBody>
          <a:bodyPr/>
          <a:lstStyle/>
          <a:p>
            <a:pPr marL="0" indent="0">
              <a:buNone/>
            </a:pPr>
            <a:r>
              <a:rPr lang="en-GB" sz="1800" b="0" dirty="0"/>
              <a:t>Do you agree in 11be to allow conducting Rx replay check procedure defined at the page 9 &amp; 10?</a:t>
            </a:r>
          </a:p>
          <a:p>
            <a:pPr marL="0" indent="0">
              <a:buNone/>
            </a:pPr>
            <a:r>
              <a:rPr lang="en-GB" sz="1800" b="0" dirty="0"/>
              <a:t>Y/N/A</a:t>
            </a:r>
          </a:p>
          <a:p>
            <a:endParaRPr lang="en-US" b="0"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2398069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685800" y="1600200"/>
            <a:ext cx="7772400" cy="4495800"/>
          </a:xfrm>
        </p:spPr>
        <p:txBody>
          <a:bodyPr/>
          <a:lstStyle/>
          <a:p>
            <a:pPr>
              <a:buFont typeface="+mj-lt"/>
              <a:buAutoNum type="arabicPeriod"/>
            </a:pPr>
            <a:r>
              <a:rPr lang="en-GB" sz="1800" b="0" dirty="0"/>
              <a:t>IEEE 802.11-19-0773: Multi-Link Operation Framework</a:t>
            </a:r>
          </a:p>
          <a:p>
            <a:pPr>
              <a:buFont typeface="+mj-lt"/>
              <a:buAutoNum type="arabicPeriod"/>
            </a:pPr>
            <a:r>
              <a:rPr lang="en-GB" sz="1800" b="0" dirty="0"/>
              <a:t>IEEE 802.11-19-1962: Multi-Link Upper-MAC Entity Instance &amp; New MAC Header</a:t>
            </a:r>
          </a:p>
          <a:p>
            <a:pPr>
              <a:buFont typeface="+mj-lt"/>
              <a:buAutoNum type="arabicPeriod"/>
            </a:pPr>
            <a:endParaRPr lang="en-GB" sz="1800" b="0" dirty="0"/>
          </a:p>
          <a:p>
            <a:endParaRPr lang="en-US" b="0"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2768098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Abstract </a:t>
            </a:r>
            <a:endParaRPr lang="en-US" dirty="0"/>
          </a:p>
        </p:txBody>
      </p:sp>
      <p:sp>
        <p:nvSpPr>
          <p:cNvPr id="3" name="Content Placeholder 2"/>
          <p:cNvSpPr>
            <a:spLocks noGrp="1"/>
          </p:cNvSpPr>
          <p:nvPr>
            <p:ph idx="1"/>
          </p:nvPr>
        </p:nvSpPr>
        <p:spPr>
          <a:xfrm>
            <a:off x="685800" y="1752600"/>
            <a:ext cx="7772400" cy="4114800"/>
          </a:xfrm>
        </p:spPr>
        <p:txBody>
          <a:bodyPr/>
          <a:lstStyle/>
          <a:p>
            <a:endParaRPr lang="en-US" sz="1800" b="0" dirty="0"/>
          </a:p>
          <a:p>
            <a:r>
              <a:rPr lang="en-US" sz="1800" b="0" dirty="0"/>
              <a:t>In this contribution we discuss the following topics for Multi-Link:</a:t>
            </a:r>
          </a:p>
          <a:p>
            <a:pPr lvl="1"/>
            <a:r>
              <a:rPr lang="en-US" sz="1800" dirty="0"/>
              <a:t>Security Association between Multi-Link Device Instances, per LINK PTKSA &amp; GTKSA binding, Tx PN number assignment, and Rx replay check procedures</a:t>
            </a:r>
            <a:endParaRPr lang="en-US" sz="1800" b="0" dirty="0"/>
          </a:p>
          <a:p>
            <a:pPr lvl="1"/>
            <a:r>
              <a:rPr lang="en-US" sz="1800" dirty="0"/>
              <a:t>Establish per TID BA agreement at Multi-Link Device Instance level</a:t>
            </a:r>
          </a:p>
          <a:p>
            <a:pPr lvl="1"/>
            <a:r>
              <a:rPr lang="en-US" sz="1800" dirty="0"/>
              <a:t>Frame Sequence Number assignment, BA Tx window management, BA Rx reordering &amp; scoreboard management, BA retry procedure at Multi-Link Device Instance level</a:t>
            </a:r>
            <a:endParaRPr lang="en-US" sz="1800" b="0" dirty="0"/>
          </a:p>
        </p:txBody>
      </p:sp>
      <p:sp>
        <p:nvSpPr>
          <p:cNvPr id="5" name="Footer Placeholder 4"/>
          <p:cNvSpPr>
            <a:spLocks noGrp="1"/>
          </p:cNvSpPr>
          <p:nvPr>
            <p:ph type="ftr" sz="quarter" idx="11"/>
          </p:nvPr>
        </p:nvSpPr>
        <p:spPr/>
        <p:txBody>
          <a:bodyPr/>
          <a:lstStyle/>
          <a:p>
            <a:r>
              <a:rPr lang="en-US"/>
              <a:t>Huizhao Wang (Quantenna)</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2</a:t>
            </a:fld>
            <a:endParaRPr lang="en-US"/>
          </a:p>
        </p:txBody>
      </p:sp>
      <p:sp>
        <p:nvSpPr>
          <p:cNvPr id="7" name="Date Placeholder 6"/>
          <p:cNvSpPr>
            <a:spLocks noGrp="1"/>
          </p:cNvSpPr>
          <p:nvPr>
            <p:ph type="dt" sz="half" idx="10"/>
          </p:nvPr>
        </p:nvSpPr>
        <p:spPr/>
        <p:txBody>
          <a:bodyPr/>
          <a:lstStyle/>
          <a:p>
            <a:pPr>
              <a:defRPr/>
            </a:pPr>
            <a:r>
              <a:rPr lang="en-US"/>
              <a:t>October 2019</a:t>
            </a:r>
            <a:endParaRPr lang="en-US" dirty="0"/>
          </a:p>
        </p:txBody>
      </p:sp>
    </p:spTree>
    <p:extLst>
      <p:ext uri="{BB962C8B-B14F-4D97-AF65-F5344CB8AC3E}">
        <p14:creationId xmlns:p14="http://schemas.microsoft.com/office/powerpoint/2010/main" val="1456361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11187"/>
          </a:xfrm>
        </p:spPr>
        <p:txBody>
          <a:bodyPr/>
          <a:lstStyle/>
          <a:p>
            <a:r>
              <a:rPr lang="en-US" sz="2000" dirty="0"/>
              <a:t>Multi-Link Security Association And Per Link PTKSA &amp; GTKSA Framework (1) </a:t>
            </a:r>
          </a:p>
        </p:txBody>
      </p:sp>
      <p:sp>
        <p:nvSpPr>
          <p:cNvPr id="3" name="Content Placeholder 2"/>
          <p:cNvSpPr>
            <a:spLocks noGrp="1"/>
          </p:cNvSpPr>
          <p:nvPr>
            <p:ph idx="1"/>
          </p:nvPr>
        </p:nvSpPr>
        <p:spPr>
          <a:xfrm>
            <a:off x="685800" y="1524000"/>
            <a:ext cx="7772400" cy="4724400"/>
          </a:xfrm>
        </p:spPr>
        <p:txBody>
          <a:bodyPr/>
          <a:lstStyle/>
          <a:p>
            <a:r>
              <a:rPr lang="en-US" sz="1400" b="0" dirty="0"/>
              <a:t>Here we present a framework to be considered by </a:t>
            </a:r>
            <a:r>
              <a:rPr lang="en-US" sz="1400" b="0" dirty="0" err="1"/>
              <a:t>TGbe</a:t>
            </a:r>
            <a:r>
              <a:rPr lang="en-US" sz="1400" b="0" dirty="0"/>
              <a:t> for Multi-Link Security Association, per Link PTKSA &amp; GTKSA key hierarchy derivation process, the process of PN number assignment at the transmitter side and Rx replay checking process at the receiver side</a:t>
            </a:r>
          </a:p>
          <a:p>
            <a:r>
              <a:rPr lang="en-US" sz="1400" b="0" dirty="0"/>
              <a:t>In this framework, the Multi-Link Security Association is established between AP and STA’s Multi-Link Device Instances  through one of the already defined methods in baseline: 802.1x, PSK, SAE etc. The result of Security Association at Multi-Link Device Instance level is the mutually derived PMK binding. This PMK will be used to derive per Link PTASA through modified 4-way key exchange process</a:t>
            </a:r>
          </a:p>
          <a:p>
            <a:r>
              <a:rPr lang="en-US" sz="1400" b="0" dirty="0"/>
              <a:t>Per Link PTKSA: once the Multi-Link Security Association is established with mutually derived PMK, then on the per Link Lower-MAC level, PTKSA 4-way key exchange process should be invoked to derive per Link PTK[link], with the input parameters of: PMK, </a:t>
            </a:r>
            <a:r>
              <a:rPr lang="en-US" sz="1400" b="0" dirty="0" err="1"/>
              <a:t>AP_per_Link_nounce</a:t>
            </a:r>
            <a:r>
              <a:rPr lang="en-US" sz="1400" b="0" dirty="0"/>
              <a:t>, </a:t>
            </a:r>
            <a:r>
              <a:rPr lang="en-US" sz="1400" b="0" dirty="0" err="1"/>
              <a:t>STA_per_Link_nounce</a:t>
            </a:r>
            <a:r>
              <a:rPr lang="en-US" sz="1400" b="0" dirty="0"/>
              <a:t>, </a:t>
            </a:r>
            <a:r>
              <a:rPr lang="en-US" sz="1400" b="0" dirty="0" err="1"/>
              <a:t>AP_per_Link_MAC_address</a:t>
            </a:r>
            <a:r>
              <a:rPr lang="en-US" sz="1400" b="0" dirty="0"/>
              <a:t>, </a:t>
            </a:r>
            <a:r>
              <a:rPr lang="en-US" sz="1400" b="0" dirty="0" err="1"/>
              <a:t>STA_per_Link_MAC_address</a:t>
            </a:r>
            <a:r>
              <a:rPr lang="en-US" sz="1400" b="0" dirty="0"/>
              <a:t>:</a:t>
            </a:r>
          </a:p>
          <a:p>
            <a:pPr marL="0" indent="0">
              <a:buNone/>
            </a:pPr>
            <a:endParaRPr lang="en-US" sz="1400" b="0" dirty="0"/>
          </a:p>
          <a:p>
            <a:pPr marL="457200" lvl="1" indent="0">
              <a:buNone/>
            </a:pPr>
            <a:r>
              <a:rPr lang="en-US" altLang="en-US" sz="1400" b="1" dirty="0">
                <a:sym typeface="+mn-ea"/>
              </a:rPr>
              <a:t>PTK[link] = KDF(PMK, </a:t>
            </a:r>
            <a:r>
              <a:rPr lang="en-US" altLang="en-US" sz="1400" b="1" dirty="0" err="1">
                <a:sym typeface="+mn-ea"/>
              </a:rPr>
              <a:t>AP_Lower_MAC</a:t>
            </a:r>
            <a:r>
              <a:rPr lang="en-US" altLang="en-US" sz="1400" b="1" dirty="0">
                <a:sym typeface="+mn-ea"/>
              </a:rPr>
              <a:t>[link], </a:t>
            </a:r>
            <a:r>
              <a:rPr lang="en-US" altLang="en-US" sz="1400" b="1" dirty="0" err="1">
                <a:sym typeface="+mn-ea"/>
              </a:rPr>
              <a:t>AP_nounce</a:t>
            </a:r>
            <a:r>
              <a:rPr lang="en-US" altLang="en-US" sz="1400" b="1" dirty="0">
                <a:sym typeface="+mn-ea"/>
              </a:rPr>
              <a:t>[link], </a:t>
            </a:r>
          </a:p>
          <a:p>
            <a:pPr marL="457200" lvl="1" indent="0">
              <a:buNone/>
            </a:pPr>
            <a:r>
              <a:rPr lang="en-US" altLang="en-US" sz="1400" b="1" dirty="0">
                <a:sym typeface="+mn-ea"/>
              </a:rPr>
              <a:t>		</a:t>
            </a:r>
            <a:r>
              <a:rPr lang="en-US" altLang="en-US" sz="1400" b="1" dirty="0" err="1">
                <a:sym typeface="+mn-ea"/>
              </a:rPr>
              <a:t>STA_Lower_MAC</a:t>
            </a:r>
            <a:r>
              <a:rPr lang="en-US" altLang="en-US" sz="1400" b="1" dirty="0">
                <a:sym typeface="+mn-ea"/>
              </a:rPr>
              <a:t>[link], </a:t>
            </a:r>
            <a:r>
              <a:rPr lang="en-US" altLang="en-US" sz="1400" b="1" dirty="0" err="1">
                <a:sym typeface="+mn-ea"/>
              </a:rPr>
              <a:t>STA_nounce</a:t>
            </a:r>
            <a:r>
              <a:rPr lang="en-US" altLang="en-US" sz="1400" b="1" dirty="0">
                <a:sym typeface="+mn-ea"/>
              </a:rPr>
              <a:t>[link]);</a:t>
            </a:r>
          </a:p>
          <a:p>
            <a:pPr marL="457200" lvl="1" indent="0">
              <a:buNone/>
            </a:pPr>
            <a:endParaRPr lang="en-US" sz="1400" b="1" dirty="0">
              <a:sym typeface="+mn-ea"/>
            </a:endParaRPr>
          </a:p>
          <a:p>
            <a:r>
              <a:rPr lang="en-US" sz="1400" b="0" dirty="0">
                <a:sym typeface="+mn-ea"/>
              </a:rPr>
              <a:t>Per Link GTKSA: per Link GTK[link] is initially delivered to non-AP STA’s per Link Lower-MAC  as part of the PTKSA 4-way key exchange, the subsequent GTK[link] rekey process is done through per Link 2-way key exchange</a:t>
            </a:r>
            <a:endParaRPr lang="en-US" sz="1400" b="0" dirty="0"/>
          </a:p>
          <a:p>
            <a:pPr lvl="1"/>
            <a:endParaRPr lang="en-US" sz="1600"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557506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11187"/>
          </a:xfrm>
        </p:spPr>
        <p:txBody>
          <a:bodyPr/>
          <a:lstStyle/>
          <a:p>
            <a:r>
              <a:rPr lang="en-US" sz="2000" dirty="0"/>
              <a:t>Multi-Link Security Association And Per Link PTKSA &amp; GTKSA Framework (2) </a:t>
            </a:r>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grpSp>
        <p:nvGrpSpPr>
          <p:cNvPr id="9" name="Group 8">
            <a:extLst>
              <a:ext uri="{FF2B5EF4-FFF2-40B4-BE49-F238E27FC236}">
                <a16:creationId xmlns:a16="http://schemas.microsoft.com/office/drawing/2014/main" id="{FA4888DE-3004-8949-9382-AF2A0D1941D2}"/>
              </a:ext>
            </a:extLst>
          </p:cNvPr>
          <p:cNvGrpSpPr/>
          <p:nvPr/>
        </p:nvGrpSpPr>
        <p:grpSpPr>
          <a:xfrm>
            <a:off x="855391" y="1366892"/>
            <a:ext cx="8258342" cy="4964001"/>
            <a:chOff x="641543" y="927758"/>
            <a:chExt cx="7837271" cy="3937758"/>
          </a:xfrm>
        </p:grpSpPr>
        <p:sp>
          <p:nvSpPr>
            <p:cNvPr id="10" name="Rectangle 9">
              <a:extLst>
                <a:ext uri="{FF2B5EF4-FFF2-40B4-BE49-F238E27FC236}">
                  <a16:creationId xmlns:a16="http://schemas.microsoft.com/office/drawing/2014/main" id="{A1C6DE47-456C-E444-BC1F-0C6D02918C4D}"/>
                </a:ext>
              </a:extLst>
            </p:cNvPr>
            <p:cNvSpPr/>
            <p:nvPr/>
          </p:nvSpPr>
          <p:spPr>
            <a:xfrm>
              <a:off x="641544" y="927758"/>
              <a:ext cx="3041583" cy="183110"/>
            </a:xfrm>
            <a:prstGeom prst="rect">
              <a:avLst/>
            </a:prstGeom>
            <a:solidFill>
              <a:srgbClr val="FFFF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AP Multi-Link Device AP Instance (authenticator)</a:t>
              </a:r>
            </a:p>
          </p:txBody>
        </p:sp>
        <p:sp>
          <p:nvSpPr>
            <p:cNvPr id="11" name="Rectangle 10">
              <a:extLst>
                <a:ext uri="{FF2B5EF4-FFF2-40B4-BE49-F238E27FC236}">
                  <a16:creationId xmlns:a16="http://schemas.microsoft.com/office/drawing/2014/main" id="{F425B773-A934-D346-BA0D-8F6115E7058D}"/>
                </a:ext>
              </a:extLst>
            </p:cNvPr>
            <p:cNvSpPr/>
            <p:nvPr/>
          </p:nvSpPr>
          <p:spPr>
            <a:xfrm>
              <a:off x="641543" y="1510726"/>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2.4G</a:t>
              </a:r>
            </a:p>
            <a:p>
              <a:pPr algn="ctr"/>
              <a:r>
                <a:rPr lang="en-US" sz="900" dirty="0">
                  <a:solidFill>
                    <a:schemeClr val="tx2"/>
                  </a:solidFill>
                </a:rPr>
                <a:t>Lower MAC/PHY</a:t>
              </a:r>
            </a:p>
          </p:txBody>
        </p:sp>
        <p:sp>
          <p:nvSpPr>
            <p:cNvPr id="12" name="Rectangle 11">
              <a:extLst>
                <a:ext uri="{FF2B5EF4-FFF2-40B4-BE49-F238E27FC236}">
                  <a16:creationId xmlns:a16="http://schemas.microsoft.com/office/drawing/2014/main" id="{203B09C0-9037-D444-90C1-502D3BA8C5BD}"/>
                </a:ext>
              </a:extLst>
            </p:cNvPr>
            <p:cNvSpPr/>
            <p:nvPr/>
          </p:nvSpPr>
          <p:spPr>
            <a:xfrm>
              <a:off x="1751605" y="1510726"/>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5G</a:t>
              </a:r>
            </a:p>
            <a:p>
              <a:pPr algn="ctr"/>
              <a:r>
                <a:rPr lang="en-US" sz="900" dirty="0">
                  <a:solidFill>
                    <a:schemeClr val="tx2"/>
                  </a:solidFill>
                </a:rPr>
                <a:t>Lower MAC/PHY</a:t>
              </a:r>
            </a:p>
          </p:txBody>
        </p:sp>
        <p:sp>
          <p:nvSpPr>
            <p:cNvPr id="13" name="Rectangle 12">
              <a:extLst>
                <a:ext uri="{FF2B5EF4-FFF2-40B4-BE49-F238E27FC236}">
                  <a16:creationId xmlns:a16="http://schemas.microsoft.com/office/drawing/2014/main" id="{8BA71D74-2A3D-4444-A381-43D3B430973A}"/>
                </a:ext>
              </a:extLst>
            </p:cNvPr>
            <p:cNvSpPr/>
            <p:nvPr/>
          </p:nvSpPr>
          <p:spPr>
            <a:xfrm>
              <a:off x="2911875" y="1508222"/>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6G</a:t>
              </a:r>
            </a:p>
            <a:p>
              <a:pPr algn="ctr"/>
              <a:r>
                <a:rPr lang="en-US" sz="900" dirty="0">
                  <a:solidFill>
                    <a:schemeClr val="tx2"/>
                  </a:solidFill>
                </a:rPr>
                <a:t>Lower MAC/PHY</a:t>
              </a:r>
            </a:p>
          </p:txBody>
        </p:sp>
        <p:sp>
          <p:nvSpPr>
            <p:cNvPr id="14" name="Rectangle 13">
              <a:extLst>
                <a:ext uri="{FF2B5EF4-FFF2-40B4-BE49-F238E27FC236}">
                  <a16:creationId xmlns:a16="http://schemas.microsoft.com/office/drawing/2014/main" id="{B26607F8-61A9-4245-B4E1-D40C39FC9368}"/>
                </a:ext>
              </a:extLst>
            </p:cNvPr>
            <p:cNvSpPr/>
            <p:nvPr/>
          </p:nvSpPr>
          <p:spPr>
            <a:xfrm>
              <a:off x="641543" y="3884773"/>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2.4G</a:t>
              </a:r>
            </a:p>
            <a:p>
              <a:pPr algn="ctr"/>
              <a:r>
                <a:rPr lang="en-US" sz="900" dirty="0">
                  <a:solidFill>
                    <a:schemeClr val="tx2"/>
                  </a:solidFill>
                </a:rPr>
                <a:t>Lower MAC/PHY</a:t>
              </a:r>
            </a:p>
          </p:txBody>
        </p:sp>
        <p:sp>
          <p:nvSpPr>
            <p:cNvPr id="15" name="Rectangle 14">
              <a:extLst>
                <a:ext uri="{FF2B5EF4-FFF2-40B4-BE49-F238E27FC236}">
                  <a16:creationId xmlns:a16="http://schemas.microsoft.com/office/drawing/2014/main" id="{C033E751-A737-8742-AC34-264F1B6D4BA9}"/>
                </a:ext>
              </a:extLst>
            </p:cNvPr>
            <p:cNvSpPr/>
            <p:nvPr/>
          </p:nvSpPr>
          <p:spPr>
            <a:xfrm>
              <a:off x="1751605" y="3884773"/>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5G</a:t>
              </a:r>
            </a:p>
            <a:p>
              <a:pPr algn="ctr"/>
              <a:r>
                <a:rPr lang="en-US" sz="900" dirty="0">
                  <a:solidFill>
                    <a:schemeClr val="tx2"/>
                  </a:solidFill>
                </a:rPr>
                <a:t>Lower MAC/PHY</a:t>
              </a:r>
            </a:p>
          </p:txBody>
        </p:sp>
        <p:sp>
          <p:nvSpPr>
            <p:cNvPr id="16" name="Rectangle 15">
              <a:extLst>
                <a:ext uri="{FF2B5EF4-FFF2-40B4-BE49-F238E27FC236}">
                  <a16:creationId xmlns:a16="http://schemas.microsoft.com/office/drawing/2014/main" id="{8EB8DBC4-AFC8-7C4C-8A1E-71FC978D5A09}"/>
                </a:ext>
              </a:extLst>
            </p:cNvPr>
            <p:cNvSpPr/>
            <p:nvPr/>
          </p:nvSpPr>
          <p:spPr>
            <a:xfrm>
              <a:off x="2911875" y="3887268"/>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6G</a:t>
              </a:r>
            </a:p>
            <a:p>
              <a:pPr algn="ctr"/>
              <a:r>
                <a:rPr lang="en-US" sz="900" dirty="0">
                  <a:solidFill>
                    <a:schemeClr val="tx2"/>
                  </a:solidFill>
                </a:rPr>
                <a:t>Lower MAC/PHY</a:t>
              </a:r>
            </a:p>
          </p:txBody>
        </p:sp>
        <p:cxnSp>
          <p:nvCxnSpPr>
            <p:cNvPr id="17" name="Straight Arrow Connector 16">
              <a:extLst>
                <a:ext uri="{FF2B5EF4-FFF2-40B4-BE49-F238E27FC236}">
                  <a16:creationId xmlns:a16="http://schemas.microsoft.com/office/drawing/2014/main" id="{7DFE5FDC-51E2-2246-89B3-4AC7439FB593}"/>
                </a:ext>
              </a:extLst>
            </p:cNvPr>
            <p:cNvCxnSpPr>
              <a:cxnSpLocks/>
            </p:cNvCxnSpPr>
            <p:nvPr/>
          </p:nvCxnSpPr>
          <p:spPr>
            <a:xfrm>
              <a:off x="1037640" y="4366303"/>
              <a:ext cx="0" cy="24015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DC1F93AC-D6D8-904D-A185-9662D7A7E08D}"/>
                </a:ext>
              </a:extLst>
            </p:cNvPr>
            <p:cNvCxnSpPr>
              <a:cxnSpLocks/>
            </p:cNvCxnSpPr>
            <p:nvPr/>
          </p:nvCxnSpPr>
          <p:spPr>
            <a:xfrm flipH="1">
              <a:off x="1003595" y="2054268"/>
              <a:ext cx="18146" cy="1694786"/>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077CA832-5C20-184D-8F0F-7E11E9F708C7}"/>
                </a:ext>
              </a:extLst>
            </p:cNvPr>
            <p:cNvCxnSpPr>
              <a:cxnSpLocks/>
            </p:cNvCxnSpPr>
            <p:nvPr/>
          </p:nvCxnSpPr>
          <p:spPr>
            <a:xfrm flipH="1">
              <a:off x="2159499" y="2054268"/>
              <a:ext cx="1" cy="1638378"/>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a:extLst>
                <a:ext uri="{FF2B5EF4-FFF2-40B4-BE49-F238E27FC236}">
                  <a16:creationId xmlns:a16="http://schemas.microsoft.com/office/drawing/2014/main" id="{6A1F076F-8A5A-CA43-98C8-F6F4FABEE608}"/>
                </a:ext>
              </a:extLst>
            </p:cNvPr>
            <p:cNvCxnSpPr>
              <a:cxnSpLocks/>
            </p:cNvCxnSpPr>
            <p:nvPr/>
          </p:nvCxnSpPr>
          <p:spPr>
            <a:xfrm flipH="1">
              <a:off x="3292073" y="2054268"/>
              <a:ext cx="10712" cy="1638378"/>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A39991E2-323E-E844-8B96-134A4AF6EA29}"/>
                </a:ext>
              </a:extLst>
            </p:cNvPr>
            <p:cNvSpPr txBox="1"/>
            <p:nvPr/>
          </p:nvSpPr>
          <p:spPr>
            <a:xfrm>
              <a:off x="5936468" y="2302817"/>
              <a:ext cx="2542346" cy="402844"/>
            </a:xfrm>
            <a:prstGeom prst="rect">
              <a:avLst/>
            </a:prstGeom>
            <a:noFill/>
          </p:spPr>
          <p:txBody>
            <a:bodyPr wrap="none" rtlCol="0">
              <a:spAutoFit/>
            </a:bodyPr>
            <a:lstStyle/>
            <a:p>
              <a:pPr marL="304792" indent="-304792">
                <a:buAutoNum type="arabicPeriod"/>
              </a:pPr>
              <a:r>
                <a:rPr lang="en-US" sz="900" dirty="0"/>
                <a:t>Authentication process: 802.1x, SAE, PSK </a:t>
              </a:r>
              <a:r>
                <a:rPr lang="en-US" sz="900" dirty="0" err="1"/>
                <a:t>etc</a:t>
              </a:r>
              <a:endParaRPr lang="en-US" sz="900" dirty="0"/>
            </a:p>
            <a:p>
              <a:pPr marL="304792" indent="-304792">
                <a:buAutoNum type="arabicPeriod"/>
              </a:pPr>
              <a:r>
                <a:rPr lang="en-US" sz="900" dirty="0"/>
                <a:t>Mutually derives PMK at Upper MAC level </a:t>
              </a:r>
            </a:p>
            <a:p>
              <a:r>
                <a:rPr lang="en-US" sz="900" dirty="0"/>
                <a:t>	</a:t>
              </a:r>
            </a:p>
          </p:txBody>
        </p:sp>
        <p:cxnSp>
          <p:nvCxnSpPr>
            <p:cNvPr id="22" name="Straight Arrow Connector 21">
              <a:extLst>
                <a:ext uri="{FF2B5EF4-FFF2-40B4-BE49-F238E27FC236}">
                  <a16:creationId xmlns:a16="http://schemas.microsoft.com/office/drawing/2014/main" id="{561B3E4A-DC30-0040-87DB-2C87B5AB5151}"/>
                </a:ext>
              </a:extLst>
            </p:cNvPr>
            <p:cNvCxnSpPr>
              <a:cxnSpLocks/>
            </p:cNvCxnSpPr>
            <p:nvPr/>
          </p:nvCxnSpPr>
          <p:spPr>
            <a:xfrm flipH="1" flipV="1">
              <a:off x="3794779" y="1119055"/>
              <a:ext cx="2443183" cy="112213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95599227-6A2B-7A40-B473-DAE82AA593C5}"/>
                </a:ext>
              </a:extLst>
            </p:cNvPr>
            <p:cNvCxnSpPr>
              <a:cxnSpLocks/>
            </p:cNvCxnSpPr>
            <p:nvPr/>
          </p:nvCxnSpPr>
          <p:spPr>
            <a:xfrm flipH="1">
              <a:off x="3879341" y="2901661"/>
              <a:ext cx="2358621" cy="185676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EABADD0B-D2B1-3747-820C-561FD791B903}"/>
                </a:ext>
              </a:extLst>
            </p:cNvPr>
            <p:cNvCxnSpPr>
              <a:cxnSpLocks/>
            </p:cNvCxnSpPr>
            <p:nvPr/>
          </p:nvCxnSpPr>
          <p:spPr>
            <a:xfrm>
              <a:off x="2131803" y="4366303"/>
              <a:ext cx="0" cy="24015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46F4DE77-5370-B54C-833B-F055ECBFD19A}"/>
                </a:ext>
              </a:extLst>
            </p:cNvPr>
            <p:cNvCxnSpPr>
              <a:cxnSpLocks/>
            </p:cNvCxnSpPr>
            <p:nvPr/>
          </p:nvCxnSpPr>
          <p:spPr>
            <a:xfrm>
              <a:off x="3292140" y="4357925"/>
              <a:ext cx="0" cy="24015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FFA24CA9-DCFB-7C47-BBBC-0DBF25BC887E}"/>
                </a:ext>
              </a:extLst>
            </p:cNvPr>
            <p:cNvCxnSpPr>
              <a:cxnSpLocks/>
            </p:cNvCxnSpPr>
            <p:nvPr/>
          </p:nvCxnSpPr>
          <p:spPr>
            <a:xfrm>
              <a:off x="1003595" y="1157812"/>
              <a:ext cx="0" cy="24015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DC5CCB90-4A19-8A49-BEB2-5608FCD3223C}"/>
                </a:ext>
              </a:extLst>
            </p:cNvPr>
            <p:cNvCxnSpPr>
              <a:cxnSpLocks/>
            </p:cNvCxnSpPr>
            <p:nvPr/>
          </p:nvCxnSpPr>
          <p:spPr>
            <a:xfrm>
              <a:off x="2159499" y="1157812"/>
              <a:ext cx="0" cy="24015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27">
              <a:extLst>
                <a:ext uri="{FF2B5EF4-FFF2-40B4-BE49-F238E27FC236}">
                  <a16:creationId xmlns:a16="http://schemas.microsoft.com/office/drawing/2014/main" id="{9CB8E8A9-B9BC-D447-90ED-9CE323824EC1}"/>
                </a:ext>
              </a:extLst>
            </p:cNvPr>
            <p:cNvCxnSpPr>
              <a:cxnSpLocks/>
              <a:endCxn id="13" idx="0"/>
            </p:cNvCxnSpPr>
            <p:nvPr/>
          </p:nvCxnSpPr>
          <p:spPr>
            <a:xfrm flipH="1">
              <a:off x="3292073" y="1192685"/>
              <a:ext cx="10713" cy="315537"/>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29" name="Rectangle 28">
              <a:extLst>
                <a:ext uri="{FF2B5EF4-FFF2-40B4-BE49-F238E27FC236}">
                  <a16:creationId xmlns:a16="http://schemas.microsoft.com/office/drawing/2014/main" id="{EA40BF17-905E-5049-9790-032129284DB6}"/>
                </a:ext>
              </a:extLst>
            </p:cNvPr>
            <p:cNvSpPr/>
            <p:nvPr/>
          </p:nvSpPr>
          <p:spPr>
            <a:xfrm>
              <a:off x="641544" y="4682406"/>
              <a:ext cx="3041583" cy="183110"/>
            </a:xfrm>
            <a:prstGeom prst="rect">
              <a:avLst/>
            </a:prstGeom>
            <a:solidFill>
              <a:srgbClr val="FFFF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AP Multi-Link Device STA Instance (supplicant)</a:t>
              </a:r>
            </a:p>
          </p:txBody>
        </p:sp>
        <p:cxnSp>
          <p:nvCxnSpPr>
            <p:cNvPr id="30" name="Curved Connector 29">
              <a:extLst>
                <a:ext uri="{FF2B5EF4-FFF2-40B4-BE49-F238E27FC236}">
                  <a16:creationId xmlns:a16="http://schemas.microsoft.com/office/drawing/2014/main" id="{05B7A935-2596-1443-B905-D811EF74F869}"/>
                </a:ext>
              </a:extLst>
            </p:cNvPr>
            <p:cNvCxnSpPr>
              <a:cxnSpLocks/>
            </p:cNvCxnSpPr>
            <p:nvPr/>
          </p:nvCxnSpPr>
          <p:spPr>
            <a:xfrm rot="16200000" flipV="1">
              <a:off x="3725399" y="1749510"/>
              <a:ext cx="915987" cy="777217"/>
            </a:xfrm>
            <a:prstGeom prst="curvedConnector3">
              <a:avLst>
                <a:gd name="adj1" fmla="val 106744"/>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1" name="Curved Connector 30">
              <a:extLst>
                <a:ext uri="{FF2B5EF4-FFF2-40B4-BE49-F238E27FC236}">
                  <a16:creationId xmlns:a16="http://schemas.microsoft.com/office/drawing/2014/main" id="{62666DBC-7DA7-D14F-8B7D-A042816EDCD0}"/>
                </a:ext>
              </a:extLst>
            </p:cNvPr>
            <p:cNvCxnSpPr/>
            <p:nvPr/>
          </p:nvCxnSpPr>
          <p:spPr>
            <a:xfrm rot="10800000" flipV="1">
              <a:off x="3766482" y="3407342"/>
              <a:ext cx="785858" cy="740317"/>
            </a:xfrm>
            <a:prstGeom prst="curvedConnector3">
              <a:avLst>
                <a:gd name="adj1" fmla="val -1442"/>
              </a:avLst>
            </a:prstGeom>
            <a:ln>
              <a:tailEnd type="triangle"/>
            </a:ln>
          </p:spPr>
          <p:style>
            <a:lnRef idx="2">
              <a:schemeClr val="accent1"/>
            </a:lnRef>
            <a:fillRef idx="0">
              <a:schemeClr val="accent1"/>
            </a:fillRef>
            <a:effectRef idx="1">
              <a:schemeClr val="accent1"/>
            </a:effectRef>
            <a:fontRef idx="minor">
              <a:schemeClr val="tx1"/>
            </a:fontRef>
          </p:style>
        </p:cxnSp>
        <p:sp>
          <p:nvSpPr>
            <p:cNvPr id="32" name="TextBox 31">
              <a:extLst>
                <a:ext uri="{FF2B5EF4-FFF2-40B4-BE49-F238E27FC236}">
                  <a16:creationId xmlns:a16="http://schemas.microsoft.com/office/drawing/2014/main" id="{1E794772-6E10-A742-AA95-9F97FF02ED61}"/>
                </a:ext>
              </a:extLst>
            </p:cNvPr>
            <p:cNvSpPr txBox="1"/>
            <p:nvPr/>
          </p:nvSpPr>
          <p:spPr>
            <a:xfrm>
              <a:off x="3613404" y="2636793"/>
              <a:ext cx="1815179" cy="292977"/>
            </a:xfrm>
            <a:prstGeom prst="rect">
              <a:avLst/>
            </a:prstGeom>
            <a:noFill/>
          </p:spPr>
          <p:txBody>
            <a:bodyPr wrap="none" rtlCol="0">
              <a:spAutoFit/>
            </a:bodyPr>
            <a:lstStyle/>
            <a:p>
              <a:r>
                <a:rPr lang="en-US" sz="900" dirty="0"/>
                <a:t>3. Create per link PTASA &amp; GTKSA</a:t>
              </a:r>
            </a:p>
            <a:p>
              <a:r>
                <a:rPr lang="en-US" sz="900" dirty="0"/>
                <a:t>    (through 4-way key-exchange)</a:t>
              </a:r>
            </a:p>
          </p:txBody>
        </p:sp>
      </p:grpSp>
    </p:spTree>
    <p:extLst>
      <p:ext uri="{BB962C8B-B14F-4D97-AF65-F5344CB8AC3E}">
        <p14:creationId xmlns:p14="http://schemas.microsoft.com/office/powerpoint/2010/main" val="4157641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11187"/>
          </a:xfrm>
        </p:spPr>
        <p:txBody>
          <a:bodyPr/>
          <a:lstStyle/>
          <a:p>
            <a:r>
              <a:rPr lang="en-US" sz="2000" dirty="0"/>
              <a:t>Multi-Link Security Association And Per Link PTKSA &amp; GTKSA Framework (3)</a:t>
            </a:r>
          </a:p>
        </p:txBody>
      </p:sp>
      <p:sp>
        <p:nvSpPr>
          <p:cNvPr id="3" name="Content Placeholder 2"/>
          <p:cNvSpPr>
            <a:spLocks noGrp="1"/>
          </p:cNvSpPr>
          <p:nvPr>
            <p:ph idx="1"/>
          </p:nvPr>
        </p:nvSpPr>
        <p:spPr>
          <a:xfrm>
            <a:off x="685800" y="1373187"/>
            <a:ext cx="7772400" cy="4875213"/>
          </a:xfrm>
        </p:spPr>
        <p:txBody>
          <a:bodyPr/>
          <a:lstStyle/>
          <a:p>
            <a:r>
              <a:rPr lang="en-US" sz="1400" b="0" dirty="0"/>
              <a:t>As defined in baseline spec, the PN number space is binding with its PTKSA or GTKSA. </a:t>
            </a:r>
          </a:p>
          <a:p>
            <a:r>
              <a:rPr lang="en-US" sz="1400" b="0" dirty="0"/>
              <a:t>By allowing PTKSA/GTKSA binding at per Link Lower-MAC level,  the PN space need to be maintained at the per Link Lower-MAC level as well.</a:t>
            </a:r>
          </a:p>
          <a:p>
            <a:r>
              <a:rPr lang="en-US" sz="1400" b="0" dirty="0"/>
              <a:t>And the PN should be assigned at the transmitter per Link Lower-MAC level, with each Link maintains its own monotonic increase PN[link] space, along with its PTKSA and GTKSA binding</a:t>
            </a:r>
          </a:p>
          <a:p>
            <a:r>
              <a:rPr lang="en-US" sz="1400" b="0" dirty="0"/>
              <a:t>Rx replay checking is done at the receiver side after Rx reordering: if the MPDU’s PN number is larger than the the recorded per Link per TID PN, this MPDU has passed replay checking, and the recorded per Link per TID PN will be replaced by the MPDU’s PN; otherwise, this MPDU has failed the replay checking and is dropped.</a:t>
            </a:r>
          </a:p>
          <a:p>
            <a:r>
              <a:rPr lang="en-US" sz="1400" b="0" dirty="0">
                <a:solidFill>
                  <a:srgbClr val="FF0000"/>
                </a:solidFill>
              </a:rPr>
              <a:t>Rx replay checking procedure with MPDU retried on the different link is TBD</a:t>
            </a:r>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201631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11187"/>
          </a:xfrm>
        </p:spPr>
        <p:txBody>
          <a:bodyPr/>
          <a:lstStyle/>
          <a:p>
            <a:r>
              <a:rPr lang="en-US" sz="2000" dirty="0" err="1"/>
              <a:t>BlockACK</a:t>
            </a:r>
            <a:r>
              <a:rPr lang="en-US" sz="2000" dirty="0"/>
              <a:t> Agreement In Multi-Link</a:t>
            </a:r>
          </a:p>
        </p:txBody>
      </p:sp>
      <p:sp>
        <p:nvSpPr>
          <p:cNvPr id="3" name="Content Placeholder 2"/>
          <p:cNvSpPr>
            <a:spLocks noGrp="1"/>
          </p:cNvSpPr>
          <p:nvPr>
            <p:ph idx="1"/>
          </p:nvPr>
        </p:nvSpPr>
        <p:spPr>
          <a:xfrm>
            <a:off x="685800" y="1373187"/>
            <a:ext cx="7772400" cy="4875213"/>
          </a:xfrm>
        </p:spPr>
        <p:txBody>
          <a:bodyPr/>
          <a:lstStyle/>
          <a:p>
            <a:r>
              <a:rPr lang="en-US" sz="1400" b="0" dirty="0"/>
              <a:t>To take advantage of Multi-Link, we propose to have an option to establish per TID </a:t>
            </a:r>
            <a:r>
              <a:rPr lang="en-US" sz="1400" b="0" dirty="0" err="1"/>
              <a:t>BlockACK</a:t>
            </a:r>
            <a:r>
              <a:rPr lang="en-US" sz="1400" b="0" dirty="0"/>
              <a:t> agreement (BA agreement) at the Multi-Link Device instance level</a:t>
            </a:r>
          </a:p>
          <a:p>
            <a:r>
              <a:rPr lang="en-US" sz="1400" b="0" dirty="0"/>
              <a:t>If the BA agreement is established at the Multi-Link Device instance level, then the transmitter side BA sliding window management should be done at the same level as well.</a:t>
            </a:r>
          </a:p>
          <a:p>
            <a:r>
              <a:rPr lang="en-US" sz="1400" b="0" dirty="0"/>
              <a:t>If the BA agreement is established at the Multi-Link Device instance level, then the receiver side BA reorder &amp; scoreboard operation should be done at the same level as well.</a:t>
            </a:r>
          </a:p>
          <a:p>
            <a:r>
              <a:rPr lang="en-US" sz="1400" b="0" dirty="0"/>
              <a:t>If the BA agreement is established at the Multi-Link Device instance level, then the </a:t>
            </a:r>
            <a:r>
              <a:rPr lang="en-US" sz="1400" b="0" dirty="0" err="1"/>
              <a:t>BlockACK</a:t>
            </a:r>
            <a:r>
              <a:rPr lang="en-US" sz="1400" b="0" dirty="0"/>
              <a:t> response (C-BA, or M-STA BA) should be done at the same level as well.</a:t>
            </a:r>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44050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11187"/>
          </a:xfrm>
        </p:spPr>
        <p:txBody>
          <a:bodyPr/>
          <a:lstStyle/>
          <a:p>
            <a:r>
              <a:rPr lang="en-US" sz="2000" dirty="0"/>
              <a:t>Tx BA Sliding Window, Rx Reorder &amp; Scoreboard Operations </a:t>
            </a:r>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grpSp>
        <p:nvGrpSpPr>
          <p:cNvPr id="9" name="Group 8">
            <a:extLst>
              <a:ext uri="{FF2B5EF4-FFF2-40B4-BE49-F238E27FC236}">
                <a16:creationId xmlns:a16="http://schemas.microsoft.com/office/drawing/2014/main" id="{708829BA-5CD5-E44A-B30B-93D0FF55AE59}"/>
              </a:ext>
            </a:extLst>
          </p:cNvPr>
          <p:cNvGrpSpPr/>
          <p:nvPr/>
        </p:nvGrpSpPr>
        <p:grpSpPr>
          <a:xfrm>
            <a:off x="12495" y="1511808"/>
            <a:ext cx="8979099" cy="4951413"/>
            <a:chOff x="641543" y="299859"/>
            <a:chExt cx="7800588" cy="4554738"/>
          </a:xfrm>
        </p:grpSpPr>
        <p:sp>
          <p:nvSpPr>
            <p:cNvPr id="10" name="Rectangle 9">
              <a:extLst>
                <a:ext uri="{FF2B5EF4-FFF2-40B4-BE49-F238E27FC236}">
                  <a16:creationId xmlns:a16="http://schemas.microsoft.com/office/drawing/2014/main" id="{BF3093C4-9545-9A4E-9EDE-F43CAC414894}"/>
                </a:ext>
              </a:extLst>
            </p:cNvPr>
            <p:cNvSpPr/>
            <p:nvPr/>
          </p:nvSpPr>
          <p:spPr>
            <a:xfrm>
              <a:off x="641544" y="913144"/>
              <a:ext cx="3041583" cy="212339"/>
            </a:xfrm>
            <a:prstGeom prst="rect">
              <a:avLst/>
            </a:prstGeom>
            <a:solidFill>
              <a:srgbClr val="FFFF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Transmitter Multi-Link Device Instance</a:t>
              </a:r>
            </a:p>
          </p:txBody>
        </p:sp>
        <p:sp>
          <p:nvSpPr>
            <p:cNvPr id="11" name="Rectangle 10">
              <a:extLst>
                <a:ext uri="{FF2B5EF4-FFF2-40B4-BE49-F238E27FC236}">
                  <a16:creationId xmlns:a16="http://schemas.microsoft.com/office/drawing/2014/main" id="{A66A98EB-F285-3949-B1F6-96B1509B435A}"/>
                </a:ext>
              </a:extLst>
            </p:cNvPr>
            <p:cNvSpPr/>
            <p:nvPr/>
          </p:nvSpPr>
          <p:spPr>
            <a:xfrm>
              <a:off x="678911" y="3705543"/>
              <a:ext cx="3041583" cy="212339"/>
            </a:xfrm>
            <a:prstGeom prst="rect">
              <a:avLst/>
            </a:prstGeom>
            <a:solidFill>
              <a:srgbClr val="FFFF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Receiver Multi-Link Device Instance</a:t>
              </a:r>
            </a:p>
          </p:txBody>
        </p:sp>
        <p:sp>
          <p:nvSpPr>
            <p:cNvPr id="12" name="Rectangle 11">
              <a:extLst>
                <a:ext uri="{FF2B5EF4-FFF2-40B4-BE49-F238E27FC236}">
                  <a16:creationId xmlns:a16="http://schemas.microsoft.com/office/drawing/2014/main" id="{35CF5AE3-8E67-FB47-9CC4-7CDBA4B62DE9}"/>
                </a:ext>
              </a:extLst>
            </p:cNvPr>
            <p:cNvSpPr/>
            <p:nvPr/>
          </p:nvSpPr>
          <p:spPr>
            <a:xfrm>
              <a:off x="641543" y="1701159"/>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2.4G</a:t>
              </a:r>
            </a:p>
            <a:p>
              <a:pPr algn="ctr"/>
              <a:r>
                <a:rPr lang="en-US" sz="900" dirty="0">
                  <a:solidFill>
                    <a:schemeClr val="tx2"/>
                  </a:solidFill>
                </a:rPr>
                <a:t>Lower MAC/PHY</a:t>
              </a:r>
            </a:p>
          </p:txBody>
        </p:sp>
        <p:sp>
          <p:nvSpPr>
            <p:cNvPr id="13" name="Rectangle 12">
              <a:extLst>
                <a:ext uri="{FF2B5EF4-FFF2-40B4-BE49-F238E27FC236}">
                  <a16:creationId xmlns:a16="http://schemas.microsoft.com/office/drawing/2014/main" id="{73CA0F08-7B0C-624D-AA28-083929A1C9F7}"/>
                </a:ext>
              </a:extLst>
            </p:cNvPr>
            <p:cNvSpPr/>
            <p:nvPr/>
          </p:nvSpPr>
          <p:spPr>
            <a:xfrm>
              <a:off x="1782136" y="1679946"/>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5G</a:t>
              </a:r>
            </a:p>
            <a:p>
              <a:pPr algn="ctr"/>
              <a:r>
                <a:rPr lang="en-US" sz="900" dirty="0">
                  <a:solidFill>
                    <a:schemeClr val="tx2"/>
                  </a:solidFill>
                </a:rPr>
                <a:t>Lower MAC/PHY</a:t>
              </a:r>
            </a:p>
          </p:txBody>
        </p:sp>
        <p:sp>
          <p:nvSpPr>
            <p:cNvPr id="14" name="Rectangle 13">
              <a:extLst>
                <a:ext uri="{FF2B5EF4-FFF2-40B4-BE49-F238E27FC236}">
                  <a16:creationId xmlns:a16="http://schemas.microsoft.com/office/drawing/2014/main" id="{040045CA-F3CF-874E-BFC7-27BE915A321B}"/>
                </a:ext>
              </a:extLst>
            </p:cNvPr>
            <p:cNvSpPr/>
            <p:nvPr/>
          </p:nvSpPr>
          <p:spPr>
            <a:xfrm>
              <a:off x="2934418" y="1684141"/>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6G</a:t>
              </a:r>
            </a:p>
            <a:p>
              <a:pPr algn="ctr"/>
              <a:r>
                <a:rPr lang="en-US" sz="900" dirty="0">
                  <a:solidFill>
                    <a:schemeClr val="tx2"/>
                  </a:solidFill>
                </a:rPr>
                <a:t>Lower MAC/PHY</a:t>
              </a:r>
            </a:p>
          </p:txBody>
        </p:sp>
        <p:sp>
          <p:nvSpPr>
            <p:cNvPr id="15" name="Rectangle 14">
              <a:extLst>
                <a:ext uri="{FF2B5EF4-FFF2-40B4-BE49-F238E27FC236}">
                  <a16:creationId xmlns:a16="http://schemas.microsoft.com/office/drawing/2014/main" id="{D9125483-285E-504F-B7FD-E4E4D9637695}"/>
                </a:ext>
              </a:extLst>
            </p:cNvPr>
            <p:cNvSpPr/>
            <p:nvPr/>
          </p:nvSpPr>
          <p:spPr>
            <a:xfrm>
              <a:off x="652396" y="2959525"/>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2.4G</a:t>
              </a:r>
            </a:p>
            <a:p>
              <a:pPr algn="ctr"/>
              <a:r>
                <a:rPr lang="en-US" sz="900" dirty="0">
                  <a:solidFill>
                    <a:schemeClr val="tx2"/>
                  </a:solidFill>
                </a:rPr>
                <a:t>Lower MAC/PHY</a:t>
              </a:r>
            </a:p>
          </p:txBody>
        </p:sp>
        <p:sp>
          <p:nvSpPr>
            <p:cNvPr id="16" name="Rectangle 15">
              <a:extLst>
                <a:ext uri="{FF2B5EF4-FFF2-40B4-BE49-F238E27FC236}">
                  <a16:creationId xmlns:a16="http://schemas.microsoft.com/office/drawing/2014/main" id="{611BA64D-1A43-B94B-9B74-3F56A22143A2}"/>
                </a:ext>
              </a:extLst>
            </p:cNvPr>
            <p:cNvSpPr/>
            <p:nvPr/>
          </p:nvSpPr>
          <p:spPr>
            <a:xfrm>
              <a:off x="1761372" y="2954986"/>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5G</a:t>
              </a:r>
            </a:p>
            <a:p>
              <a:pPr algn="ctr"/>
              <a:r>
                <a:rPr lang="en-US" sz="900" dirty="0">
                  <a:solidFill>
                    <a:schemeClr val="tx2"/>
                  </a:solidFill>
                </a:rPr>
                <a:t>Lower MAC/PHY</a:t>
              </a:r>
            </a:p>
          </p:txBody>
        </p:sp>
        <p:sp>
          <p:nvSpPr>
            <p:cNvPr id="17" name="Rectangle 16">
              <a:extLst>
                <a:ext uri="{FF2B5EF4-FFF2-40B4-BE49-F238E27FC236}">
                  <a16:creationId xmlns:a16="http://schemas.microsoft.com/office/drawing/2014/main" id="{77D16FC1-C810-F744-A645-3820E6526C7E}"/>
                </a:ext>
              </a:extLst>
            </p:cNvPr>
            <p:cNvSpPr/>
            <p:nvPr/>
          </p:nvSpPr>
          <p:spPr>
            <a:xfrm>
              <a:off x="2934418" y="2947025"/>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6G</a:t>
              </a:r>
            </a:p>
            <a:p>
              <a:pPr algn="ctr"/>
              <a:r>
                <a:rPr lang="en-US" sz="900" dirty="0">
                  <a:solidFill>
                    <a:schemeClr val="tx2"/>
                  </a:solidFill>
                </a:rPr>
                <a:t>Lower MAC/PHY</a:t>
              </a:r>
            </a:p>
          </p:txBody>
        </p:sp>
        <p:sp>
          <p:nvSpPr>
            <p:cNvPr id="30" name="Rectangle 29">
              <a:extLst>
                <a:ext uri="{FF2B5EF4-FFF2-40B4-BE49-F238E27FC236}">
                  <a16:creationId xmlns:a16="http://schemas.microsoft.com/office/drawing/2014/main" id="{04C494C3-0A96-A946-94DB-FEBA13558B63}"/>
                </a:ext>
              </a:extLst>
            </p:cNvPr>
            <p:cNvSpPr/>
            <p:nvPr/>
          </p:nvSpPr>
          <p:spPr>
            <a:xfrm>
              <a:off x="3997925" y="30398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MPDU0</a:t>
              </a:r>
            </a:p>
          </p:txBody>
        </p:sp>
        <p:sp>
          <p:nvSpPr>
            <p:cNvPr id="31" name="Rectangle 30">
              <a:extLst>
                <a:ext uri="{FF2B5EF4-FFF2-40B4-BE49-F238E27FC236}">
                  <a16:creationId xmlns:a16="http://schemas.microsoft.com/office/drawing/2014/main" id="{129FE7F0-4B42-6F4D-8A94-83F522823953}"/>
                </a:ext>
              </a:extLst>
            </p:cNvPr>
            <p:cNvSpPr/>
            <p:nvPr/>
          </p:nvSpPr>
          <p:spPr>
            <a:xfrm>
              <a:off x="5133707" y="30670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MPDU1</a:t>
              </a:r>
            </a:p>
          </p:txBody>
        </p:sp>
        <p:sp>
          <p:nvSpPr>
            <p:cNvPr id="32" name="Rectangle 31">
              <a:extLst>
                <a:ext uri="{FF2B5EF4-FFF2-40B4-BE49-F238E27FC236}">
                  <a16:creationId xmlns:a16="http://schemas.microsoft.com/office/drawing/2014/main" id="{0A1706E8-95DD-7E47-BA4B-5FF0EB0245E7}"/>
                </a:ext>
              </a:extLst>
            </p:cNvPr>
            <p:cNvSpPr/>
            <p:nvPr/>
          </p:nvSpPr>
          <p:spPr>
            <a:xfrm>
              <a:off x="6252386" y="30398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MPDU2</a:t>
              </a:r>
            </a:p>
          </p:txBody>
        </p:sp>
        <p:sp>
          <p:nvSpPr>
            <p:cNvPr id="33" name="Rectangle 32">
              <a:extLst>
                <a:ext uri="{FF2B5EF4-FFF2-40B4-BE49-F238E27FC236}">
                  <a16:creationId xmlns:a16="http://schemas.microsoft.com/office/drawing/2014/main" id="{D94B044C-644E-964C-9B8E-9CE1455F7A36}"/>
                </a:ext>
              </a:extLst>
            </p:cNvPr>
            <p:cNvSpPr/>
            <p:nvPr/>
          </p:nvSpPr>
          <p:spPr>
            <a:xfrm>
              <a:off x="7549343" y="30398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err="1">
                  <a:solidFill>
                    <a:schemeClr val="tx2"/>
                  </a:solidFill>
                </a:rPr>
                <a:t>MPDUn</a:t>
              </a:r>
              <a:endParaRPr lang="en-US" sz="900" dirty="0">
                <a:solidFill>
                  <a:schemeClr val="tx2"/>
                </a:solidFill>
              </a:endParaRPr>
            </a:p>
          </p:txBody>
        </p:sp>
        <p:cxnSp>
          <p:nvCxnSpPr>
            <p:cNvPr id="34" name="Curved Connector 33">
              <a:extLst>
                <a:ext uri="{FF2B5EF4-FFF2-40B4-BE49-F238E27FC236}">
                  <a16:creationId xmlns:a16="http://schemas.microsoft.com/office/drawing/2014/main" id="{C4221852-79DE-4B49-9886-D253578DF5C9}"/>
                </a:ext>
              </a:extLst>
            </p:cNvPr>
            <p:cNvCxnSpPr>
              <a:cxnSpLocks/>
            </p:cNvCxnSpPr>
            <p:nvPr/>
          </p:nvCxnSpPr>
          <p:spPr>
            <a:xfrm rot="10800000" flipV="1">
              <a:off x="3292073" y="299859"/>
              <a:ext cx="675356" cy="541382"/>
            </a:xfrm>
            <a:prstGeom prst="curvedConnector3">
              <a:avLst>
                <a:gd name="adj1" fmla="val 7280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C7283CEA-C672-CC4B-815B-6ECF8D65C71B}"/>
                </a:ext>
              </a:extLst>
            </p:cNvPr>
            <p:cNvCxnSpPr/>
            <p:nvPr/>
          </p:nvCxnSpPr>
          <p:spPr>
            <a:xfrm flipV="1">
              <a:off x="4777002" y="403148"/>
              <a:ext cx="344905" cy="87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7DC1490D-B53D-394C-AA22-1755D0F91407}"/>
                </a:ext>
              </a:extLst>
            </p:cNvPr>
            <p:cNvCxnSpPr/>
            <p:nvPr/>
          </p:nvCxnSpPr>
          <p:spPr>
            <a:xfrm flipV="1">
              <a:off x="5894103" y="381807"/>
              <a:ext cx="344905" cy="87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3B4FDF3D-A6A3-4F41-B6EF-84549A8D02A7}"/>
                </a:ext>
              </a:extLst>
            </p:cNvPr>
            <p:cNvCxnSpPr/>
            <p:nvPr/>
          </p:nvCxnSpPr>
          <p:spPr>
            <a:xfrm flipV="1">
              <a:off x="7117999" y="407516"/>
              <a:ext cx="344905" cy="8737"/>
            </a:xfrm>
            <a:prstGeom prst="straightConnector1">
              <a:avLst/>
            </a:prstGeom>
            <a:ln>
              <a:prstDash val="sysDot"/>
              <a:tailEnd type="triangle"/>
            </a:ln>
          </p:spPr>
          <p:style>
            <a:lnRef idx="2">
              <a:schemeClr val="accent1"/>
            </a:lnRef>
            <a:fillRef idx="0">
              <a:schemeClr val="accent1"/>
            </a:fillRef>
            <a:effectRef idx="1">
              <a:schemeClr val="accent1"/>
            </a:effectRef>
            <a:fontRef idx="minor">
              <a:schemeClr val="tx1"/>
            </a:fontRef>
          </p:style>
        </p:cxnSp>
        <p:sp>
          <p:nvSpPr>
            <p:cNvPr id="38" name="TextBox 37">
              <a:extLst>
                <a:ext uri="{FF2B5EF4-FFF2-40B4-BE49-F238E27FC236}">
                  <a16:creationId xmlns:a16="http://schemas.microsoft.com/office/drawing/2014/main" id="{E469A35D-B7A7-4549-8A88-90DC8B21CA6D}"/>
                </a:ext>
              </a:extLst>
            </p:cNvPr>
            <p:cNvSpPr txBox="1"/>
            <p:nvPr/>
          </p:nvSpPr>
          <p:spPr>
            <a:xfrm>
              <a:off x="4111832" y="933246"/>
              <a:ext cx="4071647" cy="339744"/>
            </a:xfrm>
            <a:prstGeom prst="rect">
              <a:avLst/>
            </a:prstGeom>
            <a:noFill/>
          </p:spPr>
          <p:txBody>
            <a:bodyPr wrap="square" rtlCol="0">
              <a:spAutoFit/>
            </a:bodyPr>
            <a:lstStyle/>
            <a:p>
              <a:pPr marL="304792" indent="-304792">
                <a:buAutoNum type="arabicPeriod"/>
              </a:pPr>
              <a:r>
                <a:rPr lang="en-US" sz="900" dirty="0"/>
                <a:t>MPDUs are assigned SN[TID] based on Tx BA Sliding Window at Multi-Link Device Instance layer</a:t>
              </a:r>
            </a:p>
          </p:txBody>
        </p:sp>
        <p:cxnSp>
          <p:nvCxnSpPr>
            <p:cNvPr id="39" name="Straight Arrow Connector 38">
              <a:extLst>
                <a:ext uri="{FF2B5EF4-FFF2-40B4-BE49-F238E27FC236}">
                  <a16:creationId xmlns:a16="http://schemas.microsoft.com/office/drawing/2014/main" id="{8407BA22-5537-D642-B2DF-EA092A62E659}"/>
                </a:ext>
              </a:extLst>
            </p:cNvPr>
            <p:cNvCxnSpPr>
              <a:cxnSpLocks/>
            </p:cNvCxnSpPr>
            <p:nvPr/>
          </p:nvCxnSpPr>
          <p:spPr>
            <a:xfrm flipV="1">
              <a:off x="4077763" y="582977"/>
              <a:ext cx="300361" cy="25826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0" name="TextBox 39">
              <a:extLst>
                <a:ext uri="{FF2B5EF4-FFF2-40B4-BE49-F238E27FC236}">
                  <a16:creationId xmlns:a16="http://schemas.microsoft.com/office/drawing/2014/main" id="{948C521E-74EE-4B4F-B027-30264C965AB3}"/>
                </a:ext>
              </a:extLst>
            </p:cNvPr>
            <p:cNvSpPr txBox="1"/>
            <p:nvPr/>
          </p:nvSpPr>
          <p:spPr>
            <a:xfrm>
              <a:off x="4180946" y="1816303"/>
              <a:ext cx="1611526" cy="212339"/>
            </a:xfrm>
            <a:prstGeom prst="rect">
              <a:avLst/>
            </a:prstGeom>
            <a:noFill/>
          </p:spPr>
          <p:txBody>
            <a:bodyPr wrap="none" rtlCol="0">
              <a:spAutoFit/>
            </a:bodyPr>
            <a:lstStyle/>
            <a:p>
              <a:r>
                <a:rPr lang="en-US" sz="900" dirty="0"/>
                <a:t>2. A-MPDU aggregation &amp; transmit</a:t>
              </a:r>
            </a:p>
          </p:txBody>
        </p:sp>
        <p:sp>
          <p:nvSpPr>
            <p:cNvPr id="41" name="TextBox 40">
              <a:extLst>
                <a:ext uri="{FF2B5EF4-FFF2-40B4-BE49-F238E27FC236}">
                  <a16:creationId xmlns:a16="http://schemas.microsoft.com/office/drawing/2014/main" id="{C34B8F2F-3B57-B747-8736-F9849658D920}"/>
                </a:ext>
              </a:extLst>
            </p:cNvPr>
            <p:cNvSpPr txBox="1"/>
            <p:nvPr/>
          </p:nvSpPr>
          <p:spPr>
            <a:xfrm>
              <a:off x="4695869" y="3485496"/>
              <a:ext cx="3746262" cy="339744"/>
            </a:xfrm>
            <a:prstGeom prst="rect">
              <a:avLst/>
            </a:prstGeom>
            <a:noFill/>
          </p:spPr>
          <p:txBody>
            <a:bodyPr wrap="square" rtlCol="0">
              <a:spAutoFit/>
            </a:bodyPr>
            <a:lstStyle/>
            <a:p>
              <a:r>
                <a:rPr lang="en-US" sz="900" dirty="0"/>
                <a:t>4. Rx reorder, scoreboard process and </a:t>
              </a:r>
              <a:r>
                <a:rPr lang="en-US" sz="900" dirty="0" err="1"/>
                <a:t>BlockACK</a:t>
              </a:r>
              <a:r>
                <a:rPr lang="en-US" sz="900" dirty="0"/>
                <a:t> response are done at Multi-Link Device Instance layer</a:t>
              </a:r>
            </a:p>
          </p:txBody>
        </p:sp>
        <p:cxnSp>
          <p:nvCxnSpPr>
            <p:cNvPr id="42" name="Straight Arrow Connector 41">
              <a:extLst>
                <a:ext uri="{FF2B5EF4-FFF2-40B4-BE49-F238E27FC236}">
                  <a16:creationId xmlns:a16="http://schemas.microsoft.com/office/drawing/2014/main" id="{7663C2D9-88D0-424F-BA50-4E87AC180ADC}"/>
                </a:ext>
              </a:extLst>
            </p:cNvPr>
            <p:cNvCxnSpPr>
              <a:cxnSpLocks/>
            </p:cNvCxnSpPr>
            <p:nvPr/>
          </p:nvCxnSpPr>
          <p:spPr>
            <a:xfrm>
              <a:off x="1021740" y="1187832"/>
              <a:ext cx="0" cy="47697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3" name="Straight Arrow Connector 42">
              <a:extLst>
                <a:ext uri="{FF2B5EF4-FFF2-40B4-BE49-F238E27FC236}">
                  <a16:creationId xmlns:a16="http://schemas.microsoft.com/office/drawing/2014/main" id="{20C1830D-F449-7140-BB78-B7F73D0DD3EF}"/>
                </a:ext>
              </a:extLst>
            </p:cNvPr>
            <p:cNvCxnSpPr>
              <a:cxnSpLocks/>
            </p:cNvCxnSpPr>
            <p:nvPr/>
          </p:nvCxnSpPr>
          <p:spPr>
            <a:xfrm>
              <a:off x="2151337" y="1190100"/>
              <a:ext cx="0" cy="46622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id="{63EFE6DF-6E41-B740-B5B9-461D123B6DCE}"/>
                </a:ext>
              </a:extLst>
            </p:cNvPr>
            <p:cNvCxnSpPr>
              <a:cxnSpLocks/>
            </p:cNvCxnSpPr>
            <p:nvPr/>
          </p:nvCxnSpPr>
          <p:spPr>
            <a:xfrm>
              <a:off x="3302785" y="1170850"/>
              <a:ext cx="0" cy="48547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1B8782EA-6227-6945-96ED-FE61BC2FA866}"/>
                </a:ext>
              </a:extLst>
            </p:cNvPr>
            <p:cNvCxnSpPr>
              <a:cxnSpLocks/>
            </p:cNvCxnSpPr>
            <p:nvPr/>
          </p:nvCxnSpPr>
          <p:spPr>
            <a:xfrm>
              <a:off x="1042200" y="3401946"/>
              <a:ext cx="0" cy="27370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id="{A442F4E8-3D3A-E043-BCCB-277D945D4C46}"/>
                </a:ext>
              </a:extLst>
            </p:cNvPr>
            <p:cNvCxnSpPr>
              <a:cxnSpLocks/>
            </p:cNvCxnSpPr>
            <p:nvPr/>
          </p:nvCxnSpPr>
          <p:spPr>
            <a:xfrm>
              <a:off x="2162333" y="3350022"/>
              <a:ext cx="0" cy="32562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0" name="Straight Arrow Connector 49">
              <a:extLst>
                <a:ext uri="{FF2B5EF4-FFF2-40B4-BE49-F238E27FC236}">
                  <a16:creationId xmlns:a16="http://schemas.microsoft.com/office/drawing/2014/main" id="{F7E99C04-7DE5-744A-A398-2935FFA796EB}"/>
                </a:ext>
              </a:extLst>
            </p:cNvPr>
            <p:cNvCxnSpPr>
              <a:cxnSpLocks/>
            </p:cNvCxnSpPr>
            <p:nvPr/>
          </p:nvCxnSpPr>
          <p:spPr>
            <a:xfrm>
              <a:off x="3317581" y="3367570"/>
              <a:ext cx="0" cy="30808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4" name="Straight Arrow Connector 53">
              <a:extLst>
                <a:ext uri="{FF2B5EF4-FFF2-40B4-BE49-F238E27FC236}">
                  <a16:creationId xmlns:a16="http://schemas.microsoft.com/office/drawing/2014/main" id="{D8C431CE-3B58-C742-861F-97EFC492CFD1}"/>
                </a:ext>
              </a:extLst>
            </p:cNvPr>
            <p:cNvCxnSpPr>
              <a:cxnSpLocks/>
            </p:cNvCxnSpPr>
            <p:nvPr/>
          </p:nvCxnSpPr>
          <p:spPr>
            <a:xfrm>
              <a:off x="1023793" y="2190974"/>
              <a:ext cx="0" cy="683274"/>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5" name="Straight Arrow Connector 54">
              <a:extLst>
                <a:ext uri="{FF2B5EF4-FFF2-40B4-BE49-F238E27FC236}">
                  <a16:creationId xmlns:a16="http://schemas.microsoft.com/office/drawing/2014/main" id="{D5493148-6C64-F74D-B0BA-642280A00E06}"/>
                </a:ext>
              </a:extLst>
            </p:cNvPr>
            <p:cNvCxnSpPr>
              <a:cxnSpLocks/>
            </p:cNvCxnSpPr>
            <p:nvPr/>
          </p:nvCxnSpPr>
          <p:spPr>
            <a:xfrm>
              <a:off x="2162333" y="2158052"/>
              <a:ext cx="0" cy="683274"/>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6" name="Straight Arrow Connector 55">
              <a:extLst>
                <a:ext uri="{FF2B5EF4-FFF2-40B4-BE49-F238E27FC236}">
                  <a16:creationId xmlns:a16="http://schemas.microsoft.com/office/drawing/2014/main" id="{EE9ADDDA-033A-184D-A7C3-A2D7AD2DB185}"/>
                </a:ext>
              </a:extLst>
            </p:cNvPr>
            <p:cNvCxnSpPr>
              <a:cxnSpLocks/>
            </p:cNvCxnSpPr>
            <p:nvPr/>
          </p:nvCxnSpPr>
          <p:spPr>
            <a:xfrm>
              <a:off x="3317581" y="2160723"/>
              <a:ext cx="0" cy="683274"/>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8" name="Straight Arrow Connector 57">
              <a:extLst>
                <a:ext uri="{FF2B5EF4-FFF2-40B4-BE49-F238E27FC236}">
                  <a16:creationId xmlns:a16="http://schemas.microsoft.com/office/drawing/2014/main" id="{55B69DAE-BBF5-4A48-A226-E89DE41DEA59}"/>
                </a:ext>
              </a:extLst>
            </p:cNvPr>
            <p:cNvCxnSpPr>
              <a:cxnSpLocks/>
            </p:cNvCxnSpPr>
            <p:nvPr/>
          </p:nvCxnSpPr>
          <p:spPr>
            <a:xfrm flipH="1">
              <a:off x="3828887" y="1922473"/>
              <a:ext cx="20478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1" name="Straight Arrow Connector 60">
              <a:extLst>
                <a:ext uri="{FF2B5EF4-FFF2-40B4-BE49-F238E27FC236}">
                  <a16:creationId xmlns:a16="http://schemas.microsoft.com/office/drawing/2014/main" id="{24D38379-B059-394E-8B52-74373C11FE72}"/>
                </a:ext>
              </a:extLst>
            </p:cNvPr>
            <p:cNvCxnSpPr>
              <a:cxnSpLocks/>
            </p:cNvCxnSpPr>
            <p:nvPr/>
          </p:nvCxnSpPr>
          <p:spPr>
            <a:xfrm flipH="1">
              <a:off x="2993969" y="3675651"/>
              <a:ext cx="1670247" cy="60994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62" name="Rectangle 61">
              <a:extLst>
                <a:ext uri="{FF2B5EF4-FFF2-40B4-BE49-F238E27FC236}">
                  <a16:creationId xmlns:a16="http://schemas.microsoft.com/office/drawing/2014/main" id="{696F0CF9-8336-514D-A2CA-B883904C3B6D}"/>
                </a:ext>
              </a:extLst>
            </p:cNvPr>
            <p:cNvSpPr/>
            <p:nvPr/>
          </p:nvSpPr>
          <p:spPr>
            <a:xfrm>
              <a:off x="4111832" y="4673406"/>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MPDU0</a:t>
              </a:r>
            </a:p>
          </p:txBody>
        </p:sp>
        <p:sp>
          <p:nvSpPr>
            <p:cNvPr id="63" name="Rectangle 62">
              <a:extLst>
                <a:ext uri="{FF2B5EF4-FFF2-40B4-BE49-F238E27FC236}">
                  <a16:creationId xmlns:a16="http://schemas.microsoft.com/office/drawing/2014/main" id="{C1CA0282-E26D-DF48-B9E5-0A569E5BA7D1}"/>
                </a:ext>
              </a:extLst>
            </p:cNvPr>
            <p:cNvSpPr/>
            <p:nvPr/>
          </p:nvSpPr>
          <p:spPr>
            <a:xfrm>
              <a:off x="5135000" y="4681473"/>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MPDU2</a:t>
              </a:r>
            </a:p>
          </p:txBody>
        </p:sp>
        <p:sp>
          <p:nvSpPr>
            <p:cNvPr id="64" name="Rectangle 63">
              <a:extLst>
                <a:ext uri="{FF2B5EF4-FFF2-40B4-BE49-F238E27FC236}">
                  <a16:creationId xmlns:a16="http://schemas.microsoft.com/office/drawing/2014/main" id="{24080859-D990-6142-9FDF-43F8DA85BE32}"/>
                </a:ext>
              </a:extLst>
            </p:cNvPr>
            <p:cNvSpPr/>
            <p:nvPr/>
          </p:nvSpPr>
          <p:spPr>
            <a:xfrm>
              <a:off x="6158946" y="4662009"/>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MPDU1</a:t>
              </a:r>
            </a:p>
          </p:txBody>
        </p:sp>
        <p:sp>
          <p:nvSpPr>
            <p:cNvPr id="65" name="Rectangle 64">
              <a:extLst>
                <a:ext uri="{FF2B5EF4-FFF2-40B4-BE49-F238E27FC236}">
                  <a16:creationId xmlns:a16="http://schemas.microsoft.com/office/drawing/2014/main" id="{0B891118-E99B-DB4A-82E3-50804DF39134}"/>
                </a:ext>
              </a:extLst>
            </p:cNvPr>
            <p:cNvSpPr/>
            <p:nvPr/>
          </p:nvSpPr>
          <p:spPr>
            <a:xfrm>
              <a:off x="7462904" y="4593755"/>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err="1">
                  <a:solidFill>
                    <a:schemeClr val="tx2"/>
                  </a:solidFill>
                </a:rPr>
                <a:t>MPDUx</a:t>
              </a:r>
              <a:endParaRPr lang="en-US" sz="900" dirty="0">
                <a:solidFill>
                  <a:schemeClr val="tx2"/>
                </a:solidFill>
              </a:endParaRPr>
            </a:p>
          </p:txBody>
        </p:sp>
        <p:cxnSp>
          <p:nvCxnSpPr>
            <p:cNvPr id="66" name="Straight Arrow Connector 65">
              <a:extLst>
                <a:ext uri="{FF2B5EF4-FFF2-40B4-BE49-F238E27FC236}">
                  <a16:creationId xmlns:a16="http://schemas.microsoft.com/office/drawing/2014/main" id="{FB08D160-83B5-5542-9FD1-08E8B2454B36}"/>
                </a:ext>
              </a:extLst>
            </p:cNvPr>
            <p:cNvCxnSpPr>
              <a:cxnSpLocks/>
            </p:cNvCxnSpPr>
            <p:nvPr/>
          </p:nvCxnSpPr>
          <p:spPr>
            <a:xfrm>
              <a:off x="2923371" y="4680316"/>
              <a:ext cx="1110304" cy="9053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7" name="Straight Arrow Connector 66">
              <a:extLst>
                <a:ext uri="{FF2B5EF4-FFF2-40B4-BE49-F238E27FC236}">
                  <a16:creationId xmlns:a16="http://schemas.microsoft.com/office/drawing/2014/main" id="{3DC09199-C157-DC47-A389-ADD022F76979}"/>
                </a:ext>
              </a:extLst>
            </p:cNvPr>
            <p:cNvCxnSpPr>
              <a:cxnSpLocks/>
              <a:endCxn id="63" idx="1"/>
            </p:cNvCxnSpPr>
            <p:nvPr/>
          </p:nvCxnSpPr>
          <p:spPr>
            <a:xfrm>
              <a:off x="4874892" y="4752940"/>
              <a:ext cx="260108" cy="1509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8" name="Straight Arrow Connector 67">
              <a:extLst>
                <a:ext uri="{FF2B5EF4-FFF2-40B4-BE49-F238E27FC236}">
                  <a16:creationId xmlns:a16="http://schemas.microsoft.com/office/drawing/2014/main" id="{9F453B79-B2A5-BA4A-B018-0FBEF043E236}"/>
                </a:ext>
              </a:extLst>
            </p:cNvPr>
            <p:cNvCxnSpPr/>
            <p:nvPr/>
          </p:nvCxnSpPr>
          <p:spPr>
            <a:xfrm flipV="1">
              <a:off x="5868811" y="4744203"/>
              <a:ext cx="344905" cy="87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9" name="Straight Arrow Connector 68">
              <a:extLst>
                <a:ext uri="{FF2B5EF4-FFF2-40B4-BE49-F238E27FC236}">
                  <a16:creationId xmlns:a16="http://schemas.microsoft.com/office/drawing/2014/main" id="{3A1BB91C-659B-FE4E-A603-E0044768AEF5}"/>
                </a:ext>
              </a:extLst>
            </p:cNvPr>
            <p:cNvCxnSpPr/>
            <p:nvPr/>
          </p:nvCxnSpPr>
          <p:spPr>
            <a:xfrm flipV="1">
              <a:off x="7006623" y="4719452"/>
              <a:ext cx="344905" cy="8737"/>
            </a:xfrm>
            <a:prstGeom prst="straightConnector1">
              <a:avLst/>
            </a:prstGeom>
            <a:ln>
              <a:prstDash val="sysDot"/>
              <a:tailEnd type="triangle"/>
            </a:ln>
          </p:spPr>
          <p:style>
            <a:lnRef idx="2">
              <a:schemeClr val="accent1"/>
            </a:lnRef>
            <a:fillRef idx="0">
              <a:schemeClr val="accent1"/>
            </a:fillRef>
            <a:effectRef idx="1">
              <a:schemeClr val="accent1"/>
            </a:effectRef>
            <a:fontRef idx="minor">
              <a:schemeClr val="tx1"/>
            </a:fontRef>
          </p:style>
        </p:cxnSp>
      </p:grpSp>
      <p:cxnSp>
        <p:nvCxnSpPr>
          <p:cNvPr id="76" name="Straight Arrow Connector 75">
            <a:extLst>
              <a:ext uri="{FF2B5EF4-FFF2-40B4-BE49-F238E27FC236}">
                <a16:creationId xmlns:a16="http://schemas.microsoft.com/office/drawing/2014/main" id="{576475F5-97B7-204B-B548-9C6331598094}"/>
              </a:ext>
            </a:extLst>
          </p:cNvPr>
          <p:cNvCxnSpPr>
            <a:cxnSpLocks/>
          </p:cNvCxnSpPr>
          <p:nvPr/>
        </p:nvCxnSpPr>
        <p:spPr>
          <a:xfrm>
            <a:off x="1764348" y="5444927"/>
            <a:ext cx="0" cy="35398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77" name="Oval 76">
            <a:extLst>
              <a:ext uri="{FF2B5EF4-FFF2-40B4-BE49-F238E27FC236}">
                <a16:creationId xmlns:a16="http://schemas.microsoft.com/office/drawing/2014/main" id="{AA2B23FF-044A-044D-9F84-553BB17AF2D5}"/>
              </a:ext>
            </a:extLst>
          </p:cNvPr>
          <p:cNvSpPr/>
          <p:nvPr/>
        </p:nvSpPr>
        <p:spPr bwMode="auto">
          <a:xfrm>
            <a:off x="1041145" y="5835602"/>
            <a:ext cx="1483581" cy="790575"/>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Rx reorder</a:t>
            </a:r>
          </a:p>
          <a:p>
            <a:pPr marL="0" marR="0" indent="0" algn="l" defTabSz="914400" rtl="0" eaLnBrk="0" fontAlgn="base" latinLnBrk="0" hangingPunct="0">
              <a:lnSpc>
                <a:spcPct val="100000"/>
              </a:lnSpc>
              <a:spcBef>
                <a:spcPct val="0"/>
              </a:spcBef>
              <a:spcAft>
                <a:spcPct val="0"/>
              </a:spcAft>
              <a:buClrTx/>
              <a:buSzTx/>
              <a:buFontTx/>
              <a:buNone/>
              <a:tabLst/>
            </a:pPr>
            <a:r>
              <a:rPr lang="en-US" dirty="0"/>
              <a:t>&amp; Scoreboard</a:t>
            </a:r>
            <a:endParaRPr kumimoji="0" lang="en-US" sz="1200" b="0" i="0" u="none" strike="noStrike" cap="none" normalizeH="0" baseline="0" dirty="0">
              <a:ln>
                <a:noFill/>
              </a:ln>
              <a:solidFill>
                <a:schemeClr val="tx1"/>
              </a:solidFill>
              <a:effectLst/>
              <a:latin typeface="Times New Roman" pitchFamily="18" charset="0"/>
            </a:endParaRPr>
          </a:p>
        </p:txBody>
      </p:sp>
      <p:cxnSp>
        <p:nvCxnSpPr>
          <p:cNvPr id="80" name="Straight Arrow Connector 79">
            <a:extLst>
              <a:ext uri="{FF2B5EF4-FFF2-40B4-BE49-F238E27FC236}">
                <a16:creationId xmlns:a16="http://schemas.microsoft.com/office/drawing/2014/main" id="{9420DD01-F295-E040-A6A2-0B6FBBC2B48A}"/>
              </a:ext>
            </a:extLst>
          </p:cNvPr>
          <p:cNvCxnSpPr>
            <a:cxnSpLocks/>
          </p:cNvCxnSpPr>
          <p:nvPr/>
        </p:nvCxnSpPr>
        <p:spPr>
          <a:xfrm flipH="1">
            <a:off x="3681382" y="4574338"/>
            <a:ext cx="235727"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81" name="TextBox 80">
            <a:extLst>
              <a:ext uri="{FF2B5EF4-FFF2-40B4-BE49-F238E27FC236}">
                <a16:creationId xmlns:a16="http://schemas.microsoft.com/office/drawing/2014/main" id="{D4C6FB9B-FEE5-C24E-B6D1-FCAB1B65E4C7}"/>
              </a:ext>
            </a:extLst>
          </p:cNvPr>
          <p:cNvSpPr txBox="1"/>
          <p:nvPr/>
        </p:nvSpPr>
        <p:spPr>
          <a:xfrm>
            <a:off x="4140728" y="4458922"/>
            <a:ext cx="1079142" cy="230832"/>
          </a:xfrm>
          <a:prstGeom prst="rect">
            <a:avLst/>
          </a:prstGeom>
          <a:noFill/>
        </p:spPr>
        <p:txBody>
          <a:bodyPr wrap="none" rtlCol="0">
            <a:spAutoFit/>
          </a:bodyPr>
          <a:lstStyle/>
          <a:p>
            <a:r>
              <a:rPr lang="en-US" sz="900" dirty="0"/>
              <a:t>3. Receive MPDUs</a:t>
            </a:r>
          </a:p>
        </p:txBody>
      </p:sp>
    </p:spTree>
    <p:extLst>
      <p:ext uri="{BB962C8B-B14F-4D97-AF65-F5344CB8AC3E}">
        <p14:creationId xmlns:p14="http://schemas.microsoft.com/office/powerpoint/2010/main" val="1675030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11187"/>
          </a:xfrm>
        </p:spPr>
        <p:txBody>
          <a:bodyPr/>
          <a:lstStyle/>
          <a:p>
            <a:r>
              <a:rPr lang="en-US" sz="2000" dirty="0"/>
              <a:t>Replay Checking In Multi-Link (1)</a:t>
            </a:r>
          </a:p>
        </p:txBody>
      </p:sp>
      <p:sp>
        <p:nvSpPr>
          <p:cNvPr id="3" name="Content Placeholder 2"/>
          <p:cNvSpPr>
            <a:spLocks noGrp="1"/>
          </p:cNvSpPr>
          <p:nvPr>
            <p:ph idx="1"/>
          </p:nvPr>
        </p:nvSpPr>
        <p:spPr>
          <a:xfrm>
            <a:off x="685800" y="1373187"/>
            <a:ext cx="7772400" cy="4875213"/>
          </a:xfrm>
        </p:spPr>
        <p:txBody>
          <a:bodyPr/>
          <a:lstStyle/>
          <a:p>
            <a:r>
              <a:rPr lang="en-US" sz="1600" b="0" dirty="0"/>
              <a:t>In baseline RSN specification, replay check is done after the Rx reordering process.</a:t>
            </a:r>
          </a:p>
          <a:p>
            <a:r>
              <a:rPr lang="en-US" sz="1600" b="0" dirty="0"/>
              <a:t>In Multi-Link, with PTKSA and GTKSA are binding at the per Link Lower-MAC level, the PN assignment is done at the transmitter per Link Lower-MAC level.</a:t>
            </a:r>
          </a:p>
          <a:p>
            <a:r>
              <a:rPr lang="en-US" sz="1600" b="0" dirty="0"/>
              <a:t>Here we present the mechanism of conducting replay checking in Multi-Link with PTKSA &amp; GTKSA binding at the per Link Lower-MAC level:</a:t>
            </a:r>
          </a:p>
          <a:p>
            <a:pPr lvl="1"/>
            <a:r>
              <a:rPr lang="en-US" sz="1600" dirty="0"/>
              <a:t>Receiver Multi-Link Device Instance maintains array of variables of per Link per TID largest PN recorded so far: PN[Link][</a:t>
            </a:r>
            <a:r>
              <a:rPr lang="en-US" sz="1600" dirty="0" err="1"/>
              <a:t>peer_STA</a:t>
            </a:r>
            <a:r>
              <a:rPr lang="en-US" sz="1600" dirty="0"/>
              <a:t>][TID]</a:t>
            </a:r>
          </a:p>
          <a:p>
            <a:pPr lvl="1"/>
            <a:r>
              <a:rPr lang="en-US" sz="1600" dirty="0"/>
              <a:t>Received Multi-Link MPDUs from the peer STA</a:t>
            </a:r>
          </a:p>
          <a:p>
            <a:pPr lvl="1"/>
            <a:r>
              <a:rPr lang="en-US" sz="1600" dirty="0"/>
              <a:t>First go through BA Rx reordering &amp; scoreboard process</a:t>
            </a:r>
          </a:p>
          <a:p>
            <a:pPr lvl="1"/>
            <a:r>
              <a:rPr lang="en-US" sz="1600" dirty="0"/>
              <a:t>Then for each received MPDU passed the Rx reordering &amp; scoreboard process, compare its PN with the recorded PN[Link][</a:t>
            </a:r>
            <a:r>
              <a:rPr lang="en-US" sz="1600" dirty="0" err="1"/>
              <a:t>peer_STA</a:t>
            </a:r>
            <a:r>
              <a:rPr lang="en-US" sz="1600" dirty="0"/>
              <a:t>][TID]:</a:t>
            </a:r>
          </a:p>
          <a:p>
            <a:pPr lvl="1"/>
            <a:r>
              <a:rPr lang="en-US" sz="1600" b="0" dirty="0"/>
              <a:t>If </a:t>
            </a:r>
            <a:r>
              <a:rPr lang="en-US" sz="1600" dirty="0"/>
              <a:t> (PN &gt;  recorded PN[Link][</a:t>
            </a:r>
            <a:r>
              <a:rPr lang="en-US" sz="1600" dirty="0" err="1"/>
              <a:t>peer_STA</a:t>
            </a:r>
            <a:r>
              <a:rPr lang="en-US" sz="1600" dirty="0"/>
              <a:t>][TID), then this MPDU has passed replay check, and update the recorded PN[Link][</a:t>
            </a:r>
            <a:r>
              <a:rPr lang="en-US" sz="1600" dirty="0" err="1"/>
              <a:t>peer_STA</a:t>
            </a:r>
            <a:r>
              <a:rPr lang="en-US" sz="1600" dirty="0"/>
              <a:t>][TID = PN</a:t>
            </a:r>
          </a:p>
          <a:p>
            <a:pPr lvl="1"/>
            <a:r>
              <a:rPr lang="en-US" sz="1600" dirty="0"/>
              <a:t>Else,  replay check failed, drop the MPDU, and update the replay check failure counter</a:t>
            </a:r>
          </a:p>
          <a:p>
            <a:r>
              <a:rPr lang="en-US" sz="1600" b="0" dirty="0"/>
              <a:t>This mechanism assumes MPDU retransmission is done on the same link.</a:t>
            </a:r>
          </a:p>
          <a:p>
            <a:r>
              <a:rPr lang="en-US" sz="1600" b="0" dirty="0">
                <a:solidFill>
                  <a:srgbClr val="FF0000"/>
                </a:solidFill>
              </a:rPr>
              <a:t>MPDU retransmission from a different link will need to have a different replay checking mechanism (TBD)</a:t>
            </a:r>
          </a:p>
          <a:p>
            <a:endParaRPr lang="en-US" sz="2000"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03146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11187"/>
          </a:xfrm>
        </p:spPr>
        <p:txBody>
          <a:bodyPr/>
          <a:lstStyle/>
          <a:p>
            <a:r>
              <a:rPr lang="en-US" sz="2000" dirty="0"/>
              <a:t>Replay Check With Multi-Link (2)</a:t>
            </a:r>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grpSp>
        <p:nvGrpSpPr>
          <p:cNvPr id="9" name="Group 8">
            <a:extLst>
              <a:ext uri="{FF2B5EF4-FFF2-40B4-BE49-F238E27FC236}">
                <a16:creationId xmlns:a16="http://schemas.microsoft.com/office/drawing/2014/main" id="{708829BA-5CD5-E44A-B30B-93D0FF55AE59}"/>
              </a:ext>
            </a:extLst>
          </p:cNvPr>
          <p:cNvGrpSpPr/>
          <p:nvPr/>
        </p:nvGrpSpPr>
        <p:grpSpPr>
          <a:xfrm>
            <a:off x="0" y="1345491"/>
            <a:ext cx="8839200" cy="4947637"/>
            <a:chOff x="630688" y="299859"/>
            <a:chExt cx="7679051" cy="4551264"/>
          </a:xfrm>
        </p:grpSpPr>
        <p:sp>
          <p:nvSpPr>
            <p:cNvPr id="10" name="Rectangle 9">
              <a:extLst>
                <a:ext uri="{FF2B5EF4-FFF2-40B4-BE49-F238E27FC236}">
                  <a16:creationId xmlns:a16="http://schemas.microsoft.com/office/drawing/2014/main" id="{BF3093C4-9545-9A4E-9EDE-F43CAC414894}"/>
                </a:ext>
              </a:extLst>
            </p:cNvPr>
            <p:cNvSpPr/>
            <p:nvPr/>
          </p:nvSpPr>
          <p:spPr>
            <a:xfrm>
              <a:off x="641544" y="913144"/>
              <a:ext cx="3041583" cy="212339"/>
            </a:xfrm>
            <a:prstGeom prst="rect">
              <a:avLst/>
            </a:prstGeom>
            <a:solidFill>
              <a:srgbClr val="FFFF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AP Multi-Link Device Instance</a:t>
              </a:r>
            </a:p>
          </p:txBody>
        </p:sp>
        <p:sp>
          <p:nvSpPr>
            <p:cNvPr id="11" name="Rectangle 10">
              <a:extLst>
                <a:ext uri="{FF2B5EF4-FFF2-40B4-BE49-F238E27FC236}">
                  <a16:creationId xmlns:a16="http://schemas.microsoft.com/office/drawing/2014/main" id="{A66A98EB-F285-3949-B1F6-96B1509B435A}"/>
                </a:ext>
              </a:extLst>
            </p:cNvPr>
            <p:cNvSpPr/>
            <p:nvPr/>
          </p:nvSpPr>
          <p:spPr>
            <a:xfrm>
              <a:off x="630688" y="4638784"/>
              <a:ext cx="3041583" cy="212339"/>
            </a:xfrm>
            <a:prstGeom prst="rect">
              <a:avLst/>
            </a:prstGeom>
            <a:solidFill>
              <a:srgbClr val="FFFF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STA Multi-Link Device Instance</a:t>
              </a:r>
            </a:p>
          </p:txBody>
        </p:sp>
        <p:sp>
          <p:nvSpPr>
            <p:cNvPr id="12" name="Rectangle 11">
              <a:extLst>
                <a:ext uri="{FF2B5EF4-FFF2-40B4-BE49-F238E27FC236}">
                  <a16:creationId xmlns:a16="http://schemas.microsoft.com/office/drawing/2014/main" id="{35CF5AE3-8E67-FB47-9CC4-7CDBA4B62DE9}"/>
                </a:ext>
              </a:extLst>
            </p:cNvPr>
            <p:cNvSpPr/>
            <p:nvPr/>
          </p:nvSpPr>
          <p:spPr>
            <a:xfrm>
              <a:off x="641542" y="2089297"/>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2.4G</a:t>
              </a:r>
            </a:p>
            <a:p>
              <a:pPr algn="ctr"/>
              <a:r>
                <a:rPr lang="en-US" sz="900" dirty="0">
                  <a:solidFill>
                    <a:schemeClr val="tx2"/>
                  </a:solidFill>
                </a:rPr>
                <a:t>Lower MAC/PHY</a:t>
              </a:r>
            </a:p>
          </p:txBody>
        </p:sp>
        <p:sp>
          <p:nvSpPr>
            <p:cNvPr id="13" name="Rectangle 12">
              <a:extLst>
                <a:ext uri="{FF2B5EF4-FFF2-40B4-BE49-F238E27FC236}">
                  <a16:creationId xmlns:a16="http://schemas.microsoft.com/office/drawing/2014/main" id="{73CA0F08-7B0C-624D-AA28-083929A1C9F7}"/>
                </a:ext>
              </a:extLst>
            </p:cNvPr>
            <p:cNvSpPr/>
            <p:nvPr/>
          </p:nvSpPr>
          <p:spPr>
            <a:xfrm>
              <a:off x="1782136" y="2059449"/>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5G</a:t>
              </a:r>
            </a:p>
            <a:p>
              <a:pPr algn="ctr"/>
              <a:r>
                <a:rPr lang="en-US" sz="900" dirty="0">
                  <a:solidFill>
                    <a:schemeClr val="tx2"/>
                  </a:solidFill>
                </a:rPr>
                <a:t>Lower MAC/PHY</a:t>
              </a:r>
            </a:p>
          </p:txBody>
        </p:sp>
        <p:sp>
          <p:nvSpPr>
            <p:cNvPr id="14" name="Rectangle 13">
              <a:extLst>
                <a:ext uri="{FF2B5EF4-FFF2-40B4-BE49-F238E27FC236}">
                  <a16:creationId xmlns:a16="http://schemas.microsoft.com/office/drawing/2014/main" id="{040045CA-F3CF-874E-BFC7-27BE915A321B}"/>
                </a:ext>
              </a:extLst>
            </p:cNvPr>
            <p:cNvSpPr/>
            <p:nvPr/>
          </p:nvSpPr>
          <p:spPr>
            <a:xfrm>
              <a:off x="2922729" y="2054556"/>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6G</a:t>
              </a:r>
            </a:p>
            <a:p>
              <a:pPr algn="ctr"/>
              <a:r>
                <a:rPr lang="en-US" sz="900" dirty="0">
                  <a:solidFill>
                    <a:schemeClr val="tx2"/>
                  </a:solidFill>
                </a:rPr>
                <a:t>Lower MAC/PHY</a:t>
              </a:r>
            </a:p>
          </p:txBody>
        </p:sp>
        <p:sp>
          <p:nvSpPr>
            <p:cNvPr id="15" name="Rectangle 14">
              <a:extLst>
                <a:ext uri="{FF2B5EF4-FFF2-40B4-BE49-F238E27FC236}">
                  <a16:creationId xmlns:a16="http://schemas.microsoft.com/office/drawing/2014/main" id="{D9125483-285E-504F-B7FD-E4E4D9637695}"/>
                </a:ext>
              </a:extLst>
            </p:cNvPr>
            <p:cNvSpPr/>
            <p:nvPr/>
          </p:nvSpPr>
          <p:spPr>
            <a:xfrm>
              <a:off x="641543" y="3246441"/>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2.4G</a:t>
              </a:r>
            </a:p>
            <a:p>
              <a:pPr algn="ctr"/>
              <a:r>
                <a:rPr lang="en-US" sz="900" dirty="0">
                  <a:solidFill>
                    <a:schemeClr val="tx2"/>
                  </a:solidFill>
                </a:rPr>
                <a:t>Lower MAC/PHY</a:t>
              </a:r>
            </a:p>
          </p:txBody>
        </p:sp>
        <p:sp>
          <p:nvSpPr>
            <p:cNvPr id="16" name="Rectangle 15">
              <a:extLst>
                <a:ext uri="{FF2B5EF4-FFF2-40B4-BE49-F238E27FC236}">
                  <a16:creationId xmlns:a16="http://schemas.microsoft.com/office/drawing/2014/main" id="{611BA64D-1A43-B94B-9B74-3F56A22143A2}"/>
                </a:ext>
              </a:extLst>
            </p:cNvPr>
            <p:cNvSpPr/>
            <p:nvPr/>
          </p:nvSpPr>
          <p:spPr>
            <a:xfrm>
              <a:off x="1782136" y="3252132"/>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5G</a:t>
              </a:r>
            </a:p>
            <a:p>
              <a:pPr algn="ctr"/>
              <a:r>
                <a:rPr lang="en-US" sz="900" dirty="0">
                  <a:solidFill>
                    <a:schemeClr val="tx2"/>
                  </a:solidFill>
                </a:rPr>
                <a:t>Lower MAC/PHY</a:t>
              </a:r>
            </a:p>
          </p:txBody>
        </p:sp>
        <p:sp>
          <p:nvSpPr>
            <p:cNvPr id="17" name="Rectangle 16">
              <a:extLst>
                <a:ext uri="{FF2B5EF4-FFF2-40B4-BE49-F238E27FC236}">
                  <a16:creationId xmlns:a16="http://schemas.microsoft.com/office/drawing/2014/main" id="{77D16FC1-C810-F744-A645-3820E6526C7E}"/>
                </a:ext>
              </a:extLst>
            </p:cNvPr>
            <p:cNvSpPr/>
            <p:nvPr/>
          </p:nvSpPr>
          <p:spPr>
            <a:xfrm>
              <a:off x="2911875" y="3246441"/>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6G</a:t>
              </a:r>
            </a:p>
            <a:p>
              <a:pPr algn="ctr"/>
              <a:r>
                <a:rPr lang="en-US" sz="900" dirty="0">
                  <a:solidFill>
                    <a:schemeClr val="tx2"/>
                  </a:solidFill>
                </a:rPr>
                <a:t>Lower MAC/PHY</a:t>
              </a:r>
            </a:p>
          </p:txBody>
        </p:sp>
        <p:sp>
          <p:nvSpPr>
            <p:cNvPr id="18" name="Rectangle 17">
              <a:extLst>
                <a:ext uri="{FF2B5EF4-FFF2-40B4-BE49-F238E27FC236}">
                  <a16:creationId xmlns:a16="http://schemas.microsoft.com/office/drawing/2014/main" id="{EC81F8A6-E49B-A045-ABF3-48A8EDDF202F}"/>
                </a:ext>
              </a:extLst>
            </p:cNvPr>
            <p:cNvSpPr/>
            <p:nvPr/>
          </p:nvSpPr>
          <p:spPr>
            <a:xfrm>
              <a:off x="641542" y="1643281"/>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PN=M</a:t>
              </a:r>
            </a:p>
          </p:txBody>
        </p:sp>
        <p:sp>
          <p:nvSpPr>
            <p:cNvPr id="19" name="Rectangle 18">
              <a:extLst>
                <a:ext uri="{FF2B5EF4-FFF2-40B4-BE49-F238E27FC236}">
                  <a16:creationId xmlns:a16="http://schemas.microsoft.com/office/drawing/2014/main" id="{18B80638-8170-764B-A68F-FA0661A57081}"/>
                </a:ext>
              </a:extLst>
            </p:cNvPr>
            <p:cNvSpPr/>
            <p:nvPr/>
          </p:nvSpPr>
          <p:spPr>
            <a:xfrm>
              <a:off x="1779234" y="1643281"/>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PN=K</a:t>
              </a:r>
            </a:p>
          </p:txBody>
        </p:sp>
        <p:sp>
          <p:nvSpPr>
            <p:cNvPr id="20" name="Rectangle 19">
              <a:extLst>
                <a:ext uri="{FF2B5EF4-FFF2-40B4-BE49-F238E27FC236}">
                  <a16:creationId xmlns:a16="http://schemas.microsoft.com/office/drawing/2014/main" id="{5939049D-BB9C-C542-9117-4E3BE52AB67E}"/>
                </a:ext>
              </a:extLst>
            </p:cNvPr>
            <p:cNvSpPr/>
            <p:nvPr/>
          </p:nvSpPr>
          <p:spPr>
            <a:xfrm>
              <a:off x="2911875" y="1638415"/>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PN=J</a:t>
              </a:r>
            </a:p>
          </p:txBody>
        </p:sp>
        <p:sp>
          <p:nvSpPr>
            <p:cNvPr id="21" name="Rectangle 20">
              <a:extLst>
                <a:ext uri="{FF2B5EF4-FFF2-40B4-BE49-F238E27FC236}">
                  <a16:creationId xmlns:a16="http://schemas.microsoft.com/office/drawing/2014/main" id="{2A1CC9DA-2585-9444-8545-69FAE675EFA1}"/>
                </a:ext>
              </a:extLst>
            </p:cNvPr>
            <p:cNvSpPr/>
            <p:nvPr/>
          </p:nvSpPr>
          <p:spPr>
            <a:xfrm>
              <a:off x="641542" y="1389837"/>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PN=M+1</a:t>
              </a:r>
            </a:p>
          </p:txBody>
        </p:sp>
        <p:sp>
          <p:nvSpPr>
            <p:cNvPr id="22" name="Rectangle 21">
              <a:extLst>
                <a:ext uri="{FF2B5EF4-FFF2-40B4-BE49-F238E27FC236}">
                  <a16:creationId xmlns:a16="http://schemas.microsoft.com/office/drawing/2014/main" id="{785F4871-868F-6B4B-94BA-DF39CDBCC306}"/>
                </a:ext>
              </a:extLst>
            </p:cNvPr>
            <p:cNvSpPr/>
            <p:nvPr/>
          </p:nvSpPr>
          <p:spPr>
            <a:xfrm>
              <a:off x="1779234" y="1410433"/>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PN=K+1</a:t>
              </a:r>
            </a:p>
          </p:txBody>
        </p:sp>
        <p:sp>
          <p:nvSpPr>
            <p:cNvPr id="23" name="Rectangle 22">
              <a:extLst>
                <a:ext uri="{FF2B5EF4-FFF2-40B4-BE49-F238E27FC236}">
                  <a16:creationId xmlns:a16="http://schemas.microsoft.com/office/drawing/2014/main" id="{0E0EF1BC-D54D-DB44-8F02-0462E6BD8527}"/>
                </a:ext>
              </a:extLst>
            </p:cNvPr>
            <p:cNvSpPr/>
            <p:nvPr/>
          </p:nvSpPr>
          <p:spPr>
            <a:xfrm>
              <a:off x="2911875" y="1385635"/>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PN=J+1</a:t>
              </a:r>
            </a:p>
          </p:txBody>
        </p:sp>
        <p:sp>
          <p:nvSpPr>
            <p:cNvPr id="24" name="Rectangle 23">
              <a:extLst>
                <a:ext uri="{FF2B5EF4-FFF2-40B4-BE49-F238E27FC236}">
                  <a16:creationId xmlns:a16="http://schemas.microsoft.com/office/drawing/2014/main" id="{06E7F6B3-B724-0141-9868-724F11A75590}"/>
                </a:ext>
              </a:extLst>
            </p:cNvPr>
            <p:cNvSpPr/>
            <p:nvPr/>
          </p:nvSpPr>
          <p:spPr>
            <a:xfrm>
              <a:off x="641542" y="3899749"/>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PN=M+1</a:t>
              </a:r>
            </a:p>
          </p:txBody>
        </p:sp>
        <p:sp>
          <p:nvSpPr>
            <p:cNvPr id="25" name="Rectangle 24">
              <a:extLst>
                <a:ext uri="{FF2B5EF4-FFF2-40B4-BE49-F238E27FC236}">
                  <a16:creationId xmlns:a16="http://schemas.microsoft.com/office/drawing/2014/main" id="{49CCB15E-8ADD-F741-B3CA-A00C5E5B0116}"/>
                </a:ext>
              </a:extLst>
            </p:cNvPr>
            <p:cNvSpPr/>
            <p:nvPr/>
          </p:nvSpPr>
          <p:spPr>
            <a:xfrm>
              <a:off x="657442" y="4130581"/>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PN=M</a:t>
              </a:r>
            </a:p>
          </p:txBody>
        </p:sp>
        <p:sp>
          <p:nvSpPr>
            <p:cNvPr id="26" name="Rectangle 25">
              <a:extLst>
                <a:ext uri="{FF2B5EF4-FFF2-40B4-BE49-F238E27FC236}">
                  <a16:creationId xmlns:a16="http://schemas.microsoft.com/office/drawing/2014/main" id="{17B08525-25EA-3849-803F-57F37B6BB959}"/>
                </a:ext>
              </a:extLst>
            </p:cNvPr>
            <p:cNvSpPr/>
            <p:nvPr/>
          </p:nvSpPr>
          <p:spPr>
            <a:xfrm>
              <a:off x="1779234" y="3872703"/>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PN=K+1</a:t>
              </a:r>
            </a:p>
          </p:txBody>
        </p:sp>
        <p:sp>
          <p:nvSpPr>
            <p:cNvPr id="27" name="Rectangle 26">
              <a:extLst>
                <a:ext uri="{FF2B5EF4-FFF2-40B4-BE49-F238E27FC236}">
                  <a16:creationId xmlns:a16="http://schemas.microsoft.com/office/drawing/2014/main" id="{51C49E53-D494-BE41-AEC6-216FA3673804}"/>
                </a:ext>
              </a:extLst>
            </p:cNvPr>
            <p:cNvSpPr/>
            <p:nvPr/>
          </p:nvSpPr>
          <p:spPr>
            <a:xfrm>
              <a:off x="1779234" y="4119595"/>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PN=K</a:t>
              </a:r>
            </a:p>
          </p:txBody>
        </p:sp>
        <p:sp>
          <p:nvSpPr>
            <p:cNvPr id="28" name="Rectangle 27">
              <a:extLst>
                <a:ext uri="{FF2B5EF4-FFF2-40B4-BE49-F238E27FC236}">
                  <a16:creationId xmlns:a16="http://schemas.microsoft.com/office/drawing/2014/main" id="{ED76E563-C512-B641-8B61-F737121C2EFA}"/>
                </a:ext>
              </a:extLst>
            </p:cNvPr>
            <p:cNvSpPr/>
            <p:nvPr/>
          </p:nvSpPr>
          <p:spPr>
            <a:xfrm>
              <a:off x="2922729" y="3869857"/>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PN=J+1</a:t>
              </a:r>
            </a:p>
          </p:txBody>
        </p:sp>
        <p:sp>
          <p:nvSpPr>
            <p:cNvPr id="29" name="Rectangle 28">
              <a:extLst>
                <a:ext uri="{FF2B5EF4-FFF2-40B4-BE49-F238E27FC236}">
                  <a16:creationId xmlns:a16="http://schemas.microsoft.com/office/drawing/2014/main" id="{925FFB84-D000-E84F-A7F7-0F6B735AC13B}"/>
                </a:ext>
              </a:extLst>
            </p:cNvPr>
            <p:cNvSpPr/>
            <p:nvPr/>
          </p:nvSpPr>
          <p:spPr>
            <a:xfrm>
              <a:off x="2922729" y="413058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PN=J</a:t>
              </a:r>
            </a:p>
          </p:txBody>
        </p:sp>
        <p:sp>
          <p:nvSpPr>
            <p:cNvPr id="30" name="Rectangle 29">
              <a:extLst>
                <a:ext uri="{FF2B5EF4-FFF2-40B4-BE49-F238E27FC236}">
                  <a16:creationId xmlns:a16="http://schemas.microsoft.com/office/drawing/2014/main" id="{04C494C3-0A96-A946-94DB-FEBA13558B63}"/>
                </a:ext>
              </a:extLst>
            </p:cNvPr>
            <p:cNvSpPr/>
            <p:nvPr/>
          </p:nvSpPr>
          <p:spPr>
            <a:xfrm>
              <a:off x="3997925" y="30398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MPDU0</a:t>
              </a:r>
            </a:p>
          </p:txBody>
        </p:sp>
        <p:sp>
          <p:nvSpPr>
            <p:cNvPr id="31" name="Rectangle 30">
              <a:extLst>
                <a:ext uri="{FF2B5EF4-FFF2-40B4-BE49-F238E27FC236}">
                  <a16:creationId xmlns:a16="http://schemas.microsoft.com/office/drawing/2014/main" id="{129FE7F0-4B42-6F4D-8A94-83F522823953}"/>
                </a:ext>
              </a:extLst>
            </p:cNvPr>
            <p:cNvSpPr/>
            <p:nvPr/>
          </p:nvSpPr>
          <p:spPr>
            <a:xfrm>
              <a:off x="5133707" y="30670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MPDU1</a:t>
              </a:r>
            </a:p>
          </p:txBody>
        </p:sp>
        <p:sp>
          <p:nvSpPr>
            <p:cNvPr id="32" name="Rectangle 31">
              <a:extLst>
                <a:ext uri="{FF2B5EF4-FFF2-40B4-BE49-F238E27FC236}">
                  <a16:creationId xmlns:a16="http://schemas.microsoft.com/office/drawing/2014/main" id="{0A1706E8-95DD-7E47-BA4B-5FF0EB0245E7}"/>
                </a:ext>
              </a:extLst>
            </p:cNvPr>
            <p:cNvSpPr/>
            <p:nvPr/>
          </p:nvSpPr>
          <p:spPr>
            <a:xfrm>
              <a:off x="6252386" y="30398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MPDU2</a:t>
              </a:r>
            </a:p>
          </p:txBody>
        </p:sp>
        <p:sp>
          <p:nvSpPr>
            <p:cNvPr id="33" name="Rectangle 32">
              <a:extLst>
                <a:ext uri="{FF2B5EF4-FFF2-40B4-BE49-F238E27FC236}">
                  <a16:creationId xmlns:a16="http://schemas.microsoft.com/office/drawing/2014/main" id="{D94B044C-644E-964C-9B8E-9CE1455F7A36}"/>
                </a:ext>
              </a:extLst>
            </p:cNvPr>
            <p:cNvSpPr/>
            <p:nvPr/>
          </p:nvSpPr>
          <p:spPr>
            <a:xfrm>
              <a:off x="7549343" y="30398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err="1">
                  <a:solidFill>
                    <a:schemeClr val="tx2"/>
                  </a:solidFill>
                </a:rPr>
                <a:t>MPDUn</a:t>
              </a:r>
              <a:endParaRPr lang="en-US" sz="900" dirty="0">
                <a:solidFill>
                  <a:schemeClr val="tx2"/>
                </a:solidFill>
              </a:endParaRPr>
            </a:p>
          </p:txBody>
        </p:sp>
        <p:cxnSp>
          <p:nvCxnSpPr>
            <p:cNvPr id="34" name="Curved Connector 33">
              <a:extLst>
                <a:ext uri="{FF2B5EF4-FFF2-40B4-BE49-F238E27FC236}">
                  <a16:creationId xmlns:a16="http://schemas.microsoft.com/office/drawing/2014/main" id="{C4221852-79DE-4B49-9886-D253578DF5C9}"/>
                </a:ext>
              </a:extLst>
            </p:cNvPr>
            <p:cNvCxnSpPr>
              <a:cxnSpLocks/>
            </p:cNvCxnSpPr>
            <p:nvPr/>
          </p:nvCxnSpPr>
          <p:spPr>
            <a:xfrm rot="10800000" flipV="1">
              <a:off x="3292073" y="299859"/>
              <a:ext cx="675356" cy="541382"/>
            </a:xfrm>
            <a:prstGeom prst="curvedConnector3">
              <a:avLst>
                <a:gd name="adj1" fmla="val 7280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C7283CEA-C672-CC4B-815B-6ECF8D65C71B}"/>
                </a:ext>
              </a:extLst>
            </p:cNvPr>
            <p:cNvCxnSpPr/>
            <p:nvPr/>
          </p:nvCxnSpPr>
          <p:spPr>
            <a:xfrm flipV="1">
              <a:off x="4777002" y="403148"/>
              <a:ext cx="344905" cy="87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7DC1490D-B53D-394C-AA22-1755D0F91407}"/>
                </a:ext>
              </a:extLst>
            </p:cNvPr>
            <p:cNvCxnSpPr/>
            <p:nvPr/>
          </p:nvCxnSpPr>
          <p:spPr>
            <a:xfrm flipV="1">
              <a:off x="5894103" y="381807"/>
              <a:ext cx="344905" cy="87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3B4FDF3D-A6A3-4F41-B6EF-84549A8D02A7}"/>
                </a:ext>
              </a:extLst>
            </p:cNvPr>
            <p:cNvCxnSpPr/>
            <p:nvPr/>
          </p:nvCxnSpPr>
          <p:spPr>
            <a:xfrm flipV="1">
              <a:off x="7117999" y="407516"/>
              <a:ext cx="344905" cy="8737"/>
            </a:xfrm>
            <a:prstGeom prst="straightConnector1">
              <a:avLst/>
            </a:prstGeom>
            <a:ln>
              <a:prstDash val="sysDot"/>
              <a:tailEnd type="triangle"/>
            </a:ln>
          </p:spPr>
          <p:style>
            <a:lnRef idx="2">
              <a:schemeClr val="accent1"/>
            </a:lnRef>
            <a:fillRef idx="0">
              <a:schemeClr val="accent1"/>
            </a:fillRef>
            <a:effectRef idx="1">
              <a:schemeClr val="accent1"/>
            </a:effectRef>
            <a:fontRef idx="minor">
              <a:schemeClr val="tx1"/>
            </a:fontRef>
          </p:style>
        </p:cxnSp>
        <p:sp>
          <p:nvSpPr>
            <p:cNvPr id="38" name="TextBox 37">
              <a:extLst>
                <a:ext uri="{FF2B5EF4-FFF2-40B4-BE49-F238E27FC236}">
                  <a16:creationId xmlns:a16="http://schemas.microsoft.com/office/drawing/2014/main" id="{E469A35D-B7A7-4549-8A88-90DC8B21CA6D}"/>
                </a:ext>
              </a:extLst>
            </p:cNvPr>
            <p:cNvSpPr txBox="1"/>
            <p:nvPr/>
          </p:nvSpPr>
          <p:spPr>
            <a:xfrm>
              <a:off x="3939156" y="808887"/>
              <a:ext cx="3121113" cy="212339"/>
            </a:xfrm>
            <a:prstGeom prst="rect">
              <a:avLst/>
            </a:prstGeom>
            <a:noFill/>
          </p:spPr>
          <p:txBody>
            <a:bodyPr wrap="none" rtlCol="0">
              <a:spAutoFit/>
            </a:bodyPr>
            <a:lstStyle/>
            <a:p>
              <a:pPr marL="304792" indent="-304792">
                <a:buAutoNum type="arabicPeriod"/>
              </a:pPr>
              <a:r>
                <a:rPr lang="en-US" sz="900" dirty="0"/>
                <a:t>MPDUs belong to the same TID without PN assigned at MLD level</a:t>
              </a:r>
            </a:p>
          </p:txBody>
        </p:sp>
        <p:cxnSp>
          <p:nvCxnSpPr>
            <p:cNvPr id="39" name="Straight Arrow Connector 38">
              <a:extLst>
                <a:ext uri="{FF2B5EF4-FFF2-40B4-BE49-F238E27FC236}">
                  <a16:creationId xmlns:a16="http://schemas.microsoft.com/office/drawing/2014/main" id="{8407BA22-5537-D642-B2DF-EA092A62E659}"/>
                </a:ext>
              </a:extLst>
            </p:cNvPr>
            <p:cNvCxnSpPr>
              <a:cxnSpLocks/>
            </p:cNvCxnSpPr>
            <p:nvPr/>
          </p:nvCxnSpPr>
          <p:spPr>
            <a:xfrm flipV="1">
              <a:off x="4077763" y="582977"/>
              <a:ext cx="300361" cy="25826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0" name="TextBox 39">
              <a:extLst>
                <a:ext uri="{FF2B5EF4-FFF2-40B4-BE49-F238E27FC236}">
                  <a16:creationId xmlns:a16="http://schemas.microsoft.com/office/drawing/2014/main" id="{948C521E-74EE-4B4F-B027-30264C965AB3}"/>
                </a:ext>
              </a:extLst>
            </p:cNvPr>
            <p:cNvSpPr txBox="1"/>
            <p:nvPr/>
          </p:nvSpPr>
          <p:spPr>
            <a:xfrm>
              <a:off x="3997925" y="1381578"/>
              <a:ext cx="2819522" cy="276999"/>
            </a:xfrm>
            <a:prstGeom prst="rect">
              <a:avLst/>
            </a:prstGeom>
            <a:noFill/>
          </p:spPr>
          <p:txBody>
            <a:bodyPr wrap="none" rtlCol="0">
              <a:spAutoFit/>
            </a:bodyPr>
            <a:lstStyle/>
            <a:p>
              <a:r>
                <a:rPr lang="en-US" sz="900" dirty="0"/>
                <a:t>2. PN assignment at the Lower MACs with each Lower MACs maintain their</a:t>
              </a:r>
            </a:p>
            <a:p>
              <a:r>
                <a:rPr lang="en-US" sz="900" dirty="0"/>
                <a:t>Own monotonic increase PN number counter</a:t>
              </a:r>
            </a:p>
          </p:txBody>
        </p:sp>
        <p:sp>
          <p:nvSpPr>
            <p:cNvPr id="41" name="TextBox 40">
              <a:extLst>
                <a:ext uri="{FF2B5EF4-FFF2-40B4-BE49-F238E27FC236}">
                  <a16:creationId xmlns:a16="http://schemas.microsoft.com/office/drawing/2014/main" id="{C34B8F2F-3B57-B747-8736-F9849658D920}"/>
                </a:ext>
              </a:extLst>
            </p:cNvPr>
            <p:cNvSpPr txBox="1"/>
            <p:nvPr/>
          </p:nvSpPr>
          <p:spPr>
            <a:xfrm>
              <a:off x="4179898" y="3966703"/>
              <a:ext cx="1539111" cy="212339"/>
            </a:xfrm>
            <a:prstGeom prst="rect">
              <a:avLst/>
            </a:prstGeom>
            <a:noFill/>
          </p:spPr>
          <p:txBody>
            <a:bodyPr wrap="none" rtlCol="0">
              <a:spAutoFit/>
            </a:bodyPr>
            <a:lstStyle/>
            <a:p>
              <a:r>
                <a:rPr lang="en-US" sz="900" dirty="0"/>
                <a:t>4. Individual MPDUs are received</a:t>
              </a:r>
            </a:p>
          </p:txBody>
        </p:sp>
        <p:cxnSp>
          <p:nvCxnSpPr>
            <p:cNvPr id="42" name="Straight Arrow Connector 41">
              <a:extLst>
                <a:ext uri="{FF2B5EF4-FFF2-40B4-BE49-F238E27FC236}">
                  <a16:creationId xmlns:a16="http://schemas.microsoft.com/office/drawing/2014/main" id="{7663C2D9-88D0-424F-BA50-4E87AC180ADC}"/>
                </a:ext>
              </a:extLst>
            </p:cNvPr>
            <p:cNvCxnSpPr>
              <a:cxnSpLocks/>
              <a:endCxn id="21" idx="0"/>
            </p:cNvCxnSpPr>
            <p:nvPr/>
          </p:nvCxnSpPr>
          <p:spPr>
            <a:xfrm>
              <a:off x="1021740" y="1187832"/>
              <a:ext cx="0" cy="20200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3" name="Straight Arrow Connector 42">
              <a:extLst>
                <a:ext uri="{FF2B5EF4-FFF2-40B4-BE49-F238E27FC236}">
                  <a16:creationId xmlns:a16="http://schemas.microsoft.com/office/drawing/2014/main" id="{20C1830D-F449-7140-BB78-B7F73D0DD3EF}"/>
                </a:ext>
              </a:extLst>
            </p:cNvPr>
            <p:cNvCxnSpPr>
              <a:cxnSpLocks/>
            </p:cNvCxnSpPr>
            <p:nvPr/>
          </p:nvCxnSpPr>
          <p:spPr>
            <a:xfrm>
              <a:off x="2151337" y="1190100"/>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id="{63EFE6DF-6E41-B740-B5B9-461D123B6DCE}"/>
                </a:ext>
              </a:extLst>
            </p:cNvPr>
            <p:cNvCxnSpPr>
              <a:cxnSpLocks/>
            </p:cNvCxnSpPr>
            <p:nvPr/>
          </p:nvCxnSpPr>
          <p:spPr>
            <a:xfrm>
              <a:off x="3302785" y="1170850"/>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5" name="Straight Arrow Connector 44">
              <a:extLst>
                <a:ext uri="{FF2B5EF4-FFF2-40B4-BE49-F238E27FC236}">
                  <a16:creationId xmlns:a16="http://schemas.microsoft.com/office/drawing/2014/main" id="{3DF8FA27-DE68-2B4C-BC37-7F9C663B50C6}"/>
                </a:ext>
              </a:extLst>
            </p:cNvPr>
            <p:cNvCxnSpPr>
              <a:cxnSpLocks/>
            </p:cNvCxnSpPr>
            <p:nvPr/>
          </p:nvCxnSpPr>
          <p:spPr>
            <a:xfrm>
              <a:off x="1021740" y="1840392"/>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6" name="Straight Arrow Connector 45">
              <a:extLst>
                <a:ext uri="{FF2B5EF4-FFF2-40B4-BE49-F238E27FC236}">
                  <a16:creationId xmlns:a16="http://schemas.microsoft.com/office/drawing/2014/main" id="{D594B0C2-5E66-F046-80B3-EBB5DD481E33}"/>
                </a:ext>
              </a:extLst>
            </p:cNvPr>
            <p:cNvCxnSpPr>
              <a:cxnSpLocks/>
            </p:cNvCxnSpPr>
            <p:nvPr/>
          </p:nvCxnSpPr>
          <p:spPr>
            <a:xfrm>
              <a:off x="2159432" y="1840391"/>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7" name="Straight Arrow Connector 46">
              <a:extLst>
                <a:ext uri="{FF2B5EF4-FFF2-40B4-BE49-F238E27FC236}">
                  <a16:creationId xmlns:a16="http://schemas.microsoft.com/office/drawing/2014/main" id="{087F7227-E31F-EC42-BE85-73B2AD37EB3F}"/>
                </a:ext>
              </a:extLst>
            </p:cNvPr>
            <p:cNvCxnSpPr>
              <a:cxnSpLocks/>
            </p:cNvCxnSpPr>
            <p:nvPr/>
          </p:nvCxnSpPr>
          <p:spPr>
            <a:xfrm>
              <a:off x="3302785" y="1852668"/>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1B8782EA-6227-6945-96ED-FE61BC2FA866}"/>
                </a:ext>
              </a:extLst>
            </p:cNvPr>
            <p:cNvCxnSpPr>
              <a:cxnSpLocks/>
            </p:cNvCxnSpPr>
            <p:nvPr/>
          </p:nvCxnSpPr>
          <p:spPr>
            <a:xfrm>
              <a:off x="1021598" y="3667853"/>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id="{A442F4E8-3D3A-E043-BCCB-277D945D4C46}"/>
                </a:ext>
              </a:extLst>
            </p:cNvPr>
            <p:cNvCxnSpPr>
              <a:cxnSpLocks/>
            </p:cNvCxnSpPr>
            <p:nvPr/>
          </p:nvCxnSpPr>
          <p:spPr>
            <a:xfrm>
              <a:off x="2141570" y="3667853"/>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0" name="Straight Arrow Connector 49">
              <a:extLst>
                <a:ext uri="{FF2B5EF4-FFF2-40B4-BE49-F238E27FC236}">
                  <a16:creationId xmlns:a16="http://schemas.microsoft.com/office/drawing/2014/main" id="{F7E99C04-7DE5-744A-A398-2935FFA796EB}"/>
                </a:ext>
              </a:extLst>
            </p:cNvPr>
            <p:cNvCxnSpPr>
              <a:cxnSpLocks/>
            </p:cNvCxnSpPr>
            <p:nvPr/>
          </p:nvCxnSpPr>
          <p:spPr>
            <a:xfrm>
              <a:off x="3302785" y="3667853"/>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1" name="Straight Arrow Connector 50">
              <a:extLst>
                <a:ext uri="{FF2B5EF4-FFF2-40B4-BE49-F238E27FC236}">
                  <a16:creationId xmlns:a16="http://schemas.microsoft.com/office/drawing/2014/main" id="{D4E56D30-86FB-5241-92C7-E12C0FE37B47}"/>
                </a:ext>
              </a:extLst>
            </p:cNvPr>
            <p:cNvCxnSpPr>
              <a:cxnSpLocks/>
            </p:cNvCxnSpPr>
            <p:nvPr/>
          </p:nvCxnSpPr>
          <p:spPr>
            <a:xfrm>
              <a:off x="1037640" y="4366303"/>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2" name="Straight Arrow Connector 51">
              <a:extLst>
                <a:ext uri="{FF2B5EF4-FFF2-40B4-BE49-F238E27FC236}">
                  <a16:creationId xmlns:a16="http://schemas.microsoft.com/office/drawing/2014/main" id="{F042F713-6AFF-6C4F-A8A4-33E2C8DFCFFA}"/>
                </a:ext>
              </a:extLst>
            </p:cNvPr>
            <p:cNvCxnSpPr>
              <a:cxnSpLocks/>
            </p:cNvCxnSpPr>
            <p:nvPr/>
          </p:nvCxnSpPr>
          <p:spPr>
            <a:xfrm>
              <a:off x="2131803" y="4332559"/>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3" name="Straight Arrow Connector 52">
              <a:extLst>
                <a:ext uri="{FF2B5EF4-FFF2-40B4-BE49-F238E27FC236}">
                  <a16:creationId xmlns:a16="http://schemas.microsoft.com/office/drawing/2014/main" id="{F1499491-7D70-064B-BD88-1EAA1F99C488}"/>
                </a:ext>
              </a:extLst>
            </p:cNvPr>
            <p:cNvCxnSpPr>
              <a:cxnSpLocks/>
            </p:cNvCxnSpPr>
            <p:nvPr/>
          </p:nvCxnSpPr>
          <p:spPr>
            <a:xfrm>
              <a:off x="3302785" y="4358946"/>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4" name="Straight Arrow Connector 53">
              <a:extLst>
                <a:ext uri="{FF2B5EF4-FFF2-40B4-BE49-F238E27FC236}">
                  <a16:creationId xmlns:a16="http://schemas.microsoft.com/office/drawing/2014/main" id="{D8C431CE-3B58-C742-861F-97EFC492CFD1}"/>
                </a:ext>
              </a:extLst>
            </p:cNvPr>
            <p:cNvCxnSpPr>
              <a:cxnSpLocks/>
            </p:cNvCxnSpPr>
            <p:nvPr/>
          </p:nvCxnSpPr>
          <p:spPr>
            <a:xfrm>
              <a:off x="1003595" y="2533650"/>
              <a:ext cx="0" cy="683274"/>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5" name="Straight Arrow Connector 54">
              <a:extLst>
                <a:ext uri="{FF2B5EF4-FFF2-40B4-BE49-F238E27FC236}">
                  <a16:creationId xmlns:a16="http://schemas.microsoft.com/office/drawing/2014/main" id="{D5493148-6C64-F74D-B0BA-642280A00E06}"/>
                </a:ext>
              </a:extLst>
            </p:cNvPr>
            <p:cNvCxnSpPr>
              <a:cxnSpLocks/>
            </p:cNvCxnSpPr>
            <p:nvPr/>
          </p:nvCxnSpPr>
          <p:spPr>
            <a:xfrm>
              <a:off x="2159432" y="2499689"/>
              <a:ext cx="0" cy="683274"/>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6" name="Straight Arrow Connector 55">
              <a:extLst>
                <a:ext uri="{FF2B5EF4-FFF2-40B4-BE49-F238E27FC236}">
                  <a16:creationId xmlns:a16="http://schemas.microsoft.com/office/drawing/2014/main" id="{EE9ADDDA-033A-184D-A7C3-A2D7AD2DB185}"/>
                </a:ext>
              </a:extLst>
            </p:cNvPr>
            <p:cNvCxnSpPr>
              <a:cxnSpLocks/>
            </p:cNvCxnSpPr>
            <p:nvPr/>
          </p:nvCxnSpPr>
          <p:spPr>
            <a:xfrm>
              <a:off x="3302785" y="2499689"/>
              <a:ext cx="0" cy="683274"/>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sp>
          <p:nvSpPr>
            <p:cNvPr id="57" name="TextBox 56">
              <a:extLst>
                <a:ext uri="{FF2B5EF4-FFF2-40B4-BE49-F238E27FC236}">
                  <a16:creationId xmlns:a16="http://schemas.microsoft.com/office/drawing/2014/main" id="{523A4AB9-07F6-EF48-8C22-4CC22CFF0302}"/>
                </a:ext>
              </a:extLst>
            </p:cNvPr>
            <p:cNvSpPr txBox="1"/>
            <p:nvPr/>
          </p:nvSpPr>
          <p:spPr>
            <a:xfrm>
              <a:off x="4086840" y="2647467"/>
              <a:ext cx="2172710" cy="173124"/>
            </a:xfrm>
            <a:prstGeom prst="rect">
              <a:avLst/>
            </a:prstGeom>
            <a:noFill/>
          </p:spPr>
          <p:txBody>
            <a:bodyPr wrap="none" rtlCol="0">
              <a:spAutoFit/>
            </a:bodyPr>
            <a:lstStyle/>
            <a:p>
              <a:r>
                <a:rPr lang="en-US" sz="900" dirty="0"/>
                <a:t>3. Encrypt/decrypt using per Link PTK[link] key materials</a:t>
              </a:r>
            </a:p>
          </p:txBody>
        </p:sp>
        <p:cxnSp>
          <p:nvCxnSpPr>
            <p:cNvPr id="58" name="Straight Arrow Connector 57">
              <a:extLst>
                <a:ext uri="{FF2B5EF4-FFF2-40B4-BE49-F238E27FC236}">
                  <a16:creationId xmlns:a16="http://schemas.microsoft.com/office/drawing/2014/main" id="{55B69DAE-BBF5-4A48-A226-E89DE41DEA59}"/>
                </a:ext>
              </a:extLst>
            </p:cNvPr>
            <p:cNvCxnSpPr>
              <a:cxnSpLocks/>
            </p:cNvCxnSpPr>
            <p:nvPr/>
          </p:nvCxnSpPr>
          <p:spPr>
            <a:xfrm flipH="1">
              <a:off x="3794779" y="1679946"/>
              <a:ext cx="20478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9" name="Straight Arrow Connector 58">
              <a:extLst>
                <a:ext uri="{FF2B5EF4-FFF2-40B4-BE49-F238E27FC236}">
                  <a16:creationId xmlns:a16="http://schemas.microsoft.com/office/drawing/2014/main" id="{F58539FD-E774-9248-AFED-6931FD5F1FFE}"/>
                </a:ext>
              </a:extLst>
            </p:cNvPr>
            <p:cNvCxnSpPr>
              <a:cxnSpLocks/>
            </p:cNvCxnSpPr>
            <p:nvPr/>
          </p:nvCxnSpPr>
          <p:spPr>
            <a:xfrm flipH="1" flipV="1">
              <a:off x="3735450" y="2333082"/>
              <a:ext cx="376382" cy="42926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0" name="Straight Arrow Connector 59">
              <a:extLst>
                <a:ext uri="{FF2B5EF4-FFF2-40B4-BE49-F238E27FC236}">
                  <a16:creationId xmlns:a16="http://schemas.microsoft.com/office/drawing/2014/main" id="{9A33B760-0EC6-5249-B103-AE55DC72EBAF}"/>
                </a:ext>
              </a:extLst>
            </p:cNvPr>
            <p:cNvCxnSpPr>
              <a:cxnSpLocks/>
            </p:cNvCxnSpPr>
            <p:nvPr/>
          </p:nvCxnSpPr>
          <p:spPr>
            <a:xfrm flipH="1">
              <a:off x="3760965" y="2999571"/>
              <a:ext cx="350867" cy="41591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1" name="Straight Arrow Connector 60">
              <a:extLst>
                <a:ext uri="{FF2B5EF4-FFF2-40B4-BE49-F238E27FC236}">
                  <a16:creationId xmlns:a16="http://schemas.microsoft.com/office/drawing/2014/main" id="{24D38379-B059-394E-8B52-74373C11FE72}"/>
                </a:ext>
              </a:extLst>
            </p:cNvPr>
            <p:cNvCxnSpPr>
              <a:cxnSpLocks/>
            </p:cNvCxnSpPr>
            <p:nvPr/>
          </p:nvCxnSpPr>
          <p:spPr>
            <a:xfrm flipH="1">
              <a:off x="3794779" y="4102579"/>
              <a:ext cx="30881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6" name="Straight Arrow Connector 65">
              <a:extLst>
                <a:ext uri="{FF2B5EF4-FFF2-40B4-BE49-F238E27FC236}">
                  <a16:creationId xmlns:a16="http://schemas.microsoft.com/office/drawing/2014/main" id="{FB08D160-83B5-5542-9FD1-08E8B2454B36}"/>
                </a:ext>
              </a:extLst>
            </p:cNvPr>
            <p:cNvCxnSpPr/>
            <p:nvPr/>
          </p:nvCxnSpPr>
          <p:spPr>
            <a:xfrm flipV="1">
              <a:off x="3688770" y="4770851"/>
              <a:ext cx="344905" cy="87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7" name="Straight Arrow Connector 66">
              <a:extLst>
                <a:ext uri="{FF2B5EF4-FFF2-40B4-BE49-F238E27FC236}">
                  <a16:creationId xmlns:a16="http://schemas.microsoft.com/office/drawing/2014/main" id="{3DC09199-C157-DC47-A389-ADD022F76979}"/>
                </a:ext>
              </a:extLst>
            </p:cNvPr>
            <p:cNvCxnSpPr>
              <a:cxnSpLocks/>
            </p:cNvCxnSpPr>
            <p:nvPr/>
          </p:nvCxnSpPr>
          <p:spPr>
            <a:xfrm>
              <a:off x="5311746" y="4772041"/>
              <a:ext cx="202159" cy="75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8" name="Straight Arrow Connector 67">
              <a:extLst>
                <a:ext uri="{FF2B5EF4-FFF2-40B4-BE49-F238E27FC236}">
                  <a16:creationId xmlns:a16="http://schemas.microsoft.com/office/drawing/2014/main" id="{9F453B79-B2A5-BA4A-B018-0FBEF043E236}"/>
                </a:ext>
              </a:extLst>
            </p:cNvPr>
            <p:cNvCxnSpPr>
              <a:cxnSpLocks/>
            </p:cNvCxnSpPr>
            <p:nvPr/>
          </p:nvCxnSpPr>
          <p:spPr>
            <a:xfrm flipV="1">
              <a:off x="7079919" y="3707310"/>
              <a:ext cx="346069" cy="41263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sp>
        <p:nvSpPr>
          <p:cNvPr id="3" name="Oval 2">
            <a:extLst>
              <a:ext uri="{FF2B5EF4-FFF2-40B4-BE49-F238E27FC236}">
                <a16:creationId xmlns:a16="http://schemas.microsoft.com/office/drawing/2014/main" id="{64A67239-4DBF-AB45-9813-EBBA36CC64E0}"/>
              </a:ext>
            </a:extLst>
          </p:cNvPr>
          <p:cNvSpPr/>
          <p:nvPr/>
        </p:nvSpPr>
        <p:spPr bwMode="auto">
          <a:xfrm>
            <a:off x="3947943" y="5850768"/>
            <a:ext cx="1369890" cy="624645"/>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BA Rx reorder &amp; scoreboard</a:t>
            </a:r>
            <a:endParaRPr kumimoji="0" lang="en-US" sz="900" b="0" i="0" u="none" strike="noStrike" cap="none" normalizeH="0" baseline="0" dirty="0">
              <a:ln>
                <a:noFill/>
              </a:ln>
              <a:solidFill>
                <a:schemeClr val="tx1"/>
              </a:solidFill>
              <a:effectLst/>
              <a:latin typeface="Times New Roman" pitchFamily="18" charset="0"/>
            </a:endParaRPr>
          </a:p>
        </p:txBody>
      </p:sp>
      <p:sp>
        <p:nvSpPr>
          <p:cNvPr id="70" name="Oval 69">
            <a:extLst>
              <a:ext uri="{FF2B5EF4-FFF2-40B4-BE49-F238E27FC236}">
                <a16:creationId xmlns:a16="http://schemas.microsoft.com/office/drawing/2014/main" id="{1514C494-F455-9343-A7E1-D2D145EFF5BF}"/>
              </a:ext>
            </a:extLst>
          </p:cNvPr>
          <p:cNvSpPr/>
          <p:nvPr/>
        </p:nvSpPr>
        <p:spPr bwMode="auto">
          <a:xfrm>
            <a:off x="5624333" y="5426775"/>
            <a:ext cx="2055850" cy="981715"/>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Replay check:</a:t>
            </a:r>
          </a:p>
          <a:p>
            <a:pPr marL="0" marR="0" indent="0" algn="l" defTabSz="914400" rtl="0" eaLnBrk="0" fontAlgn="base" latinLnBrk="0" hangingPunct="0">
              <a:lnSpc>
                <a:spcPct val="100000"/>
              </a:lnSpc>
              <a:spcBef>
                <a:spcPct val="0"/>
              </a:spcBef>
              <a:spcAft>
                <a:spcPct val="0"/>
              </a:spcAft>
              <a:buClrTx/>
              <a:buSzTx/>
              <a:buFontTx/>
              <a:buNone/>
              <a:tabLst/>
            </a:pPr>
            <a:r>
              <a:rPr lang="en-US" sz="900" dirty="0"/>
              <a:t>MPDU PN compare with</a:t>
            </a:r>
          </a:p>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Recorded PN[Link][</a:t>
            </a:r>
            <a:r>
              <a:rPr kumimoji="0" lang="en-US" sz="900" b="0" i="0" u="none" strike="noStrike" cap="none" normalizeH="0" baseline="0" dirty="0" err="1">
                <a:ln>
                  <a:noFill/>
                </a:ln>
                <a:solidFill>
                  <a:schemeClr val="tx1"/>
                </a:solidFill>
                <a:effectLst/>
                <a:latin typeface="Times New Roman" pitchFamily="18" charset="0"/>
              </a:rPr>
              <a:t>peer_SA</a:t>
            </a:r>
            <a:r>
              <a:rPr kumimoji="0" lang="en-US" sz="900" b="0" i="0" u="none" strike="noStrike" cap="none" normalizeH="0" baseline="0" dirty="0">
                <a:ln>
                  <a:noFill/>
                </a:ln>
                <a:solidFill>
                  <a:schemeClr val="tx1"/>
                </a:solidFill>
                <a:effectLst/>
                <a:latin typeface="Times New Roman" pitchFamily="18" charset="0"/>
              </a:rPr>
              <a:t>][TID]</a:t>
            </a:r>
          </a:p>
        </p:txBody>
      </p:sp>
      <p:sp>
        <p:nvSpPr>
          <p:cNvPr id="8" name="TextBox 7">
            <a:extLst>
              <a:ext uri="{FF2B5EF4-FFF2-40B4-BE49-F238E27FC236}">
                <a16:creationId xmlns:a16="http://schemas.microsoft.com/office/drawing/2014/main" id="{F76846AA-63F0-8141-8043-5D5DD6795947}"/>
              </a:ext>
            </a:extLst>
          </p:cNvPr>
          <p:cNvSpPr txBox="1"/>
          <p:nvPr/>
        </p:nvSpPr>
        <p:spPr>
          <a:xfrm>
            <a:off x="7822670" y="4778070"/>
            <a:ext cx="1024639" cy="369332"/>
          </a:xfrm>
          <a:prstGeom prst="rect">
            <a:avLst/>
          </a:prstGeom>
          <a:noFill/>
        </p:spPr>
        <p:txBody>
          <a:bodyPr wrap="none" rtlCol="0">
            <a:spAutoFit/>
          </a:bodyPr>
          <a:lstStyle/>
          <a:p>
            <a:r>
              <a:rPr lang="en-US" sz="900" dirty="0"/>
              <a:t>5. Release or drop</a:t>
            </a:r>
          </a:p>
          <a:p>
            <a:r>
              <a:rPr lang="en-US" sz="900" dirty="0"/>
              <a:t>The MPDU</a:t>
            </a:r>
          </a:p>
        </p:txBody>
      </p:sp>
    </p:spTree>
    <p:extLst>
      <p:ext uri="{BB962C8B-B14F-4D97-AF65-F5344CB8AC3E}">
        <p14:creationId xmlns:p14="http://schemas.microsoft.com/office/powerpoint/2010/main" val="57046014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373151</TotalTime>
  <Words>1701</Words>
  <Application>Microsoft Macintosh PowerPoint</Application>
  <PresentationFormat>On-screen Show (4:3)</PresentationFormat>
  <Paragraphs>251</Paragraphs>
  <Slides>15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Times New Roman</vt:lpstr>
      <vt:lpstr>Wingdings</vt:lpstr>
      <vt:lpstr>802-11-Submission</vt:lpstr>
      <vt:lpstr>Multi-Link Security And Aggregation Operations</vt:lpstr>
      <vt:lpstr>Abstract </vt:lpstr>
      <vt:lpstr>Multi-Link Security Association And Per Link PTKSA &amp; GTKSA Framework (1) </vt:lpstr>
      <vt:lpstr>Multi-Link Security Association And Per Link PTKSA &amp; GTKSA Framework (2) </vt:lpstr>
      <vt:lpstr>Multi-Link Security Association And Per Link PTKSA &amp; GTKSA Framework (3)</vt:lpstr>
      <vt:lpstr>BlockACK Agreement In Multi-Link</vt:lpstr>
      <vt:lpstr>Tx BA Sliding Window, Rx Reorder &amp; Scoreboard Operations </vt:lpstr>
      <vt:lpstr>Replay Checking In Multi-Link (1)</vt:lpstr>
      <vt:lpstr>Replay Check With Multi-Link (2)</vt:lpstr>
      <vt:lpstr>Conclusions</vt:lpstr>
      <vt:lpstr>SP 1</vt:lpstr>
      <vt:lpstr>SP 2</vt:lpstr>
      <vt:lpstr>SP 3</vt:lpstr>
      <vt:lpstr>SP 4</vt:lpstr>
      <vt:lpstr>References</vt:lpstr>
    </vt:vector>
  </TitlesOfParts>
  <Manager>ron.porat@broadcom.com</Manager>
  <Company>Broadcom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Cumulative impact of multiple impairments on JT performance</dc:title>
  <dc:creator>ron.porat@broadcom.com</dc:creator>
  <cp:keywords>September 2017</cp:keywords>
  <cp:lastModifiedBy>Huizhao Wang</cp:lastModifiedBy>
  <cp:revision>2282</cp:revision>
  <cp:lastPrinted>1998-02-10T13:28:06Z</cp:lastPrinted>
  <dcterms:created xsi:type="dcterms:W3CDTF">2007-05-21T21:00:37Z</dcterms:created>
  <dcterms:modified xsi:type="dcterms:W3CDTF">2020-01-15T22:25:02Z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