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84" r:id="rId3"/>
    <p:sldId id="390" r:id="rId4"/>
    <p:sldId id="421" r:id="rId5"/>
    <p:sldId id="428" r:id="rId6"/>
    <p:sldId id="423" r:id="rId7"/>
    <p:sldId id="429" r:id="rId8"/>
    <p:sldId id="424" r:id="rId9"/>
    <p:sldId id="425" r:id="rId10"/>
    <p:sldId id="404" r:id="rId11"/>
    <p:sldId id="405" r:id="rId12"/>
    <p:sldId id="431" r:id="rId13"/>
    <p:sldId id="432" r:id="rId14"/>
    <p:sldId id="433" r:id="rId15"/>
    <p:sldId id="434" r:id="rId16"/>
    <p:sldId id="430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000" autoAdjust="0"/>
    <p:restoredTop sz="50000" autoAdjust="0"/>
  </p:normalViewPr>
  <p:slideViewPr>
    <p:cSldViewPr>
      <p:cViewPr varScale="1">
        <p:scale>
          <a:sx n="104" d="100"/>
          <a:sy n="104" d="100"/>
        </p:scale>
        <p:origin x="1560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42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802.11-19/1962r1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8C265FE-4619-C84B-8984-2B7D68722919}" type="datetime1">
              <a:rPr lang="en-US" smtClean="0"/>
              <a:t>3/13/2020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Huizhao Wang (Quantenna)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802.11-19/1962r1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EB41448-024B-CA4C-995E-66EABA9CF721}" type="datetime1">
              <a:rPr lang="en-US" smtClean="0"/>
              <a:t>3/13/2020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Huizhao Wang (Quantenna)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802.11-19/1962r1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0AF3EA5A-1353-944B-8D73-A88514A634E1}" type="datetime1">
              <a:rPr lang="en-US" smtClean="0"/>
              <a:t>3/13/2020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Huizhao Wang (Quantenna)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802.11-19/1962r1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1DA92F8-C138-CC44-8B01-EE35E4155FC9}" type="datetime1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Huizhao Wang (Quantenna)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5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1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</a:t>
            </a:r>
            <a:r>
              <a:rPr lang="en-US" sz="1800" b="1">
                <a:cs typeface="+mn-cs"/>
              </a:rPr>
              <a:t>IEEE 802.11-19/1962r2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000" dirty="0"/>
              <a:t>Multi-Link Device Instance &amp; New Frame MAC Header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2019-11-07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588581"/>
              </p:ext>
            </p:extLst>
          </p:nvPr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Huizhao Wang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Quantenna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hwang@Quantenna.com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Sigurd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Schelstraete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Quantenna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Imran Latif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Quantenna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Debashis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Dash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Quantenna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r>
              <a:rPr lang="en-US" sz="1800" b="0" dirty="0"/>
              <a:t>For 11be there are needs to define the framework of:</a:t>
            </a:r>
          </a:p>
          <a:p>
            <a:pPr lvl="1"/>
            <a:r>
              <a:rPr lang="en-US" sz="1800" dirty="0"/>
              <a:t>Per SSID profile based Multi-Link Device Instance and its ID</a:t>
            </a:r>
          </a:p>
          <a:p>
            <a:pPr lvl="1"/>
            <a:r>
              <a:rPr lang="en-US" sz="1800" b="0" dirty="0"/>
              <a:t>New Multi-Link frame MAC header format which contains transmitter/receiver Multi-Link </a:t>
            </a:r>
            <a:r>
              <a:rPr lang="en-US" sz="1800" dirty="0"/>
              <a:t>Device</a:t>
            </a:r>
            <a:r>
              <a:rPr lang="en-US" sz="1800" b="0" dirty="0"/>
              <a:t> IDs, which helps MLME and </a:t>
            </a:r>
            <a:r>
              <a:rPr lang="en-US" sz="1800" b="0" dirty="0" err="1"/>
              <a:t>datapath</a:t>
            </a:r>
            <a:r>
              <a:rPr lang="en-US" sz="1800" b="0" dirty="0"/>
              <a:t> to handle Multi-Link capable STAs and legacy STAs</a:t>
            </a:r>
          </a:p>
          <a:p>
            <a:pPr lvl="1"/>
            <a:r>
              <a:rPr lang="en-US" sz="1800" dirty="0"/>
              <a:t>The use case of using the framework in Multi-Link system.</a:t>
            </a:r>
            <a:endParaRPr lang="en-US" sz="22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09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multiple instances of Multi-Link Device can exist in a 11be system?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one Multi-Link Device instance represents one unique SSID profile?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r>
              <a:rPr lang="en-GB" sz="1800" b="0" dirty="0"/>
              <a:t>Note: a SSID profile contains: SSID string, RSN policy (or Open mode), </a:t>
            </a:r>
            <a:r>
              <a:rPr lang="en-GB" sz="1800" b="0" dirty="0" err="1"/>
              <a:t>datapath</a:t>
            </a:r>
            <a:r>
              <a:rPr lang="en-GB" sz="1800" b="0" dirty="0"/>
              <a:t> forwarding rules (optional), QoS policy (optional). An SSID profile can be applied to one or multiple Links.</a:t>
            </a:r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9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each Multi-Link Device instance should have a unique ID (the ID can be a numerical value or MAC address) 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51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MMPDUs and MPDUs exchanges, in Multi-Link MLME and </a:t>
            </a:r>
            <a:r>
              <a:rPr lang="en-GB" sz="1800" b="0" dirty="0" err="1"/>
              <a:t>datapath</a:t>
            </a:r>
            <a:r>
              <a:rPr lang="en-GB" sz="1800" b="0" dirty="0"/>
              <a:t>,  should optionally carry transmitter &amp; receiver Multi-Link Device IDs, so that they can be properly dispatched to Multi-Link Device instances for processing?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16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Do you agree that new Multi-Link MAC header format defined in page 6 should be included in 11be SFD?</a:t>
            </a:r>
          </a:p>
          <a:p>
            <a:pPr marL="0" indent="0">
              <a:buNone/>
            </a:pPr>
            <a:r>
              <a:rPr lang="en-GB" sz="1800" b="0" dirty="0"/>
              <a:t>Y/N/A</a:t>
            </a:r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 marL="0" indent="0">
              <a:buNone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05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GB" sz="1800" b="0" dirty="0"/>
              <a:t>IEEE 802.11-19-0773: Multi-Link Operation Framework</a:t>
            </a:r>
          </a:p>
          <a:p>
            <a:pPr>
              <a:buFont typeface="+mj-lt"/>
              <a:buAutoNum type="arabicPeriod"/>
            </a:pPr>
            <a:r>
              <a:rPr lang="en-GB" sz="1800" b="0" dirty="0"/>
              <a:t>IEEE 802.11-19-0821: Multiple Band Operation Discussion</a:t>
            </a:r>
          </a:p>
          <a:p>
            <a:pPr>
              <a:buFont typeface="+mj-lt"/>
              <a:buAutoNum type="arabicPeriod"/>
            </a:pPr>
            <a:r>
              <a:rPr lang="en-GB" sz="1800" b="0" dirty="0"/>
              <a:t>IEEE 802.11-19-1962: </a:t>
            </a:r>
            <a:r>
              <a:rPr lang="en-US" sz="1800" b="0" dirty="0"/>
              <a:t>Multi-Link Security And Aggregation Operations</a:t>
            </a: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6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/>
              <a:t>In this contribution we discuss the following topics for Multi-Link:</a:t>
            </a:r>
          </a:p>
          <a:p>
            <a:pPr lvl="1"/>
            <a:r>
              <a:rPr lang="en-US" sz="1400" b="0" dirty="0"/>
              <a:t>Per SSID Multi-Link </a:t>
            </a:r>
            <a:r>
              <a:rPr lang="en-US" sz="1400" dirty="0"/>
              <a:t>Device</a:t>
            </a:r>
            <a:r>
              <a:rPr lang="en-US" sz="1400" b="0" dirty="0"/>
              <a:t> Instances &amp; their </a:t>
            </a:r>
            <a:r>
              <a:rPr lang="en-US" sz="1400" dirty="0"/>
              <a:t>I</a:t>
            </a:r>
            <a:r>
              <a:rPr lang="en-US" sz="1400" b="0" dirty="0"/>
              <a:t>dentities</a:t>
            </a:r>
          </a:p>
          <a:p>
            <a:pPr lvl="1"/>
            <a:r>
              <a:rPr lang="en-US" sz="1400" b="0" dirty="0"/>
              <a:t>New Frame MAC header format for Multi-Link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Multi-Link Device Instances &amp; Their Identities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sz="1600" b="0" dirty="0"/>
              <a:t>Multi-Link Device entities will need to have their own IDs so that their IDs to be used in Multi-Link setup/teardown (association/disassociation), authentication exchange, management frame exchange, control frame &amp; data frame exchange processes involved in Multi-Link.</a:t>
            </a:r>
          </a:p>
          <a:p>
            <a:r>
              <a:rPr lang="en-US" sz="1600" b="0" dirty="0"/>
              <a:t>Since association, authentication, security and QoS policies are binding to individual SSIDs (and SSIDs are usually applied to Multi-Link radios with the same profiles), for Multi-Link system, each unique SSID should have a corresponding Multi-Link Device instance ( or object)  to represent the group of radio per Link Lower-MAC STAs which share the same SSID profile.  </a:t>
            </a:r>
          </a:p>
          <a:p>
            <a:r>
              <a:rPr lang="en-US" sz="1600" b="0" dirty="0"/>
              <a:t>To differentiate multiple Multi-Link Device instances from each other, unique numeric ID values (range from {1, 255}) need to be assigned to Multi-Link Device instances. Optionally, unique MAC addresses can be assigned to Multi-Link Device instances as well.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3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9992"/>
          </a:xfrm>
        </p:spPr>
        <p:txBody>
          <a:bodyPr/>
          <a:lstStyle/>
          <a:p>
            <a:r>
              <a:rPr lang="en-US" sz="2400" dirty="0"/>
              <a:t>Multi-Link Device Instances &amp; Their IDs (2)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7D0DF74-593C-4B42-AD7E-0BCA480D8D6C}"/>
              </a:ext>
            </a:extLst>
          </p:cNvPr>
          <p:cNvGrpSpPr/>
          <p:nvPr/>
        </p:nvGrpSpPr>
        <p:grpSpPr>
          <a:xfrm>
            <a:off x="228600" y="1534769"/>
            <a:ext cx="4116388" cy="1956816"/>
            <a:chOff x="3091629" y="1185512"/>
            <a:chExt cx="5306886" cy="228750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034B80C-233A-F84F-8163-26C99062BEC6}"/>
                </a:ext>
              </a:extLst>
            </p:cNvPr>
            <p:cNvSpPr/>
            <p:nvPr/>
          </p:nvSpPr>
          <p:spPr>
            <a:xfrm>
              <a:off x="4645322" y="1185512"/>
              <a:ext cx="2199502" cy="593125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Multi-Link</a:t>
              </a:r>
            </a:p>
            <a:p>
              <a:pPr algn="ctr"/>
              <a:r>
                <a:rPr lang="en-US" sz="900" dirty="0"/>
                <a:t>Device AP Instance</a:t>
              </a:r>
            </a:p>
            <a:p>
              <a:pPr algn="ctr"/>
              <a:r>
                <a:rPr lang="en-US" sz="900" dirty="0"/>
                <a:t>ID=1 for SSID1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DF4F889-66F4-E245-B228-3047EFE3CD95}"/>
                </a:ext>
              </a:extLst>
            </p:cNvPr>
            <p:cNvSpPr/>
            <p:nvPr/>
          </p:nvSpPr>
          <p:spPr>
            <a:xfrm>
              <a:off x="3091629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Link1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FDC32F-1992-254F-AF5C-C19EE284CAB1}"/>
                </a:ext>
              </a:extLst>
            </p:cNvPr>
            <p:cNvSpPr/>
            <p:nvPr/>
          </p:nvSpPr>
          <p:spPr>
            <a:xfrm>
              <a:off x="5110635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Link2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861B43F-0506-4A48-A9CF-625FC4993903}"/>
                </a:ext>
              </a:extLst>
            </p:cNvPr>
            <p:cNvSpPr/>
            <p:nvPr/>
          </p:nvSpPr>
          <p:spPr>
            <a:xfrm>
              <a:off x="7088698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Link3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B89ED0F8-2A51-C142-8C7B-703E10188F6B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>
              <a:off x="5745073" y="1778637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F740CF9-C28A-4548-A479-4DE1E08B1824}"/>
                </a:ext>
              </a:extLst>
            </p:cNvPr>
            <p:cNvCxnSpPr/>
            <p:nvPr/>
          </p:nvCxnSpPr>
          <p:spPr>
            <a:xfrm>
              <a:off x="3408153" y="2104625"/>
              <a:ext cx="4335453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06BCFDF-1AE3-7547-86C3-C28DA2B5EF42}"/>
                </a:ext>
              </a:extLst>
            </p:cNvPr>
            <p:cNvCxnSpPr>
              <a:cxnSpLocks/>
            </p:cNvCxnSpPr>
            <p:nvPr/>
          </p:nvCxnSpPr>
          <p:spPr>
            <a:xfrm>
              <a:off x="3408153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E7054A4-717C-164B-B281-D276FA3896BA}"/>
                </a:ext>
              </a:extLst>
            </p:cNvPr>
            <p:cNvCxnSpPr>
              <a:cxnSpLocks/>
            </p:cNvCxnSpPr>
            <p:nvPr/>
          </p:nvCxnSpPr>
          <p:spPr>
            <a:xfrm>
              <a:off x="5765543" y="2117919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295A2465-3545-F342-83BB-79981C34AF67}"/>
                </a:ext>
              </a:extLst>
            </p:cNvPr>
            <p:cNvCxnSpPr>
              <a:cxnSpLocks/>
            </p:cNvCxnSpPr>
            <p:nvPr/>
          </p:nvCxnSpPr>
          <p:spPr>
            <a:xfrm>
              <a:off x="7718326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6768A44-CA8F-264F-B359-71B2C2FEC82C}"/>
                </a:ext>
              </a:extLst>
            </p:cNvPr>
            <p:cNvSpPr txBox="1"/>
            <p:nvPr/>
          </p:nvSpPr>
          <p:spPr>
            <a:xfrm>
              <a:off x="3408153" y="3212757"/>
              <a:ext cx="591307" cy="256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764750E-487F-C84C-925C-9B926CF5787F}"/>
                </a:ext>
              </a:extLst>
            </p:cNvPr>
            <p:cNvSpPr txBox="1"/>
            <p:nvPr/>
          </p:nvSpPr>
          <p:spPr>
            <a:xfrm>
              <a:off x="5417098" y="3212756"/>
              <a:ext cx="591307" cy="256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6340F30-D1E5-CC43-81DB-62DA3CE0A713}"/>
                </a:ext>
              </a:extLst>
            </p:cNvPr>
            <p:cNvSpPr txBox="1"/>
            <p:nvPr/>
          </p:nvSpPr>
          <p:spPr>
            <a:xfrm>
              <a:off x="7390351" y="3217005"/>
              <a:ext cx="591307" cy="2560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SSID1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BB52159-8BE7-524B-9CCB-320E0135ACDD}"/>
              </a:ext>
            </a:extLst>
          </p:cNvPr>
          <p:cNvGrpSpPr/>
          <p:nvPr/>
        </p:nvGrpSpPr>
        <p:grpSpPr>
          <a:xfrm>
            <a:off x="4593660" y="1472184"/>
            <a:ext cx="4116388" cy="1968649"/>
            <a:chOff x="3091629" y="1185512"/>
            <a:chExt cx="5306886" cy="2301334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0C3F6DE-426A-5941-BD5B-05066D39237B}"/>
                </a:ext>
              </a:extLst>
            </p:cNvPr>
            <p:cNvSpPr/>
            <p:nvPr/>
          </p:nvSpPr>
          <p:spPr>
            <a:xfrm>
              <a:off x="4645322" y="1185512"/>
              <a:ext cx="2199502" cy="593125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Multi-Link</a:t>
              </a:r>
            </a:p>
            <a:p>
              <a:pPr algn="ctr"/>
              <a:r>
                <a:rPr lang="en-US" sz="900" dirty="0"/>
                <a:t>Device AP Instance</a:t>
              </a:r>
            </a:p>
            <a:p>
              <a:pPr algn="ctr"/>
              <a:r>
                <a:rPr lang="en-US" sz="900" dirty="0"/>
                <a:t>ID=2 for SSID2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C307A4F-E39E-D54D-AC2A-87454073638B}"/>
                </a:ext>
              </a:extLst>
            </p:cNvPr>
            <p:cNvSpPr/>
            <p:nvPr/>
          </p:nvSpPr>
          <p:spPr>
            <a:xfrm>
              <a:off x="3091629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Link1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6FDF303-037F-3F41-9813-4770987D1078}"/>
                </a:ext>
              </a:extLst>
            </p:cNvPr>
            <p:cNvSpPr/>
            <p:nvPr/>
          </p:nvSpPr>
          <p:spPr>
            <a:xfrm>
              <a:off x="5110635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Link2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EE6849B-6A14-0D49-9B11-283282481A6B}"/>
                </a:ext>
              </a:extLst>
            </p:cNvPr>
            <p:cNvSpPr/>
            <p:nvPr/>
          </p:nvSpPr>
          <p:spPr>
            <a:xfrm>
              <a:off x="7088698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Link3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936D7749-6784-6F48-BB97-CBC5E4E9B993}"/>
                </a:ext>
              </a:extLst>
            </p:cNvPr>
            <p:cNvCxnSpPr>
              <a:cxnSpLocks/>
              <a:stCxn id="23" idx="2"/>
            </p:cNvCxnSpPr>
            <p:nvPr/>
          </p:nvCxnSpPr>
          <p:spPr>
            <a:xfrm>
              <a:off x="5745073" y="1778637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57CE63B-824B-6745-AA17-DD867B91F8E4}"/>
                </a:ext>
              </a:extLst>
            </p:cNvPr>
            <p:cNvCxnSpPr/>
            <p:nvPr/>
          </p:nvCxnSpPr>
          <p:spPr>
            <a:xfrm>
              <a:off x="3408153" y="2104625"/>
              <a:ext cx="4335453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E34F83EF-2698-B54D-9421-6DD97E34FD85}"/>
                </a:ext>
              </a:extLst>
            </p:cNvPr>
            <p:cNvCxnSpPr>
              <a:cxnSpLocks/>
            </p:cNvCxnSpPr>
            <p:nvPr/>
          </p:nvCxnSpPr>
          <p:spPr>
            <a:xfrm>
              <a:off x="3408153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2BF97079-8C05-0743-A6F8-C3EB01745A41}"/>
                </a:ext>
              </a:extLst>
            </p:cNvPr>
            <p:cNvCxnSpPr>
              <a:cxnSpLocks/>
            </p:cNvCxnSpPr>
            <p:nvPr/>
          </p:nvCxnSpPr>
          <p:spPr>
            <a:xfrm>
              <a:off x="5765543" y="2117919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B03C071-9EE3-5A42-B416-5BA4C0A6C50B}"/>
                </a:ext>
              </a:extLst>
            </p:cNvPr>
            <p:cNvCxnSpPr>
              <a:cxnSpLocks/>
            </p:cNvCxnSpPr>
            <p:nvPr/>
          </p:nvCxnSpPr>
          <p:spPr>
            <a:xfrm>
              <a:off x="7718326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4AD2B10-9EE7-5C4E-8FD1-94B3C090B9E0}"/>
                </a:ext>
              </a:extLst>
            </p:cNvPr>
            <p:cNvSpPr txBox="1"/>
            <p:nvPr/>
          </p:nvSpPr>
          <p:spPr>
            <a:xfrm>
              <a:off x="3408153" y="3212757"/>
              <a:ext cx="634862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SSID2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8E0B8E7-8D4E-DD4A-8D90-A70C7DD96D3E}"/>
                </a:ext>
              </a:extLst>
            </p:cNvPr>
            <p:cNvSpPr txBox="1"/>
            <p:nvPr/>
          </p:nvSpPr>
          <p:spPr>
            <a:xfrm>
              <a:off x="5417098" y="3212756"/>
              <a:ext cx="634862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A7ED171-0B8B-1640-AB33-140B8D1C466E}"/>
                </a:ext>
              </a:extLst>
            </p:cNvPr>
            <p:cNvSpPr txBox="1"/>
            <p:nvPr/>
          </p:nvSpPr>
          <p:spPr>
            <a:xfrm>
              <a:off x="7390351" y="3217005"/>
              <a:ext cx="634862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SSID2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A342621-8EAB-B04C-8A34-A86759976977}"/>
              </a:ext>
            </a:extLst>
          </p:cNvPr>
          <p:cNvGrpSpPr/>
          <p:nvPr/>
        </p:nvGrpSpPr>
        <p:grpSpPr>
          <a:xfrm>
            <a:off x="244479" y="3992928"/>
            <a:ext cx="4116388" cy="1968649"/>
            <a:chOff x="3091629" y="1185512"/>
            <a:chExt cx="5306886" cy="2301334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088FD65-F50F-1547-A935-C49E0A94D7E6}"/>
                </a:ext>
              </a:extLst>
            </p:cNvPr>
            <p:cNvSpPr/>
            <p:nvPr/>
          </p:nvSpPr>
          <p:spPr>
            <a:xfrm>
              <a:off x="4645322" y="1185512"/>
              <a:ext cx="2199502" cy="593125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Multi-Link</a:t>
              </a:r>
            </a:p>
            <a:p>
              <a:pPr algn="ctr"/>
              <a:r>
                <a:rPr lang="en-US" sz="900" dirty="0"/>
                <a:t>Device Instance</a:t>
              </a:r>
            </a:p>
            <a:p>
              <a:pPr algn="ctr"/>
              <a:r>
                <a:rPr lang="en-US" sz="900" dirty="0"/>
                <a:t>ID=N for SSID N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47D5076-800E-7448-9734-2D49B6840A33}"/>
                </a:ext>
              </a:extLst>
            </p:cNvPr>
            <p:cNvSpPr/>
            <p:nvPr/>
          </p:nvSpPr>
          <p:spPr>
            <a:xfrm>
              <a:off x="3091629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Link1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52E2410-9075-E74D-ACA7-A6C5701EAC18}"/>
                </a:ext>
              </a:extLst>
            </p:cNvPr>
            <p:cNvSpPr/>
            <p:nvPr/>
          </p:nvSpPr>
          <p:spPr>
            <a:xfrm>
              <a:off x="5110635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Link2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06BEBBA-FD3F-9E45-BD51-278EC0BA4B4A}"/>
                </a:ext>
              </a:extLst>
            </p:cNvPr>
            <p:cNvSpPr/>
            <p:nvPr/>
          </p:nvSpPr>
          <p:spPr>
            <a:xfrm>
              <a:off x="7088698" y="2469750"/>
              <a:ext cx="1309817" cy="5931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Link3 AP</a:t>
              </a:r>
            </a:p>
            <a:p>
              <a:pPr algn="ctr"/>
              <a:r>
                <a:rPr lang="en-US" sz="900" dirty="0"/>
                <a:t>Lower-MAC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51413135-7044-3E4A-8F64-92630218E5DC}"/>
                </a:ext>
              </a:extLst>
            </p:cNvPr>
            <p:cNvCxnSpPr>
              <a:cxnSpLocks/>
              <a:stCxn id="36" idx="2"/>
            </p:cNvCxnSpPr>
            <p:nvPr/>
          </p:nvCxnSpPr>
          <p:spPr>
            <a:xfrm>
              <a:off x="5745073" y="1778637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19DA5B2-DA48-F44F-81D9-56A97D740662}"/>
                </a:ext>
              </a:extLst>
            </p:cNvPr>
            <p:cNvCxnSpPr/>
            <p:nvPr/>
          </p:nvCxnSpPr>
          <p:spPr>
            <a:xfrm>
              <a:off x="3408153" y="2104625"/>
              <a:ext cx="4335453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9E8215D2-D8E2-E046-AFDC-862A740D5A7F}"/>
                </a:ext>
              </a:extLst>
            </p:cNvPr>
            <p:cNvCxnSpPr>
              <a:cxnSpLocks/>
            </p:cNvCxnSpPr>
            <p:nvPr/>
          </p:nvCxnSpPr>
          <p:spPr>
            <a:xfrm>
              <a:off x="3408153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41C56CA7-A2FB-E748-B202-D91A7CA34477}"/>
                </a:ext>
              </a:extLst>
            </p:cNvPr>
            <p:cNvCxnSpPr>
              <a:cxnSpLocks/>
            </p:cNvCxnSpPr>
            <p:nvPr/>
          </p:nvCxnSpPr>
          <p:spPr>
            <a:xfrm>
              <a:off x="5765543" y="2117919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F33F7B96-055B-3144-8467-086BC1594E56}"/>
                </a:ext>
              </a:extLst>
            </p:cNvPr>
            <p:cNvCxnSpPr>
              <a:cxnSpLocks/>
            </p:cNvCxnSpPr>
            <p:nvPr/>
          </p:nvCxnSpPr>
          <p:spPr>
            <a:xfrm>
              <a:off x="7718326" y="2143762"/>
              <a:ext cx="0" cy="325988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116BEAF-771B-F64E-85DE-2E325B98C1D5}"/>
                </a:ext>
              </a:extLst>
            </p:cNvPr>
            <p:cNvSpPr txBox="1"/>
            <p:nvPr/>
          </p:nvSpPr>
          <p:spPr>
            <a:xfrm>
              <a:off x="3408153" y="3212757"/>
              <a:ext cx="705127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 N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4F7B5F4-6BE3-6842-A534-AF26C16D1EDB}"/>
                </a:ext>
              </a:extLst>
            </p:cNvPr>
            <p:cNvSpPr txBox="1"/>
            <p:nvPr/>
          </p:nvSpPr>
          <p:spPr>
            <a:xfrm>
              <a:off x="5417098" y="3212756"/>
              <a:ext cx="705127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 N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E048F88-B86B-954E-B4EC-9FAA0E1D94F7}"/>
                </a:ext>
              </a:extLst>
            </p:cNvPr>
            <p:cNvSpPr txBox="1"/>
            <p:nvPr/>
          </p:nvSpPr>
          <p:spPr>
            <a:xfrm>
              <a:off x="7390351" y="3217005"/>
              <a:ext cx="705127" cy="269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SSID N</a:t>
              </a: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BBB81E68-F05A-3640-A25F-991C447943B5}"/>
              </a:ext>
            </a:extLst>
          </p:cNvPr>
          <p:cNvSpPr txBox="1"/>
          <p:nvPr/>
        </p:nvSpPr>
        <p:spPr>
          <a:xfrm>
            <a:off x="4525480" y="3913496"/>
            <a:ext cx="45999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an 802.11 AP or STA device, there can be one or more than one Multi-Link Device instances, each of the instances representing a unique SSID profile as the diagram showing here. The Multi-Link Device instances are identified by their numeric ID numbers in the system.</a:t>
            </a:r>
          </a:p>
          <a:p>
            <a:endParaRPr lang="en-US" dirty="0"/>
          </a:p>
          <a:p>
            <a:r>
              <a:rPr lang="en-US" dirty="0"/>
              <a:t>The Multi-Link Device instances sometimes may need to have MAC address represented to Distribution System (DS) or Networking Stack, The Multi-Link Device instances can either reuse one of its Link’s Lower-MAC address or be assigned a unique MAC address by the network system admin. </a:t>
            </a:r>
          </a:p>
        </p:txBody>
      </p:sp>
    </p:spTree>
    <p:extLst>
      <p:ext uri="{BB962C8B-B14F-4D97-AF65-F5344CB8AC3E}">
        <p14:creationId xmlns:p14="http://schemas.microsoft.com/office/powerpoint/2010/main" val="260577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800" dirty="0"/>
              <a:t>Multi-Link </a:t>
            </a:r>
            <a:r>
              <a:rPr lang="en-US" sz="2400" dirty="0"/>
              <a:t>Frame</a:t>
            </a:r>
            <a:r>
              <a:rPr lang="en-US" sz="2800" dirty="0"/>
              <a:t> MAC Header Format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 marL="0" indent="0">
              <a:buNone/>
            </a:pPr>
            <a:endParaRPr lang="en-US" sz="1400" b="0" dirty="0"/>
          </a:p>
          <a:p>
            <a:r>
              <a:rPr lang="en-US" sz="1400" b="0" dirty="0"/>
              <a:t>When a frame traverse through a Multi-Link system, its MAC header should contain information of transmitter Multi-Link Device Instance ID, receiver Multi-Link Device Instance ID, per Link Transmitter address (TA), per Link Receiver address (RA), frame’s source address (SA), and destination address (DA).</a:t>
            </a:r>
          </a:p>
          <a:p>
            <a:r>
              <a:rPr lang="en-US" sz="1400" b="0" dirty="0"/>
              <a:t>In order to carry the new information of  transmitter Multi-Link Device instance ID and receiver Multi-Link Device ID, a new frame MAC header format is needed.</a:t>
            </a:r>
          </a:p>
          <a:p>
            <a:r>
              <a:rPr lang="en-US" sz="1400" b="0" dirty="0"/>
              <a:t>Different SSID profiles usually have different security policies, </a:t>
            </a:r>
            <a:r>
              <a:rPr lang="en-US" sz="1400" b="0" dirty="0" err="1"/>
              <a:t>datapath</a:t>
            </a:r>
            <a:r>
              <a:rPr lang="en-US" sz="1400" b="0" dirty="0"/>
              <a:t> forwarding rules and QoS policies. Using the new Multi-Link MAC header which contains the transmitter and receiver Multi-Link Device Instance IDs will help on:</a:t>
            </a:r>
          </a:p>
          <a:p>
            <a:pPr lvl="1"/>
            <a:r>
              <a:rPr lang="en-US" sz="1400" dirty="0"/>
              <a:t>Per Link Lower-MAC can easily differentiate Multi-Link MPDU/MMPDU vs. regular MPDU/MMPDU. </a:t>
            </a:r>
          </a:p>
          <a:p>
            <a:pPr lvl="1"/>
            <a:r>
              <a:rPr lang="en-US" sz="1400" dirty="0"/>
              <a:t>Forward the Multi-Link MPDU/MMPDU to Multi-Link Upper-MAC layer to process directly.</a:t>
            </a:r>
          </a:p>
          <a:p>
            <a:pPr lvl="1"/>
            <a:r>
              <a:rPr lang="en-US" sz="1400" b="0" dirty="0"/>
              <a:t>At Multi-Link Upper-MAC layer, its processing logic can differentiate MMPDUs</a:t>
            </a:r>
            <a:r>
              <a:rPr lang="en-US" sz="1400" dirty="0"/>
              <a:t>/MPDUs based on the transmitter/receiver Multi-Link Device instance IDs, and </a:t>
            </a:r>
            <a:r>
              <a:rPr lang="en-US" sz="1400" b="0" dirty="0"/>
              <a:t>apply appropriated </a:t>
            </a:r>
            <a:r>
              <a:rPr lang="en-US" sz="1400" dirty="0"/>
              <a:t>setup/teardown</a:t>
            </a:r>
            <a:r>
              <a:rPr lang="en-US" sz="1400" b="0" dirty="0"/>
              <a:t>,  security policies, </a:t>
            </a:r>
            <a:r>
              <a:rPr lang="en-US" sz="1400" b="0" dirty="0" err="1"/>
              <a:t>datapath</a:t>
            </a:r>
            <a:r>
              <a:rPr lang="en-US" sz="1400" b="0" dirty="0"/>
              <a:t> forwarding rules and QoS policies based on the SSID profile.</a:t>
            </a:r>
          </a:p>
          <a:p>
            <a:pPr marL="0" indent="0">
              <a:buNone/>
            </a:pPr>
            <a:endParaRPr lang="en-US" sz="1400" b="0" dirty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800" dirty="0"/>
              <a:t>Multi-Link </a:t>
            </a:r>
            <a:r>
              <a:rPr lang="en-US" sz="2400" dirty="0"/>
              <a:t>Frame</a:t>
            </a:r>
            <a:r>
              <a:rPr lang="en-US" sz="2800" dirty="0"/>
              <a:t> MAC Header Format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987"/>
            <a:ext cx="7772400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sz="1400" b="0" dirty="0"/>
              <a:t>Multi-Link Frame Format: </a:t>
            </a:r>
            <a:r>
              <a:rPr lang="en-US" altLang="zh-TW" sz="1400" b="0" dirty="0">
                <a:solidFill>
                  <a:srgbClr val="FF0000"/>
                </a:solidFill>
              </a:rPr>
              <a:t>red fields </a:t>
            </a:r>
            <a:r>
              <a:rPr lang="en-US" altLang="zh-TW" sz="1400" b="0" dirty="0"/>
              <a:t>are new fields in MAC header, </a:t>
            </a:r>
            <a:r>
              <a:rPr lang="en-US" altLang="zh-TW" sz="1400" b="0" dirty="0">
                <a:solidFill>
                  <a:srgbClr val="FFC000"/>
                </a:solidFill>
              </a:rPr>
              <a:t>orange field </a:t>
            </a:r>
            <a:r>
              <a:rPr lang="en-US" altLang="zh-TW" sz="1400" b="0" dirty="0"/>
              <a:t>is existing field with modified values to support Multi-Link Frame MAC header format: define Protocol version = 1 as  indication of Multi-Link Frame MAC Header format is used: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TW" sz="1400" b="0" dirty="0"/>
          </a:p>
          <a:p>
            <a:pPr marL="0" indent="0">
              <a:buNone/>
            </a:pPr>
            <a:endParaRPr lang="en-US" sz="1400" b="0" dirty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FD7128-8895-4D49-A933-FB4F60E13C31}"/>
              </a:ext>
            </a:extLst>
          </p:cNvPr>
          <p:cNvGrpSpPr/>
          <p:nvPr/>
        </p:nvGrpSpPr>
        <p:grpSpPr>
          <a:xfrm>
            <a:off x="258264" y="2369298"/>
            <a:ext cx="8610600" cy="2130426"/>
            <a:chOff x="356310" y="1512216"/>
            <a:chExt cx="10661190" cy="234861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A991016-3801-CA47-B8C9-B74021D4D232}"/>
                </a:ext>
              </a:extLst>
            </p:cNvPr>
            <p:cNvSpPr/>
            <p:nvPr/>
          </p:nvSpPr>
          <p:spPr>
            <a:xfrm>
              <a:off x="1041400" y="1828800"/>
              <a:ext cx="737973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Frame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840A7-B8EA-6442-8C1D-64CF11FE75E4}"/>
                </a:ext>
              </a:extLst>
            </p:cNvPr>
            <p:cNvSpPr/>
            <p:nvPr/>
          </p:nvSpPr>
          <p:spPr>
            <a:xfrm>
              <a:off x="1779373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Duration</a:t>
              </a:r>
            </a:p>
            <a:p>
              <a:pPr algn="ctr"/>
              <a:r>
                <a:rPr lang="en-US" sz="900" dirty="0"/>
                <a:t>/ID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5542BCE-00C0-5147-857C-2AE1A443012D}"/>
                </a:ext>
              </a:extLst>
            </p:cNvPr>
            <p:cNvSpPr/>
            <p:nvPr/>
          </p:nvSpPr>
          <p:spPr>
            <a:xfrm>
              <a:off x="2619632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Address</a:t>
              </a:r>
            </a:p>
            <a:p>
              <a:pPr algn="ctr"/>
              <a:r>
                <a:rPr lang="en-US" sz="900" dirty="0"/>
                <a:t>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80E3F36-8DC3-8943-9B91-22F65FFA5725}"/>
                </a:ext>
              </a:extLst>
            </p:cNvPr>
            <p:cNvSpPr/>
            <p:nvPr/>
          </p:nvSpPr>
          <p:spPr>
            <a:xfrm>
              <a:off x="3459891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Address</a:t>
              </a:r>
            </a:p>
            <a:p>
              <a:pPr algn="ctr"/>
              <a:r>
                <a:rPr lang="en-US" sz="900" dirty="0"/>
                <a:t>2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5CC1BFD-7FAF-914F-955C-4993F90AC229}"/>
                </a:ext>
              </a:extLst>
            </p:cNvPr>
            <p:cNvSpPr/>
            <p:nvPr/>
          </p:nvSpPr>
          <p:spPr>
            <a:xfrm>
              <a:off x="4300150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Address</a:t>
              </a:r>
            </a:p>
            <a:p>
              <a:pPr algn="ctr"/>
              <a:r>
                <a:rPr lang="en-US" sz="900" dirty="0"/>
                <a:t>3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14BF52C-3B9A-4848-8DA8-7E1EFF4C955D}"/>
                </a:ext>
              </a:extLst>
            </p:cNvPr>
            <p:cNvSpPr/>
            <p:nvPr/>
          </p:nvSpPr>
          <p:spPr>
            <a:xfrm>
              <a:off x="5140409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Sequence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8260694-ED2C-0E41-A4A0-C00007943D0E}"/>
                </a:ext>
              </a:extLst>
            </p:cNvPr>
            <p:cNvSpPr/>
            <p:nvPr/>
          </p:nvSpPr>
          <p:spPr>
            <a:xfrm>
              <a:off x="5968310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Address</a:t>
              </a:r>
            </a:p>
            <a:p>
              <a:pPr algn="ctr"/>
              <a:r>
                <a:rPr lang="en-US" sz="900" dirty="0"/>
                <a:t>4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D343D9E-4DC4-2942-8D02-5682A882C60B}"/>
                </a:ext>
              </a:extLst>
            </p:cNvPr>
            <p:cNvSpPr/>
            <p:nvPr/>
          </p:nvSpPr>
          <p:spPr>
            <a:xfrm>
              <a:off x="6808570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QoS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366AEA5-CD07-A443-AAE6-5A1EE94D91DF}"/>
                </a:ext>
              </a:extLst>
            </p:cNvPr>
            <p:cNvSpPr/>
            <p:nvPr/>
          </p:nvSpPr>
          <p:spPr>
            <a:xfrm>
              <a:off x="7648829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HT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B7EFC10-5516-4F49-90F8-D0C594E87946}"/>
                </a:ext>
              </a:extLst>
            </p:cNvPr>
            <p:cNvSpPr/>
            <p:nvPr/>
          </p:nvSpPr>
          <p:spPr>
            <a:xfrm>
              <a:off x="8489088" y="18288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CMMG</a:t>
              </a:r>
            </a:p>
            <a:p>
              <a:pPr algn="ctr"/>
              <a:r>
                <a:rPr lang="en-US" sz="900" dirty="0"/>
                <a:t>Control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375BA3F-B764-064D-A845-004420BF4EFD}"/>
                </a:ext>
              </a:extLst>
            </p:cNvPr>
            <p:cNvSpPr/>
            <p:nvPr/>
          </p:nvSpPr>
          <p:spPr>
            <a:xfrm>
              <a:off x="9316990" y="1828800"/>
              <a:ext cx="840259" cy="43183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MLE ID</a:t>
              </a:r>
            </a:p>
            <a:p>
              <a:pPr algn="ctr"/>
              <a:r>
                <a:rPr lang="en-US" sz="900" dirty="0"/>
                <a:t>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1DEBB9E-3239-3046-8CEC-7538F098E0E1}"/>
                </a:ext>
              </a:extLst>
            </p:cNvPr>
            <p:cNvSpPr/>
            <p:nvPr/>
          </p:nvSpPr>
          <p:spPr>
            <a:xfrm>
              <a:off x="10177241" y="1828800"/>
              <a:ext cx="840259" cy="43183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MLE ID</a:t>
              </a:r>
            </a:p>
            <a:p>
              <a:pPr algn="ctr"/>
              <a:r>
                <a:rPr lang="en-US" sz="900" dirty="0"/>
                <a:t>2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9AC4231-9145-2147-8352-24F961DD7087}"/>
                </a:ext>
              </a:extLst>
            </p:cNvPr>
            <p:cNvCxnSpPr>
              <a:cxnSpLocks/>
            </p:cNvCxnSpPr>
            <p:nvPr/>
          </p:nvCxnSpPr>
          <p:spPr>
            <a:xfrm>
              <a:off x="1041400" y="2260630"/>
              <a:ext cx="0" cy="623579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833BCB0-BE3D-6340-BCF9-6BBC09B0852A}"/>
                </a:ext>
              </a:extLst>
            </p:cNvPr>
            <p:cNvCxnSpPr>
              <a:cxnSpLocks/>
            </p:cNvCxnSpPr>
            <p:nvPr/>
          </p:nvCxnSpPr>
          <p:spPr>
            <a:xfrm>
              <a:off x="11000338" y="2260630"/>
              <a:ext cx="0" cy="623579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9DF09B61-31C8-2846-BBEC-B1B3C23C8450}"/>
                </a:ext>
              </a:extLst>
            </p:cNvPr>
            <p:cNvCxnSpPr/>
            <p:nvPr/>
          </p:nvCxnSpPr>
          <p:spPr>
            <a:xfrm flipH="1">
              <a:off x="1041400" y="2706130"/>
              <a:ext cx="3122007" cy="0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6D9D2C-5018-DB44-AC56-FBE00E2A90E3}"/>
                </a:ext>
              </a:extLst>
            </p:cNvPr>
            <p:cNvSpPr txBox="1"/>
            <p:nvPr/>
          </p:nvSpPr>
          <p:spPr>
            <a:xfrm>
              <a:off x="4454742" y="2552241"/>
              <a:ext cx="97094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MAC header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5269707-DBB4-1D4E-A1E9-5CA636F85389}"/>
                </a:ext>
              </a:extLst>
            </p:cNvPr>
            <p:cNvCxnSpPr/>
            <p:nvPr/>
          </p:nvCxnSpPr>
          <p:spPr>
            <a:xfrm>
              <a:off x="5834398" y="2706130"/>
              <a:ext cx="5148779" cy="0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2CDE7EB-1F48-7947-B34B-FEEEC6C72F5D}"/>
                </a:ext>
              </a:extLst>
            </p:cNvPr>
            <p:cNvSpPr/>
            <p:nvPr/>
          </p:nvSpPr>
          <p:spPr>
            <a:xfrm>
              <a:off x="1041400" y="3429000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Frame</a:t>
              </a:r>
            </a:p>
            <a:p>
              <a:pPr algn="ctr"/>
              <a:r>
                <a:rPr lang="en-US" sz="900" dirty="0"/>
                <a:t>Body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4232199-9483-924A-B831-0097DD517E64}"/>
                </a:ext>
              </a:extLst>
            </p:cNvPr>
            <p:cNvSpPr/>
            <p:nvPr/>
          </p:nvSpPr>
          <p:spPr>
            <a:xfrm>
              <a:off x="1881659" y="3423998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FCS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03D42FC-CB72-B544-8060-BD7A97C184F4}"/>
                </a:ext>
              </a:extLst>
            </p:cNvPr>
            <p:cNvSpPr txBox="1"/>
            <p:nvPr/>
          </p:nvSpPr>
          <p:spPr>
            <a:xfrm>
              <a:off x="356310" y="1519707"/>
              <a:ext cx="6381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Octets: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AFC35FA-8D6E-A64A-BDB5-E30B01F22072}"/>
                </a:ext>
              </a:extLst>
            </p:cNvPr>
            <p:cNvSpPr txBox="1"/>
            <p:nvPr/>
          </p:nvSpPr>
          <p:spPr>
            <a:xfrm>
              <a:off x="1187095" y="1512222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202B1D6-EA2C-AA43-84FE-01B6957A071B}"/>
                </a:ext>
              </a:extLst>
            </p:cNvPr>
            <p:cNvSpPr txBox="1"/>
            <p:nvPr/>
          </p:nvSpPr>
          <p:spPr>
            <a:xfrm>
              <a:off x="2062285" y="151222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828E8F7-FF06-E04F-B35E-393467564767}"/>
                </a:ext>
              </a:extLst>
            </p:cNvPr>
            <p:cNvSpPr txBox="1"/>
            <p:nvPr/>
          </p:nvSpPr>
          <p:spPr>
            <a:xfrm>
              <a:off x="2902544" y="1524685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6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4622960-98DC-F849-B00D-8EAA824A02F0}"/>
                </a:ext>
              </a:extLst>
            </p:cNvPr>
            <p:cNvSpPr txBox="1"/>
            <p:nvPr/>
          </p:nvSpPr>
          <p:spPr>
            <a:xfrm>
              <a:off x="3593723" y="1519707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6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6DBBA16-0A5E-2546-B618-033AB30A3E5B}"/>
                </a:ext>
              </a:extLst>
            </p:cNvPr>
            <p:cNvSpPr txBox="1"/>
            <p:nvPr/>
          </p:nvSpPr>
          <p:spPr>
            <a:xfrm>
              <a:off x="4391456" y="1512220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6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A3BE0D0-C344-DD43-8A11-9DEB9CB89367}"/>
                </a:ext>
              </a:extLst>
            </p:cNvPr>
            <p:cNvSpPr txBox="1"/>
            <p:nvPr/>
          </p:nvSpPr>
          <p:spPr>
            <a:xfrm>
              <a:off x="5211711" y="1512219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596935B-E574-9D4D-B357-2520DA717D80}"/>
                </a:ext>
              </a:extLst>
            </p:cNvPr>
            <p:cNvSpPr txBox="1"/>
            <p:nvPr/>
          </p:nvSpPr>
          <p:spPr>
            <a:xfrm>
              <a:off x="6050275" y="1512218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6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29A01F1-292F-124B-BEAE-21C33F84041E}"/>
                </a:ext>
              </a:extLst>
            </p:cNvPr>
            <p:cNvSpPr txBox="1"/>
            <p:nvPr/>
          </p:nvSpPr>
          <p:spPr>
            <a:xfrm>
              <a:off x="6858014" y="1512217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2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4F2E0B9-B2AD-5549-9B85-D9679D74596B}"/>
                </a:ext>
              </a:extLst>
            </p:cNvPr>
            <p:cNvSpPr txBox="1"/>
            <p:nvPr/>
          </p:nvSpPr>
          <p:spPr>
            <a:xfrm>
              <a:off x="7737877" y="1519707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4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A9C92EA-24DE-B54A-9667-335E8B1E4C60}"/>
                </a:ext>
              </a:extLst>
            </p:cNvPr>
            <p:cNvSpPr txBox="1"/>
            <p:nvPr/>
          </p:nvSpPr>
          <p:spPr>
            <a:xfrm>
              <a:off x="8573463" y="1512216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4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A4B154D-1863-1A45-B076-E7DD3C5399D3}"/>
                </a:ext>
              </a:extLst>
            </p:cNvPr>
            <p:cNvSpPr txBox="1"/>
            <p:nvPr/>
          </p:nvSpPr>
          <p:spPr>
            <a:xfrm>
              <a:off x="9381202" y="1521780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1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B5256D6-3F25-974D-8CCE-40CB5034D75E}"/>
                </a:ext>
              </a:extLst>
            </p:cNvPr>
            <p:cNvSpPr txBox="1"/>
            <p:nvPr/>
          </p:nvSpPr>
          <p:spPr>
            <a:xfrm>
              <a:off x="10246422" y="1519707"/>
              <a:ext cx="5725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0 or 1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01A20AC-3063-9A4A-96C4-FE9B39BE061E}"/>
              </a:ext>
            </a:extLst>
          </p:cNvPr>
          <p:cNvGrpSpPr/>
          <p:nvPr/>
        </p:nvGrpSpPr>
        <p:grpSpPr>
          <a:xfrm>
            <a:off x="214293" y="4533470"/>
            <a:ext cx="8635286" cy="1077971"/>
            <a:chOff x="356310" y="4263816"/>
            <a:chExt cx="9906148" cy="1132812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F586ABB-F778-4543-9C0A-3673785A4CC5}"/>
                </a:ext>
              </a:extLst>
            </p:cNvPr>
            <p:cNvSpPr/>
            <p:nvPr/>
          </p:nvSpPr>
          <p:spPr>
            <a:xfrm>
              <a:off x="1041399" y="4573695"/>
              <a:ext cx="840259" cy="43183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Protocol</a:t>
              </a:r>
            </a:p>
            <a:p>
              <a:pPr algn="ctr"/>
              <a:r>
                <a:rPr lang="en-US" sz="900" dirty="0"/>
                <a:t>version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913A4060-58E7-0945-9253-089E6328F088}"/>
                </a:ext>
              </a:extLst>
            </p:cNvPr>
            <p:cNvSpPr/>
            <p:nvPr/>
          </p:nvSpPr>
          <p:spPr>
            <a:xfrm>
              <a:off x="1881659" y="4573695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Type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F57A036-BA32-AF4C-90AE-68829AD2A469}"/>
                </a:ext>
              </a:extLst>
            </p:cNvPr>
            <p:cNvSpPr/>
            <p:nvPr/>
          </p:nvSpPr>
          <p:spPr>
            <a:xfrm>
              <a:off x="2721918" y="4573695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Subtype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780AB59-879D-374E-BEE8-26BC62D1FBE3}"/>
                </a:ext>
              </a:extLst>
            </p:cNvPr>
            <p:cNvSpPr/>
            <p:nvPr/>
          </p:nvSpPr>
          <p:spPr>
            <a:xfrm>
              <a:off x="3551197" y="4573695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To</a:t>
              </a:r>
            </a:p>
            <a:p>
              <a:pPr algn="ctr"/>
              <a:r>
                <a:rPr lang="en-US" sz="900" dirty="0"/>
                <a:t>DS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3BD1B9A8-0455-6541-B6F6-EA42F547C71A}"/>
                </a:ext>
              </a:extLst>
            </p:cNvPr>
            <p:cNvSpPr/>
            <p:nvPr/>
          </p:nvSpPr>
          <p:spPr>
            <a:xfrm>
              <a:off x="4380476" y="4573695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From</a:t>
              </a:r>
            </a:p>
            <a:p>
              <a:pPr algn="ctr"/>
              <a:r>
                <a:rPr lang="en-US" sz="900" dirty="0"/>
                <a:t>DS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64F4488-1BD3-7B44-B25D-4A0ED89FA986}"/>
                </a:ext>
              </a:extLst>
            </p:cNvPr>
            <p:cNvSpPr/>
            <p:nvPr/>
          </p:nvSpPr>
          <p:spPr>
            <a:xfrm>
              <a:off x="5222102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More</a:t>
              </a:r>
            </a:p>
            <a:p>
              <a:pPr algn="ctr"/>
              <a:r>
                <a:rPr lang="en-US" sz="900" dirty="0"/>
                <a:t>Fragment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F4807FF-DD3E-014D-B17D-AF608BDB5BE9}"/>
                </a:ext>
              </a:extLst>
            </p:cNvPr>
            <p:cNvSpPr/>
            <p:nvPr/>
          </p:nvSpPr>
          <p:spPr>
            <a:xfrm>
              <a:off x="6075837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Retry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243DC98-68AC-FD49-ABF4-16B66CCE7CBD}"/>
                </a:ext>
              </a:extLst>
            </p:cNvPr>
            <p:cNvSpPr/>
            <p:nvPr/>
          </p:nvSpPr>
          <p:spPr>
            <a:xfrm>
              <a:off x="6916096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Power</a:t>
              </a:r>
            </a:p>
            <a:p>
              <a:pPr algn="ctr"/>
              <a:r>
                <a:rPr lang="en-US" sz="900" dirty="0"/>
                <a:t>Management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B85091B6-F1BF-D741-8F27-CFEC8DDF4DD7}"/>
                </a:ext>
              </a:extLst>
            </p:cNvPr>
            <p:cNvSpPr/>
            <p:nvPr/>
          </p:nvSpPr>
          <p:spPr>
            <a:xfrm>
              <a:off x="7756355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More</a:t>
              </a:r>
            </a:p>
            <a:p>
              <a:pPr algn="ctr"/>
              <a:r>
                <a:rPr lang="en-US" sz="900" dirty="0"/>
                <a:t>Data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DBBE527-0D6D-8B44-9B9C-571A1B9E388B}"/>
                </a:ext>
              </a:extLst>
            </p:cNvPr>
            <p:cNvSpPr/>
            <p:nvPr/>
          </p:nvSpPr>
          <p:spPr>
            <a:xfrm>
              <a:off x="8593740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Protected</a:t>
              </a:r>
            </a:p>
            <a:p>
              <a:pPr algn="ctr"/>
              <a:r>
                <a:rPr lang="en-US" sz="900" dirty="0"/>
                <a:t>Frame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7937A7D-F1C0-434E-BCE8-CF4FA4242200}"/>
                </a:ext>
              </a:extLst>
            </p:cNvPr>
            <p:cNvSpPr/>
            <p:nvPr/>
          </p:nvSpPr>
          <p:spPr>
            <a:xfrm>
              <a:off x="9422199" y="4573176"/>
              <a:ext cx="840259" cy="43183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+HTC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1CEC4ED-0713-DE40-8AEF-5FC958F3157C}"/>
                </a:ext>
              </a:extLst>
            </p:cNvPr>
            <p:cNvSpPr txBox="1"/>
            <p:nvPr/>
          </p:nvSpPr>
          <p:spPr>
            <a:xfrm>
              <a:off x="1063360" y="4268275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B0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9F33965-E175-4244-A5D7-1AABA24B3D91}"/>
                </a:ext>
              </a:extLst>
            </p:cNvPr>
            <p:cNvSpPr txBox="1"/>
            <p:nvPr/>
          </p:nvSpPr>
          <p:spPr>
            <a:xfrm>
              <a:off x="1398924" y="4269451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218961E-528E-2046-B3CF-A2585546735C}"/>
                </a:ext>
              </a:extLst>
            </p:cNvPr>
            <p:cNvSpPr txBox="1"/>
            <p:nvPr/>
          </p:nvSpPr>
          <p:spPr>
            <a:xfrm>
              <a:off x="1881658" y="4268794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B2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74339AA-C207-9B4E-A729-5896DA263748}"/>
                </a:ext>
              </a:extLst>
            </p:cNvPr>
            <p:cNvSpPr txBox="1"/>
            <p:nvPr/>
          </p:nvSpPr>
          <p:spPr>
            <a:xfrm>
              <a:off x="2279879" y="4268275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B3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92EAA50-D194-5141-9621-D76F7B03AD41}"/>
                </a:ext>
              </a:extLst>
            </p:cNvPr>
            <p:cNvSpPr txBox="1"/>
            <p:nvPr/>
          </p:nvSpPr>
          <p:spPr>
            <a:xfrm>
              <a:off x="2722096" y="4268275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B4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9AE8E78-5739-3F45-9DEC-88E40DF1EB5E}"/>
                </a:ext>
              </a:extLst>
            </p:cNvPr>
            <p:cNvSpPr txBox="1"/>
            <p:nvPr/>
          </p:nvSpPr>
          <p:spPr>
            <a:xfrm>
              <a:off x="3142047" y="4268275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B7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88693C5-0AC7-9049-A8C1-38EB49844416}"/>
                </a:ext>
              </a:extLst>
            </p:cNvPr>
            <p:cNvSpPr txBox="1"/>
            <p:nvPr/>
          </p:nvSpPr>
          <p:spPr>
            <a:xfrm>
              <a:off x="3724657" y="4267617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B8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06E0B3D-5FF1-E242-B394-83654B9856C7}"/>
                </a:ext>
              </a:extLst>
            </p:cNvPr>
            <p:cNvSpPr txBox="1"/>
            <p:nvPr/>
          </p:nvSpPr>
          <p:spPr>
            <a:xfrm>
              <a:off x="4516490" y="4267617"/>
              <a:ext cx="32252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B9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C2BB561-13B1-FF44-92F9-7B444F5DE1B9}"/>
                </a:ext>
              </a:extLst>
            </p:cNvPr>
            <p:cNvSpPr txBox="1"/>
            <p:nvPr/>
          </p:nvSpPr>
          <p:spPr>
            <a:xfrm>
              <a:off x="5345667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B10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D34A8D8-2BF6-A24B-9DB2-7D5D40839C87}"/>
                </a:ext>
              </a:extLst>
            </p:cNvPr>
            <p:cNvSpPr txBox="1"/>
            <p:nvPr/>
          </p:nvSpPr>
          <p:spPr>
            <a:xfrm>
              <a:off x="6317550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B11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EAB2D9B4-821F-7B47-9B0A-E674195A8E15}"/>
                </a:ext>
              </a:extLst>
            </p:cNvPr>
            <p:cNvSpPr txBox="1"/>
            <p:nvPr/>
          </p:nvSpPr>
          <p:spPr>
            <a:xfrm>
              <a:off x="7142992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B12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42CB000-6C66-BF43-AE5F-50F6A87B12B2}"/>
                </a:ext>
              </a:extLst>
            </p:cNvPr>
            <p:cNvSpPr txBox="1"/>
            <p:nvPr/>
          </p:nvSpPr>
          <p:spPr>
            <a:xfrm>
              <a:off x="7907696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B13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C69C0CB-492E-C84C-B95B-DE6C10E44B16}"/>
                </a:ext>
              </a:extLst>
            </p:cNvPr>
            <p:cNvSpPr txBox="1"/>
            <p:nvPr/>
          </p:nvSpPr>
          <p:spPr>
            <a:xfrm>
              <a:off x="8747955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B14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8E5BDCA-DF6E-F246-9CA9-4D7639FA35DA}"/>
                </a:ext>
              </a:extLst>
            </p:cNvPr>
            <p:cNvSpPr txBox="1"/>
            <p:nvPr/>
          </p:nvSpPr>
          <p:spPr>
            <a:xfrm>
              <a:off x="9631271" y="4263816"/>
              <a:ext cx="38985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B15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E342F709-A980-4443-8BB1-C9ACDFDF670B}"/>
                </a:ext>
              </a:extLst>
            </p:cNvPr>
            <p:cNvSpPr txBox="1"/>
            <p:nvPr/>
          </p:nvSpPr>
          <p:spPr>
            <a:xfrm>
              <a:off x="356310" y="5119629"/>
              <a:ext cx="4716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Bits: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0C7AD292-01A3-A44A-BB69-3B8C3D880D9C}"/>
                </a:ext>
              </a:extLst>
            </p:cNvPr>
            <p:cNvSpPr txBox="1"/>
            <p:nvPr/>
          </p:nvSpPr>
          <p:spPr>
            <a:xfrm>
              <a:off x="1221240" y="5119628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A9BE211-359E-7D47-9BD5-ACE0B1D0A180}"/>
                </a:ext>
              </a:extLst>
            </p:cNvPr>
            <p:cNvSpPr txBox="1"/>
            <p:nvPr/>
          </p:nvSpPr>
          <p:spPr>
            <a:xfrm>
              <a:off x="2164571" y="5119628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2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A8E1F97-9157-6749-9CD8-D31513B3091F}"/>
                </a:ext>
              </a:extLst>
            </p:cNvPr>
            <p:cNvSpPr txBox="1"/>
            <p:nvPr/>
          </p:nvSpPr>
          <p:spPr>
            <a:xfrm>
              <a:off x="2970685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4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6F85542-F1E5-3249-A554-171AD0F623DF}"/>
                </a:ext>
              </a:extLst>
            </p:cNvPr>
            <p:cNvSpPr txBox="1"/>
            <p:nvPr/>
          </p:nvSpPr>
          <p:spPr>
            <a:xfrm>
              <a:off x="3742802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B67E0C1C-5AF7-1241-97C1-48FBA7826293}"/>
                </a:ext>
              </a:extLst>
            </p:cNvPr>
            <p:cNvSpPr txBox="1"/>
            <p:nvPr/>
          </p:nvSpPr>
          <p:spPr>
            <a:xfrm>
              <a:off x="4613946" y="5101978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205741F9-B526-3143-8227-B5BC7A74A34B}"/>
                </a:ext>
              </a:extLst>
            </p:cNvPr>
            <p:cNvSpPr txBox="1"/>
            <p:nvPr/>
          </p:nvSpPr>
          <p:spPr>
            <a:xfrm>
              <a:off x="5505014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06C355D9-33B8-A64C-839E-7C525DC30CBE}"/>
                </a:ext>
              </a:extLst>
            </p:cNvPr>
            <p:cNvSpPr txBox="1"/>
            <p:nvPr/>
          </p:nvSpPr>
          <p:spPr>
            <a:xfrm>
              <a:off x="6334165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61CD08CD-1659-A546-B423-265C6F7260DF}"/>
                </a:ext>
              </a:extLst>
            </p:cNvPr>
            <p:cNvSpPr txBox="1"/>
            <p:nvPr/>
          </p:nvSpPr>
          <p:spPr>
            <a:xfrm>
              <a:off x="7142992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800A3DE-32BD-B74C-BDCC-27643C30BA03}"/>
                </a:ext>
              </a:extLst>
            </p:cNvPr>
            <p:cNvSpPr txBox="1"/>
            <p:nvPr/>
          </p:nvSpPr>
          <p:spPr>
            <a:xfrm>
              <a:off x="7951819" y="5101977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FC99A13-F925-4642-8EDE-A54C8ACFB72D}"/>
                </a:ext>
              </a:extLst>
            </p:cNvPr>
            <p:cNvSpPr txBox="1"/>
            <p:nvPr/>
          </p:nvSpPr>
          <p:spPr>
            <a:xfrm>
              <a:off x="8805663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8E0493A-6370-254E-8D9C-5D2E563321D0}"/>
                </a:ext>
              </a:extLst>
            </p:cNvPr>
            <p:cNvSpPr txBox="1"/>
            <p:nvPr/>
          </p:nvSpPr>
          <p:spPr>
            <a:xfrm>
              <a:off x="9633248" y="511639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</p:grpSp>
      <p:sp>
        <p:nvSpPr>
          <p:cNvPr id="78" name="Left Brace 77">
            <a:extLst>
              <a:ext uri="{FF2B5EF4-FFF2-40B4-BE49-F238E27FC236}">
                <a16:creationId xmlns:a16="http://schemas.microsoft.com/office/drawing/2014/main" id="{49F8B5EC-E678-0D4E-B835-D031E93CA067}"/>
              </a:ext>
            </a:extLst>
          </p:cNvPr>
          <p:cNvSpPr/>
          <p:nvPr/>
        </p:nvSpPr>
        <p:spPr>
          <a:xfrm rot="5400000" flipH="1">
            <a:off x="4452755" y="2030054"/>
            <a:ext cx="645859" cy="7882614"/>
          </a:xfrm>
          <a:prstGeom prst="leftBrace">
            <a:avLst>
              <a:gd name="adj1" fmla="val 0"/>
              <a:gd name="adj2" fmla="val 50000"/>
            </a:avLst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4C7DAC1-117C-A149-9DF3-22BFD6A70A36}"/>
              </a:ext>
            </a:extLst>
          </p:cNvPr>
          <p:cNvSpPr txBox="1"/>
          <p:nvPr/>
        </p:nvSpPr>
        <p:spPr>
          <a:xfrm>
            <a:off x="4251388" y="6176370"/>
            <a:ext cx="1247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Frame Control</a:t>
            </a:r>
          </a:p>
        </p:txBody>
      </p:sp>
    </p:spTree>
    <p:extLst>
      <p:ext uri="{BB962C8B-B14F-4D97-AF65-F5344CB8AC3E}">
        <p14:creationId xmlns:p14="http://schemas.microsoft.com/office/powerpoint/2010/main" val="2531803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400" dirty="0"/>
              <a:t>MLD Setup (Association) &amp; Authentication Exchange Using Multi-Link MAC Header Format 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37FD08-8CE2-6F4A-85B1-1DD79541DDFC}"/>
              </a:ext>
            </a:extLst>
          </p:cNvPr>
          <p:cNvCxnSpPr/>
          <p:nvPr/>
        </p:nvCxnSpPr>
        <p:spPr bwMode="auto">
          <a:xfrm>
            <a:off x="1216025" y="1981200"/>
            <a:ext cx="0" cy="441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3B6D02-ED0F-1E4B-9E61-AE7622E8D516}"/>
              </a:ext>
            </a:extLst>
          </p:cNvPr>
          <p:cNvCxnSpPr/>
          <p:nvPr/>
        </p:nvCxnSpPr>
        <p:spPr bwMode="auto">
          <a:xfrm>
            <a:off x="2362200" y="1996440"/>
            <a:ext cx="0" cy="441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E6D5DED-398F-DE4C-8D86-3D660EC1A44C}"/>
              </a:ext>
            </a:extLst>
          </p:cNvPr>
          <p:cNvCxnSpPr/>
          <p:nvPr/>
        </p:nvCxnSpPr>
        <p:spPr bwMode="auto">
          <a:xfrm>
            <a:off x="5998203" y="2055813"/>
            <a:ext cx="0" cy="441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E018DB3-A1C4-EB40-BFBB-45D72FAF5E45}"/>
              </a:ext>
            </a:extLst>
          </p:cNvPr>
          <p:cNvCxnSpPr/>
          <p:nvPr/>
        </p:nvCxnSpPr>
        <p:spPr bwMode="auto">
          <a:xfrm>
            <a:off x="6934200" y="2055813"/>
            <a:ext cx="0" cy="441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B68F549-FA17-4741-8BA2-9304E491D0A7}"/>
              </a:ext>
            </a:extLst>
          </p:cNvPr>
          <p:cNvSpPr txBox="1"/>
          <p:nvPr/>
        </p:nvSpPr>
        <p:spPr>
          <a:xfrm>
            <a:off x="292215" y="1350109"/>
            <a:ext cx="1383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 Multi-Link </a:t>
            </a:r>
          </a:p>
          <a:p>
            <a:r>
              <a:rPr lang="en-US" dirty="0"/>
              <a:t>Upper-MAC Entity</a:t>
            </a:r>
          </a:p>
          <a:p>
            <a:r>
              <a:rPr lang="en-US" dirty="0"/>
              <a:t>Object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25B4F8-3B22-4143-A795-467C777762B5}"/>
              </a:ext>
            </a:extLst>
          </p:cNvPr>
          <p:cNvSpPr txBox="1"/>
          <p:nvPr/>
        </p:nvSpPr>
        <p:spPr>
          <a:xfrm>
            <a:off x="1676055" y="1526403"/>
            <a:ext cx="16612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  Link Lower-MAC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B97CF2-ED9E-5D48-9F50-03804F784792}"/>
              </a:ext>
            </a:extLst>
          </p:cNvPr>
          <p:cNvSpPr txBox="1"/>
          <p:nvPr/>
        </p:nvSpPr>
        <p:spPr>
          <a:xfrm>
            <a:off x="6553200" y="1321767"/>
            <a:ext cx="1383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 Multi-Link </a:t>
            </a:r>
          </a:p>
          <a:p>
            <a:r>
              <a:rPr lang="en-US" dirty="0"/>
              <a:t>Upper-MAC Entity</a:t>
            </a:r>
          </a:p>
          <a:p>
            <a:r>
              <a:rPr lang="en-US" dirty="0"/>
              <a:t>Object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4A2117-7370-4E43-9715-A6782C60A859}"/>
              </a:ext>
            </a:extLst>
          </p:cNvPr>
          <p:cNvSpPr txBox="1"/>
          <p:nvPr/>
        </p:nvSpPr>
        <p:spPr>
          <a:xfrm>
            <a:off x="4971485" y="1607822"/>
            <a:ext cx="1581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  Link Lower-MAC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7370FD1-2B99-5841-AABE-81F7DD21E78C}"/>
              </a:ext>
            </a:extLst>
          </p:cNvPr>
          <p:cNvCxnSpPr>
            <a:cxnSpLocks/>
          </p:cNvCxnSpPr>
          <p:nvPr/>
        </p:nvCxnSpPr>
        <p:spPr bwMode="auto">
          <a:xfrm>
            <a:off x="2362200" y="2209800"/>
            <a:ext cx="3636003" cy="248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C3CE98F-9E48-5F4F-95AD-8B547E87ABA7}"/>
              </a:ext>
            </a:extLst>
          </p:cNvPr>
          <p:cNvSpPr txBox="1"/>
          <p:nvPr/>
        </p:nvSpPr>
        <p:spPr>
          <a:xfrm rot="203468">
            <a:off x="2897241" y="2032818"/>
            <a:ext cx="2196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Probe req (regular MAC header)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F8DE061-C304-7243-9A2D-5379384C4E85}"/>
              </a:ext>
            </a:extLst>
          </p:cNvPr>
          <p:cNvCxnSpPr>
            <a:cxnSpLocks/>
          </p:cNvCxnSpPr>
          <p:nvPr/>
        </p:nvCxnSpPr>
        <p:spPr bwMode="auto">
          <a:xfrm flipH="1">
            <a:off x="2362200" y="2582928"/>
            <a:ext cx="3636003" cy="2419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7E89EB4-DBB7-8E41-8766-2EF0B830EF2E}"/>
              </a:ext>
            </a:extLst>
          </p:cNvPr>
          <p:cNvSpPr txBox="1"/>
          <p:nvPr/>
        </p:nvSpPr>
        <p:spPr>
          <a:xfrm rot="21444954">
            <a:off x="2347484" y="2442565"/>
            <a:ext cx="2975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Probe </a:t>
            </a:r>
            <a:r>
              <a:rPr lang="en-US" dirty="0" err="1"/>
              <a:t>rsp</a:t>
            </a:r>
            <a:r>
              <a:rPr lang="en-US" dirty="0"/>
              <a:t> (regular MAC header + MLE Info)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B51D823-AA18-194C-B872-2F4030BAEC2F}"/>
              </a:ext>
            </a:extLst>
          </p:cNvPr>
          <p:cNvCxnSpPr>
            <a:cxnSpLocks/>
          </p:cNvCxnSpPr>
          <p:nvPr/>
        </p:nvCxnSpPr>
        <p:spPr bwMode="auto">
          <a:xfrm>
            <a:off x="1216025" y="2971800"/>
            <a:ext cx="5718175" cy="6329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3499BA3-0636-2E47-ABEF-4C2B5D727E55}"/>
              </a:ext>
            </a:extLst>
          </p:cNvPr>
          <p:cNvSpPr txBox="1"/>
          <p:nvPr/>
        </p:nvSpPr>
        <p:spPr>
          <a:xfrm rot="387515">
            <a:off x="2512841" y="3017656"/>
            <a:ext cx="3089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Auth 1 (Multi-Link MAC header w/ MLE IDs)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5CAB345-189A-124F-A68C-65A5E2A54126}"/>
              </a:ext>
            </a:extLst>
          </p:cNvPr>
          <p:cNvCxnSpPr/>
          <p:nvPr/>
        </p:nvCxnSpPr>
        <p:spPr bwMode="auto">
          <a:xfrm flipH="1">
            <a:off x="1216025" y="3853618"/>
            <a:ext cx="5718175" cy="158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2553D5C-BDC8-A043-8E7F-FAB7179BB114}"/>
              </a:ext>
            </a:extLst>
          </p:cNvPr>
          <p:cNvSpPr txBox="1"/>
          <p:nvPr/>
        </p:nvSpPr>
        <p:spPr>
          <a:xfrm>
            <a:off x="2341626" y="3562503"/>
            <a:ext cx="3089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Auth 2 (Multi-Link MAC header w/ MLE IDs)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A0FCFE5-36C0-5A4E-8472-08891160C163}"/>
              </a:ext>
            </a:extLst>
          </p:cNvPr>
          <p:cNvCxnSpPr>
            <a:cxnSpLocks/>
          </p:cNvCxnSpPr>
          <p:nvPr/>
        </p:nvCxnSpPr>
        <p:spPr bwMode="auto">
          <a:xfrm>
            <a:off x="1216025" y="4207850"/>
            <a:ext cx="5718175" cy="6329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4358F69-3C90-504B-97A7-64AC233C9D0B}"/>
              </a:ext>
            </a:extLst>
          </p:cNvPr>
          <p:cNvSpPr txBox="1"/>
          <p:nvPr/>
        </p:nvSpPr>
        <p:spPr>
          <a:xfrm rot="387515">
            <a:off x="2404601" y="4198870"/>
            <a:ext cx="3276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 req (Multi-Link MAC header w/ MLE IDs)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93DF3EE-E9DE-F949-AD51-2A5449AB72E4}"/>
              </a:ext>
            </a:extLst>
          </p:cNvPr>
          <p:cNvCxnSpPr/>
          <p:nvPr/>
        </p:nvCxnSpPr>
        <p:spPr bwMode="auto">
          <a:xfrm flipH="1">
            <a:off x="1216024" y="5022747"/>
            <a:ext cx="5718175" cy="158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29EAC35-4330-024B-8D4A-3A1CEC7E5936}"/>
              </a:ext>
            </a:extLst>
          </p:cNvPr>
          <p:cNvSpPr txBox="1"/>
          <p:nvPr/>
        </p:nvSpPr>
        <p:spPr>
          <a:xfrm>
            <a:off x="2386829" y="4737925"/>
            <a:ext cx="3336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Assoc resp (Multi-Link MAC header w/ MLE IDs)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048C21B-C5D4-AF43-AED7-0BCB8FB58170}"/>
              </a:ext>
            </a:extLst>
          </p:cNvPr>
          <p:cNvCxnSpPr/>
          <p:nvPr/>
        </p:nvCxnSpPr>
        <p:spPr bwMode="auto">
          <a:xfrm>
            <a:off x="1216024" y="5867400"/>
            <a:ext cx="57181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7EC8463-F2E6-E14B-A362-BBE0DA727F13}"/>
              </a:ext>
            </a:extLst>
          </p:cNvPr>
          <p:cNvSpPr txBox="1"/>
          <p:nvPr/>
        </p:nvSpPr>
        <p:spPr>
          <a:xfrm>
            <a:off x="1272966" y="5574190"/>
            <a:ext cx="5563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802.1x EAPOLs (Multi-Link MAC header w/ MLE IDs) (if 802.1x AKM is configured)</a:t>
            </a:r>
          </a:p>
        </p:txBody>
      </p:sp>
    </p:spTree>
    <p:extLst>
      <p:ext uri="{BB962C8B-B14F-4D97-AF65-F5344CB8AC3E}">
        <p14:creationId xmlns:p14="http://schemas.microsoft.com/office/powerpoint/2010/main" val="3763986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800" dirty="0"/>
              <a:t>MSDU Encapsulation Using Multi-Link </a:t>
            </a:r>
            <a:r>
              <a:rPr lang="en-US" sz="2400" dirty="0"/>
              <a:t>Frame</a:t>
            </a:r>
            <a:r>
              <a:rPr lang="en-US" sz="2800" dirty="0"/>
              <a:t> MAC Header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987"/>
            <a:ext cx="7772400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sz="1400" b="0" dirty="0"/>
              <a:t>In this proposal, Frame Control’s Protocol Version field with value 1 is defined to indicate the new Multi-Link frame MAC header is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1400" b="0" dirty="0"/>
              <a:t>The two fields, MLD ID 1 and MLD ID 2, are used to identify the receiver side Multi-Link Device instance ID and the transmitter side Multi-Link Upper Device instance 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sz="1400" b="0" dirty="0"/>
              <a:t>The encapsulation process of Multi-Link frame MAC header is depicted in below and the next page.</a:t>
            </a:r>
          </a:p>
          <a:p>
            <a:pPr marL="0" indent="0">
              <a:buNone/>
            </a:pPr>
            <a:endParaRPr lang="en-US" sz="1400" b="0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505D936-F39D-CA46-8ED1-12F2073A33C7}"/>
              </a:ext>
            </a:extLst>
          </p:cNvPr>
          <p:cNvSpPr/>
          <p:nvPr/>
        </p:nvSpPr>
        <p:spPr bwMode="auto">
          <a:xfrm>
            <a:off x="4040251" y="3124200"/>
            <a:ext cx="7239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74FB76D-A79B-314B-8D44-F5B025B9BA02}"/>
              </a:ext>
            </a:extLst>
          </p:cNvPr>
          <p:cNvSpPr/>
          <p:nvPr/>
        </p:nvSpPr>
        <p:spPr bwMode="auto">
          <a:xfrm>
            <a:off x="5497202" y="3124200"/>
            <a:ext cx="531042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type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F866B70-FFA8-8B4C-A894-337CBABD215C}"/>
              </a:ext>
            </a:extLst>
          </p:cNvPr>
          <p:cNvSpPr/>
          <p:nvPr/>
        </p:nvSpPr>
        <p:spPr bwMode="auto">
          <a:xfrm>
            <a:off x="4767201" y="3121152"/>
            <a:ext cx="7239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9972E74-AEAD-D241-B755-72BC5B07F981}"/>
              </a:ext>
            </a:extLst>
          </p:cNvPr>
          <p:cNvSpPr/>
          <p:nvPr/>
        </p:nvSpPr>
        <p:spPr bwMode="auto">
          <a:xfrm>
            <a:off x="6034345" y="3124200"/>
            <a:ext cx="1807464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B6875D1-E2D5-1E46-8636-DB374D5BE8D1}"/>
              </a:ext>
            </a:extLst>
          </p:cNvPr>
          <p:cNvSpPr txBox="1"/>
          <p:nvPr/>
        </p:nvSpPr>
        <p:spPr>
          <a:xfrm>
            <a:off x="2393858" y="3135052"/>
            <a:ext cx="1268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EtherType</a:t>
            </a:r>
            <a:r>
              <a:rPr lang="en-US" dirty="0"/>
              <a:t> frame: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A9EC9D9-F4C8-AD41-8528-F329FD69446D}"/>
              </a:ext>
            </a:extLst>
          </p:cNvPr>
          <p:cNvSpPr/>
          <p:nvPr/>
        </p:nvSpPr>
        <p:spPr bwMode="auto">
          <a:xfrm>
            <a:off x="-6799" y="4037139"/>
            <a:ext cx="446087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F1E6AF5-0D4E-D64D-89B8-40A8A7FE8F08}"/>
              </a:ext>
            </a:extLst>
          </p:cNvPr>
          <p:cNvSpPr/>
          <p:nvPr/>
        </p:nvSpPr>
        <p:spPr bwMode="auto">
          <a:xfrm>
            <a:off x="439384" y="4037139"/>
            <a:ext cx="446087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Dur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5214DD6-508D-A542-BCF1-A630AA658553}"/>
              </a:ext>
            </a:extLst>
          </p:cNvPr>
          <p:cNvSpPr/>
          <p:nvPr/>
        </p:nvSpPr>
        <p:spPr bwMode="auto">
          <a:xfrm>
            <a:off x="878717" y="4037139"/>
            <a:ext cx="68220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RA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0AA6966-7C0B-2948-856A-566E18E7B8A4}"/>
              </a:ext>
            </a:extLst>
          </p:cNvPr>
          <p:cNvSpPr/>
          <p:nvPr/>
        </p:nvSpPr>
        <p:spPr bwMode="auto">
          <a:xfrm>
            <a:off x="1568224" y="4037139"/>
            <a:ext cx="68220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EBE654B-4BF9-DB40-A536-33F7D5B10A81}"/>
              </a:ext>
            </a:extLst>
          </p:cNvPr>
          <p:cNvSpPr/>
          <p:nvPr/>
        </p:nvSpPr>
        <p:spPr bwMode="auto">
          <a:xfrm>
            <a:off x="2266433" y="4037139"/>
            <a:ext cx="68220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DA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613F8ED-FB28-934A-989C-3359E5181B05}"/>
              </a:ext>
            </a:extLst>
          </p:cNvPr>
          <p:cNvSpPr/>
          <p:nvPr/>
        </p:nvSpPr>
        <p:spPr bwMode="auto">
          <a:xfrm>
            <a:off x="2962340" y="4037139"/>
            <a:ext cx="446087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DF9E550-56D5-BB40-A3A4-98F6596E53AC}"/>
              </a:ext>
            </a:extLst>
          </p:cNvPr>
          <p:cNvSpPr/>
          <p:nvPr/>
        </p:nvSpPr>
        <p:spPr bwMode="auto">
          <a:xfrm>
            <a:off x="3416828" y="4037139"/>
            <a:ext cx="68220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A95AC47-3B1F-D74A-A343-973CCEBD8E50}"/>
              </a:ext>
            </a:extLst>
          </p:cNvPr>
          <p:cNvSpPr/>
          <p:nvPr/>
        </p:nvSpPr>
        <p:spPr bwMode="auto">
          <a:xfrm>
            <a:off x="4111195" y="4037139"/>
            <a:ext cx="446087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QC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21AB04-75E6-104B-AE59-766C3479D96C}"/>
              </a:ext>
            </a:extLst>
          </p:cNvPr>
          <p:cNvSpPr/>
          <p:nvPr/>
        </p:nvSpPr>
        <p:spPr bwMode="auto">
          <a:xfrm>
            <a:off x="4583750" y="4037139"/>
            <a:ext cx="582925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HTC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6980A4C3-B18B-DB48-9F44-E04B54A1BB95}"/>
              </a:ext>
            </a:extLst>
          </p:cNvPr>
          <p:cNvSpPr/>
          <p:nvPr/>
        </p:nvSpPr>
        <p:spPr bwMode="auto">
          <a:xfrm>
            <a:off x="6749836" y="4036346"/>
            <a:ext cx="1001784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SNAP+Type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F4BF73E-C40A-7943-B168-E545FFA09C08}"/>
              </a:ext>
            </a:extLst>
          </p:cNvPr>
          <p:cNvSpPr/>
          <p:nvPr/>
        </p:nvSpPr>
        <p:spPr bwMode="auto">
          <a:xfrm>
            <a:off x="7768063" y="4036346"/>
            <a:ext cx="1375938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6BCA9F3E-2621-0A44-BBC9-F81CE506D583}"/>
              </a:ext>
            </a:extLst>
          </p:cNvPr>
          <p:cNvCxnSpPr>
            <a:cxnSpLocks/>
            <a:stCxn id="80" idx="2"/>
          </p:cNvCxnSpPr>
          <p:nvPr/>
        </p:nvCxnSpPr>
        <p:spPr bwMode="auto">
          <a:xfrm flipH="1">
            <a:off x="2607537" y="3429000"/>
            <a:ext cx="1794664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7E5BBA8A-C0CB-1445-9D90-00962981AC40}"/>
              </a:ext>
            </a:extLst>
          </p:cNvPr>
          <p:cNvCxnSpPr>
            <a:cxnSpLocks/>
            <a:stCxn id="83" idx="2"/>
            <a:endCxn id="96" idx="0"/>
          </p:cNvCxnSpPr>
          <p:nvPr/>
        </p:nvCxnSpPr>
        <p:spPr bwMode="auto">
          <a:xfrm flipH="1">
            <a:off x="3757933" y="3425952"/>
            <a:ext cx="1371218" cy="6111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049FEAC0-AB4F-A242-8E06-B246D01EC159}"/>
              </a:ext>
            </a:extLst>
          </p:cNvPr>
          <p:cNvCxnSpPr>
            <a:cxnSpLocks/>
            <a:stCxn id="82" idx="2"/>
            <a:endCxn id="100" idx="0"/>
          </p:cNvCxnSpPr>
          <p:nvPr/>
        </p:nvCxnSpPr>
        <p:spPr bwMode="auto">
          <a:xfrm>
            <a:off x="5762723" y="3429000"/>
            <a:ext cx="1488005" cy="6073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7D990A25-6A7A-1141-A011-9D6AB3FB5801}"/>
              </a:ext>
            </a:extLst>
          </p:cNvPr>
          <p:cNvCxnSpPr>
            <a:cxnSpLocks/>
            <a:stCxn id="84" idx="2"/>
            <a:endCxn id="101" idx="0"/>
          </p:cNvCxnSpPr>
          <p:nvPr/>
        </p:nvCxnSpPr>
        <p:spPr bwMode="auto">
          <a:xfrm>
            <a:off x="6938077" y="3429000"/>
            <a:ext cx="1517955" cy="6073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CE55B371-5FF5-BB41-BD0D-19D47A0219D5}"/>
              </a:ext>
            </a:extLst>
          </p:cNvPr>
          <p:cNvSpPr txBox="1"/>
          <p:nvPr/>
        </p:nvSpPr>
        <p:spPr>
          <a:xfrm>
            <a:off x="1" y="4760623"/>
            <a:ext cx="1560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RA: receiver per Link Lower-MAC </a:t>
            </a:r>
            <a:r>
              <a:rPr lang="en-US" dirty="0" err="1"/>
              <a:t>addr</a:t>
            </a:r>
            <a:endParaRPr lang="en-US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BEC1D51-0F39-BF43-A327-1406C0E0593D}"/>
              </a:ext>
            </a:extLst>
          </p:cNvPr>
          <p:cNvSpPr txBox="1"/>
          <p:nvPr/>
        </p:nvSpPr>
        <p:spPr>
          <a:xfrm>
            <a:off x="1387717" y="5187144"/>
            <a:ext cx="1560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TA: transmitter per Link Lower-MAC </a:t>
            </a:r>
            <a:r>
              <a:rPr lang="en-US" dirty="0" err="1"/>
              <a:t>addr</a:t>
            </a:r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DCF9ED8C-CD1E-5D46-A828-1056D7E31F8C}"/>
              </a:ext>
            </a:extLst>
          </p:cNvPr>
          <p:cNvSpPr/>
          <p:nvPr/>
        </p:nvSpPr>
        <p:spPr bwMode="auto">
          <a:xfrm>
            <a:off x="5173973" y="4037139"/>
            <a:ext cx="781476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MLE ID1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05BC243-88CC-A443-9B56-E7DA9B489F9B}"/>
              </a:ext>
            </a:extLst>
          </p:cNvPr>
          <p:cNvSpPr/>
          <p:nvPr/>
        </p:nvSpPr>
        <p:spPr bwMode="auto">
          <a:xfrm>
            <a:off x="5951918" y="4036346"/>
            <a:ext cx="781476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MLE ID2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8FB156A-DB83-6942-86E4-E546425ADD66}"/>
              </a:ext>
            </a:extLst>
          </p:cNvPr>
          <p:cNvSpPr txBox="1"/>
          <p:nvPr/>
        </p:nvSpPr>
        <p:spPr>
          <a:xfrm>
            <a:off x="4312670" y="4760623"/>
            <a:ext cx="1560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MLE ID1: receiver Multi-Link Device ID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2AFF71F-3E06-0943-8DB2-398B4759F649}"/>
              </a:ext>
            </a:extLst>
          </p:cNvPr>
          <p:cNvSpPr txBox="1"/>
          <p:nvPr/>
        </p:nvSpPr>
        <p:spPr>
          <a:xfrm>
            <a:off x="5873595" y="5223968"/>
            <a:ext cx="1560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MLE ID2: transmitter Multi-Link Device ID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6C286F52-29D3-5E48-96DD-334C0D7882DE}"/>
              </a:ext>
            </a:extLst>
          </p:cNvPr>
          <p:cNvCxnSpPr/>
          <p:nvPr/>
        </p:nvCxnSpPr>
        <p:spPr bwMode="auto">
          <a:xfrm flipV="1">
            <a:off x="878717" y="4341146"/>
            <a:ext cx="244647" cy="3025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ECEB73A1-D901-8541-A34C-FBCD75BE3CB7}"/>
              </a:ext>
            </a:extLst>
          </p:cNvPr>
          <p:cNvCxnSpPr>
            <a:stCxn id="111" idx="0"/>
            <a:endCxn id="92" idx="2"/>
          </p:cNvCxnSpPr>
          <p:nvPr/>
        </p:nvCxnSpPr>
        <p:spPr bwMode="auto">
          <a:xfrm flipH="1" flipV="1">
            <a:off x="1909329" y="4265739"/>
            <a:ext cx="258851" cy="9214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58370283-DFAF-A748-817F-2F0C04CD02E8}"/>
              </a:ext>
            </a:extLst>
          </p:cNvPr>
          <p:cNvCxnSpPr>
            <a:stCxn id="118" idx="0"/>
            <a:endCxn id="113" idx="2"/>
          </p:cNvCxnSpPr>
          <p:nvPr/>
        </p:nvCxnSpPr>
        <p:spPr bwMode="auto">
          <a:xfrm flipV="1">
            <a:off x="5093133" y="4265739"/>
            <a:ext cx="471578" cy="4948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B6C98EF6-3863-0B4D-A64F-C4A91FB569A9}"/>
              </a:ext>
            </a:extLst>
          </p:cNvPr>
          <p:cNvCxnSpPr>
            <a:stCxn id="119" idx="0"/>
            <a:endCxn id="114" idx="2"/>
          </p:cNvCxnSpPr>
          <p:nvPr/>
        </p:nvCxnSpPr>
        <p:spPr bwMode="auto">
          <a:xfrm flipH="1" flipV="1">
            <a:off x="6342656" y="4264946"/>
            <a:ext cx="311402" cy="9590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46617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sz="2800" dirty="0"/>
              <a:t>MSDU Encapsulation Using Multi-Link </a:t>
            </a:r>
            <a:r>
              <a:rPr lang="en-US" sz="2400" dirty="0"/>
              <a:t>Frame</a:t>
            </a:r>
            <a:r>
              <a:rPr lang="en-US" sz="2800" dirty="0"/>
              <a:t> MAC Header(2)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987"/>
            <a:ext cx="7772400" cy="4951413"/>
          </a:xfrm>
        </p:spPr>
        <p:txBody>
          <a:bodyPr/>
          <a:lstStyle/>
          <a:p>
            <a:pPr marL="0" indent="0">
              <a:buNone/>
            </a:pPr>
            <a:endParaRPr lang="en-US" altLang="zh-TW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TW" sz="1400" b="0" dirty="0"/>
          </a:p>
          <a:p>
            <a:pPr marL="0" indent="0">
              <a:buNone/>
            </a:pPr>
            <a:endParaRPr lang="en-US" sz="1400" b="0" dirty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Huizhao Wang (Quantenna)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B74745C-868C-8249-896A-33633A34C80F}"/>
              </a:ext>
            </a:extLst>
          </p:cNvPr>
          <p:cNvGrpSpPr/>
          <p:nvPr/>
        </p:nvGrpSpPr>
        <p:grpSpPr>
          <a:xfrm>
            <a:off x="228599" y="1193354"/>
            <a:ext cx="8839201" cy="4951413"/>
            <a:chOff x="690302" y="-23240"/>
            <a:chExt cx="11442341" cy="6160609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929BE899-8C4D-424A-BF97-BFB09619BD93}"/>
                </a:ext>
              </a:extLst>
            </p:cNvPr>
            <p:cNvGrpSpPr/>
            <p:nvPr/>
          </p:nvGrpSpPr>
          <p:grpSpPr>
            <a:xfrm>
              <a:off x="3091629" y="1185512"/>
              <a:ext cx="5306886" cy="4683811"/>
              <a:chOff x="3200399" y="1210961"/>
              <a:chExt cx="5306886" cy="4683811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86BED11E-C378-234D-8E1F-AF4BE6D68265}"/>
                  </a:ext>
                </a:extLst>
              </p:cNvPr>
              <p:cNvSpPr/>
              <p:nvPr/>
            </p:nvSpPr>
            <p:spPr>
              <a:xfrm>
                <a:off x="4754092" y="1210961"/>
                <a:ext cx="2199502" cy="593125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Multi-Link</a:t>
                </a:r>
              </a:p>
              <a:p>
                <a:pPr algn="ctr"/>
                <a:r>
                  <a:rPr lang="en-US" sz="900" dirty="0"/>
                  <a:t>Device AP instance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E32B1EF7-C73B-1841-B5A5-A9A0BD953B1C}"/>
                  </a:ext>
                </a:extLst>
              </p:cNvPr>
              <p:cNvSpPr/>
              <p:nvPr/>
            </p:nvSpPr>
            <p:spPr>
              <a:xfrm>
                <a:off x="4774562" y="5132771"/>
                <a:ext cx="2199502" cy="762001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Multi-Link</a:t>
                </a:r>
              </a:p>
              <a:p>
                <a:pPr algn="ctr"/>
                <a:r>
                  <a:rPr lang="en-US" sz="900" dirty="0"/>
                  <a:t>Device STA instance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48E2E629-320D-5346-BC1E-8D4FF00921BF}"/>
                  </a:ext>
                </a:extLst>
              </p:cNvPr>
              <p:cNvSpPr/>
              <p:nvPr/>
            </p:nvSpPr>
            <p:spPr>
              <a:xfrm>
                <a:off x="3200399" y="2495199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Link1 AP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D607E5AC-B428-A14C-A90B-A9867D2E351E}"/>
                  </a:ext>
                </a:extLst>
              </p:cNvPr>
              <p:cNvSpPr/>
              <p:nvPr/>
            </p:nvSpPr>
            <p:spPr>
              <a:xfrm>
                <a:off x="5219405" y="2495199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Link2 AP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9A0E5337-4B5A-2143-A357-38CD408DD3E5}"/>
                  </a:ext>
                </a:extLst>
              </p:cNvPr>
              <p:cNvSpPr/>
              <p:nvPr/>
            </p:nvSpPr>
            <p:spPr>
              <a:xfrm>
                <a:off x="7197468" y="2495199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Link3 AP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460D51E1-F370-024B-82A1-BA837799E316}"/>
                  </a:ext>
                </a:extLst>
              </p:cNvPr>
              <p:cNvSpPr/>
              <p:nvPr/>
            </p:nvSpPr>
            <p:spPr>
              <a:xfrm>
                <a:off x="3200399" y="3669950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Link1 STA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5F2A95B0-EAED-C14D-8E97-5CCAC5268D20}"/>
                  </a:ext>
                </a:extLst>
              </p:cNvPr>
              <p:cNvSpPr/>
              <p:nvPr/>
            </p:nvSpPr>
            <p:spPr>
              <a:xfrm>
                <a:off x="5198933" y="3669950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Link2 STA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DC957C2B-CD03-6A4F-8A17-738E1A641211}"/>
                  </a:ext>
                </a:extLst>
              </p:cNvPr>
              <p:cNvSpPr/>
              <p:nvPr/>
            </p:nvSpPr>
            <p:spPr>
              <a:xfrm>
                <a:off x="7197468" y="3669950"/>
                <a:ext cx="1309817" cy="593124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dirty="0"/>
                  <a:t>Link3 STA</a:t>
                </a:r>
              </a:p>
              <a:p>
                <a:pPr algn="ctr"/>
                <a:r>
                  <a:rPr lang="en-US" sz="900" dirty="0"/>
                  <a:t>Lower-MAC</a:t>
                </a:r>
              </a:p>
            </p:txBody>
          </p: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6364289E-0233-5E41-8843-D4841104BB39}"/>
                  </a:ext>
                </a:extLst>
              </p:cNvPr>
              <p:cNvCxnSpPr>
                <a:cxnSpLocks/>
                <a:stCxn id="63" idx="2"/>
              </p:cNvCxnSpPr>
              <p:nvPr/>
            </p:nvCxnSpPr>
            <p:spPr>
              <a:xfrm>
                <a:off x="5853843" y="1804086"/>
                <a:ext cx="0" cy="325988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657053F2-287E-3546-B74C-C58D69EA2143}"/>
                  </a:ext>
                </a:extLst>
              </p:cNvPr>
              <p:cNvCxnSpPr/>
              <p:nvPr/>
            </p:nvCxnSpPr>
            <p:spPr>
              <a:xfrm>
                <a:off x="3516923" y="2130074"/>
                <a:ext cx="4335453" cy="0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3C05E6FC-4D43-034E-AA96-18B106AA53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16923" y="2169211"/>
                <a:ext cx="0" cy="325988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6AABC0AE-0128-844E-8528-BA786338B8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74313" y="2143368"/>
                <a:ext cx="0" cy="325988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>
                <a:extLst>
                  <a:ext uri="{FF2B5EF4-FFF2-40B4-BE49-F238E27FC236}">
                    <a16:creationId xmlns:a16="http://schemas.microsoft.com/office/drawing/2014/main" id="{0A87DBBC-3084-634A-B523-BDDE656AAD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27096" y="2169211"/>
                <a:ext cx="0" cy="325988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17ED6445-0290-7A4A-A8C6-2D50F89C7408}"/>
                  </a:ext>
                </a:extLst>
              </p:cNvPr>
              <p:cNvCxnSpPr/>
              <p:nvPr/>
            </p:nvCxnSpPr>
            <p:spPr>
              <a:xfrm>
                <a:off x="3491643" y="4806783"/>
                <a:ext cx="4335453" cy="0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>
                <a:extLst>
                  <a:ext uri="{FF2B5EF4-FFF2-40B4-BE49-F238E27FC236}">
                    <a16:creationId xmlns:a16="http://schemas.microsoft.com/office/drawing/2014/main" id="{A9E7C389-8444-4540-872A-4B320160D7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26810" y="4263074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EED693AC-06BC-144E-AD7D-2D7B3BFB00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78338" y="4263074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C0F948D7-C5E5-834E-98E8-60701774AC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52376" y="4263074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01F0CA38-ED96-FC49-BE56-60636B4E71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36937" y="3126241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prstDash val="sysDot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6AE58991-C603-E449-B831-7413780FE1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9527" y="3142228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prstDash val="sysDot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EB5A2AB8-DC44-0A4D-8698-58B8AA329A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85175" y="3126240"/>
                <a:ext cx="0" cy="54370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prstDash val="sysDot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0E38066-A4C7-DB41-AC30-7013DCE011F2}"/>
                </a:ext>
              </a:extLst>
            </p:cNvPr>
            <p:cNvSpPr/>
            <p:nvPr/>
          </p:nvSpPr>
          <p:spPr>
            <a:xfrm>
              <a:off x="2751609" y="1281447"/>
              <a:ext cx="1247211" cy="33437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PC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D2DA638-A6C3-F042-9F71-81AFB24C69AC}"/>
                </a:ext>
              </a:extLst>
            </p:cNvPr>
            <p:cNvSpPr/>
            <p:nvPr/>
          </p:nvSpPr>
          <p:spPr>
            <a:xfrm>
              <a:off x="8066043" y="5803000"/>
              <a:ext cx="1247212" cy="33436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PC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E7E905B-FE8D-0844-AB10-2EA2934F3161}"/>
                </a:ext>
              </a:extLst>
            </p:cNvPr>
            <p:cNvSpPr/>
            <p:nvPr/>
          </p:nvSpPr>
          <p:spPr>
            <a:xfrm>
              <a:off x="8066043" y="4962618"/>
              <a:ext cx="1683438" cy="33436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Upper layer Networking Stack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78EDAAF1-751A-1540-846F-1E3D8EFB49E3}"/>
                </a:ext>
              </a:extLst>
            </p:cNvPr>
            <p:cNvCxnSpPr/>
            <p:nvPr/>
          </p:nvCxnSpPr>
          <p:spPr>
            <a:xfrm flipV="1">
              <a:off x="7083159" y="5129802"/>
              <a:ext cx="874592" cy="167185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BAFB7A78-83BC-CA48-87B1-BE1F8CA24D18}"/>
                </a:ext>
              </a:extLst>
            </p:cNvPr>
            <p:cNvCxnSpPr>
              <a:cxnSpLocks/>
            </p:cNvCxnSpPr>
            <p:nvPr/>
          </p:nvCxnSpPr>
          <p:spPr>
            <a:xfrm>
              <a:off x="7025380" y="5538767"/>
              <a:ext cx="932371" cy="431417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2529BEAF-90C3-8847-A0E0-7A3FCD537B38}"/>
                </a:ext>
              </a:extLst>
            </p:cNvPr>
            <p:cNvCxnSpPr>
              <a:cxnSpLocks/>
            </p:cNvCxnSpPr>
            <p:nvPr/>
          </p:nvCxnSpPr>
          <p:spPr>
            <a:xfrm>
              <a:off x="3998820" y="1431053"/>
              <a:ext cx="637645" cy="0"/>
            </a:xfrm>
            <a:prstGeom prst="straightConnector1">
              <a:avLst/>
            </a:prstGeom>
            <a:ln>
              <a:solidFill>
                <a:srgbClr val="00B0F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EC045E1B-82C9-5341-A1B3-7CAAE3D2E064}"/>
                </a:ext>
              </a:extLst>
            </p:cNvPr>
            <p:cNvCxnSpPr/>
            <p:nvPr/>
          </p:nvCxnSpPr>
          <p:spPr>
            <a:xfrm flipV="1">
              <a:off x="2150527" y="1494933"/>
              <a:ext cx="505358" cy="516317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335905C-6A00-DE48-BE4F-1CA567C65310}"/>
                </a:ext>
              </a:extLst>
            </p:cNvPr>
            <p:cNvSpPr txBox="1"/>
            <p:nvPr/>
          </p:nvSpPr>
          <p:spPr>
            <a:xfrm>
              <a:off x="690302" y="2133315"/>
              <a:ext cx="1951175" cy="555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1. Packet originated from here:</a:t>
              </a:r>
            </a:p>
            <a:p>
              <a:r>
                <a:rPr lang="en-US" sz="900" dirty="0"/>
                <a:t>With SA, DA, Type, QoS marking </a:t>
              </a:r>
              <a:r>
                <a:rPr lang="en-US" sz="900" dirty="0" err="1"/>
                <a:t>etc</a:t>
              </a:r>
              <a:endParaRPr lang="en-US" sz="900" dirty="0"/>
            </a:p>
            <a:p>
              <a:r>
                <a:rPr lang="en-US" sz="900" dirty="0"/>
                <a:t>In L2/L3 packet headers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78400E03-6E39-064E-B2BA-B09EB6538FA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80307" y="1238513"/>
              <a:ext cx="1175152" cy="15426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0A71BC0-75F5-D545-9F0E-2DECDD48401D}"/>
                </a:ext>
              </a:extLst>
            </p:cNvPr>
            <p:cNvSpPr txBox="1"/>
            <p:nvPr/>
          </p:nvSpPr>
          <p:spPr>
            <a:xfrm>
              <a:off x="8264288" y="-23240"/>
              <a:ext cx="3650492" cy="23550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2. Packets from the source device are encapsulated into</a:t>
              </a:r>
            </a:p>
            <a:p>
              <a:r>
                <a:rPr lang="en-US" sz="900" dirty="0"/>
                <a:t>Multi-Link frame format with following fields assigned:</a:t>
              </a:r>
            </a:p>
            <a:p>
              <a:r>
                <a:rPr lang="en-US" sz="900" dirty="0"/>
                <a:t>MLE ID1 = receiver Multi-Link Device ID</a:t>
              </a:r>
            </a:p>
            <a:p>
              <a:r>
                <a:rPr lang="en-US" sz="900" dirty="0"/>
                <a:t>MLE ID 2 = transmitter Multi-Link Device ID</a:t>
              </a:r>
            </a:p>
            <a:p>
              <a:r>
                <a:rPr lang="en-US" sz="900" dirty="0"/>
                <a:t>RA = receiver </a:t>
              </a:r>
              <a:r>
                <a:rPr lang="en-US" sz="900" dirty="0" err="1"/>
                <a:t>LinkX</a:t>
              </a:r>
              <a:r>
                <a:rPr lang="en-US" sz="900" dirty="0"/>
                <a:t> Lower-MAC address</a:t>
              </a:r>
            </a:p>
            <a:p>
              <a:r>
                <a:rPr lang="en-US" sz="900" dirty="0"/>
                <a:t>TA = transmitter </a:t>
              </a:r>
              <a:r>
                <a:rPr lang="en-US" sz="900" dirty="0" err="1"/>
                <a:t>LinkX</a:t>
              </a:r>
              <a:r>
                <a:rPr lang="en-US" sz="900" dirty="0"/>
                <a:t> Lower-MAC address</a:t>
              </a:r>
            </a:p>
            <a:p>
              <a:r>
                <a:rPr lang="en-US" sz="900" dirty="0"/>
                <a:t>DA = the packets’ DA</a:t>
              </a:r>
            </a:p>
            <a:p>
              <a:r>
                <a:rPr lang="en-US" sz="900" dirty="0"/>
                <a:t>SA = the packets’ SA</a:t>
              </a:r>
            </a:p>
            <a:p>
              <a:r>
                <a:rPr lang="en-US" sz="900" dirty="0"/>
                <a:t>TID = mapped from QoS marking</a:t>
              </a:r>
            </a:p>
            <a:p>
              <a:r>
                <a:rPr lang="en-US" sz="900" dirty="0"/>
                <a:t>SN = the next SN of the TID from its Tx BA window</a:t>
              </a:r>
            </a:p>
            <a:p>
              <a:endParaRPr lang="en-US" sz="900" dirty="0"/>
            </a:p>
            <a:p>
              <a:r>
                <a:rPr lang="en-US" sz="900" dirty="0"/>
                <a:t>The results are MPDUs to be transmitted as S-MPDU, or</a:t>
              </a:r>
            </a:p>
            <a:p>
              <a:r>
                <a:rPr lang="en-US" sz="900" dirty="0"/>
                <a:t>A-MPDU aggregation</a:t>
              </a: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DA03312-1AF2-4C49-8979-B1BB91EF4F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26613" y="2735062"/>
              <a:ext cx="540148" cy="0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CCA9CBB-263D-B345-8828-2DC9A1548585}"/>
                </a:ext>
              </a:extLst>
            </p:cNvPr>
            <p:cNvSpPr txBox="1"/>
            <p:nvPr/>
          </p:nvSpPr>
          <p:spPr>
            <a:xfrm>
              <a:off x="9128491" y="2470448"/>
              <a:ext cx="2878745" cy="858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3. Transmitter </a:t>
              </a:r>
              <a:r>
                <a:rPr lang="en-US" sz="900" dirty="0" err="1"/>
                <a:t>LinkX</a:t>
              </a:r>
              <a:r>
                <a:rPr lang="en-US" sz="900" dirty="0"/>
                <a:t> Lower-MAC assigns monotonic increase PN to each MPDUs and apply encryption on them.</a:t>
              </a:r>
            </a:p>
            <a:p>
              <a:endParaRPr lang="en-US" sz="900" dirty="0"/>
            </a:p>
            <a:p>
              <a:r>
                <a:rPr lang="en-US" sz="900" dirty="0"/>
                <a:t>4. Transmit as S-MPDU or A-MPDU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639516FC-6658-E244-B23C-8F5BB6E322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4748" y="3941063"/>
              <a:ext cx="540148" cy="0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FC38EAE-8FA5-8E40-B02E-030980D4C0F1}"/>
                </a:ext>
              </a:extLst>
            </p:cNvPr>
            <p:cNvSpPr txBox="1"/>
            <p:nvPr/>
          </p:nvSpPr>
          <p:spPr>
            <a:xfrm>
              <a:off x="9128492" y="3518606"/>
              <a:ext cx="3004151" cy="1148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5. Receiver </a:t>
              </a:r>
              <a:r>
                <a:rPr lang="en-US" sz="900" dirty="0" err="1"/>
                <a:t>LinkX</a:t>
              </a:r>
              <a:r>
                <a:rPr lang="en-US" sz="900" dirty="0"/>
                <a:t> Lower-MAC receives each MPDUs </a:t>
              </a:r>
            </a:p>
            <a:p>
              <a:endParaRPr lang="en-US" sz="900" dirty="0"/>
            </a:p>
            <a:p>
              <a:r>
                <a:rPr lang="en-US" sz="900" dirty="0"/>
                <a:t>6. After CRC checking, decrypts the MPDUs 7. Pass the frames to the Multi-Link STA entity if they are Multi-Link frames</a:t>
              </a:r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1AA4C592-7FBE-D64D-A514-F44CC73ECFFC}"/>
                </a:ext>
              </a:extLst>
            </p:cNvPr>
            <p:cNvCxnSpPr>
              <a:cxnSpLocks/>
            </p:cNvCxnSpPr>
            <p:nvPr/>
          </p:nvCxnSpPr>
          <p:spPr>
            <a:xfrm>
              <a:off x="3710222" y="5422720"/>
              <a:ext cx="831413" cy="1"/>
            </a:xfrm>
            <a:prstGeom prst="straightConnector1">
              <a:avLst/>
            </a:prstGeom>
            <a:ln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3C461ADF-BBCB-2B48-A454-9ABAD581A864}"/>
                </a:ext>
              </a:extLst>
            </p:cNvPr>
            <p:cNvSpPr txBox="1"/>
            <p:nvPr/>
          </p:nvSpPr>
          <p:spPr>
            <a:xfrm>
              <a:off x="1119947" y="4870653"/>
              <a:ext cx="2613826" cy="1161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8. Multi-Link STA Entity sends </a:t>
              </a:r>
              <a:r>
                <a:rPr lang="en-US" sz="900" dirty="0" err="1"/>
                <a:t>BlockACK</a:t>
              </a:r>
              <a:r>
                <a:rPr lang="en-US" sz="900" dirty="0"/>
                <a:t> (partial state or full state)</a:t>
              </a:r>
            </a:p>
            <a:p>
              <a:endParaRPr lang="en-US" sz="900" dirty="0"/>
            </a:p>
            <a:p>
              <a:r>
                <a:rPr lang="en-US" sz="900" dirty="0"/>
                <a:t>8. Conduct Rx window reordering</a:t>
              </a:r>
            </a:p>
            <a:p>
              <a:endParaRPr lang="en-US" sz="900" dirty="0"/>
            </a:p>
            <a:p>
              <a:r>
                <a:rPr lang="en-US" sz="900" dirty="0"/>
                <a:t>9. Release the frames to the next stage of forwarding path, or to the Upper layer Networking Stack</a:t>
              </a:r>
            </a:p>
          </p:txBody>
        </p:sp>
      </p:grp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FE532AE0-C0A8-5547-9B3A-C7112489F315}"/>
              </a:ext>
            </a:extLst>
          </p:cNvPr>
          <p:cNvCxnSpPr>
            <a:cxnSpLocks/>
            <a:endCxn id="64" idx="0"/>
          </p:cNvCxnSpPr>
          <p:nvPr/>
        </p:nvCxnSpPr>
        <p:spPr>
          <a:xfrm flipH="1">
            <a:off x="4149220" y="5032343"/>
            <a:ext cx="11754" cy="284554"/>
          </a:xfrm>
          <a:prstGeom prst="straightConnector1">
            <a:avLst/>
          </a:prstGeom>
          <a:ln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364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388819</TotalTime>
  <Words>1700</Words>
  <Application>Microsoft Office PowerPoint</Application>
  <PresentationFormat>On-screen Show (4:3)</PresentationFormat>
  <Paragraphs>396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802-11-Submission</vt:lpstr>
      <vt:lpstr>Multi-Link Device Instance &amp; New Frame MAC Header</vt:lpstr>
      <vt:lpstr>Abstract </vt:lpstr>
      <vt:lpstr>Multi-Link Device Instances &amp; Their Identities (1)</vt:lpstr>
      <vt:lpstr>Multi-Link Device Instances &amp; Their IDs (2)</vt:lpstr>
      <vt:lpstr>Multi-Link Frame MAC Header Format (1)</vt:lpstr>
      <vt:lpstr>Multi-Link Frame MAC Header Format (2)</vt:lpstr>
      <vt:lpstr>MLD Setup (Association) &amp; Authentication Exchange Using Multi-Link MAC Header Format  </vt:lpstr>
      <vt:lpstr>MSDU Encapsulation Using Multi-Link Frame MAC Header (1)</vt:lpstr>
      <vt:lpstr>MSDU Encapsulation Using Multi-Link Frame MAC Header(2)</vt:lpstr>
      <vt:lpstr>Conclusions</vt:lpstr>
      <vt:lpstr>SP 1</vt:lpstr>
      <vt:lpstr>SP 2</vt:lpstr>
      <vt:lpstr>SP 3</vt:lpstr>
      <vt:lpstr>SP 4</vt:lpstr>
      <vt:lpstr>SP 5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Huizhao Wang</cp:lastModifiedBy>
  <cp:revision>2313</cp:revision>
  <cp:lastPrinted>1998-02-10T13:28:06Z</cp:lastPrinted>
  <dcterms:created xsi:type="dcterms:W3CDTF">2007-05-21T21:00:37Z</dcterms:created>
  <dcterms:modified xsi:type="dcterms:W3CDTF">2020-03-13T16:35:55Z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