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4"/>
  </p:notesMasterIdLst>
  <p:handoutMasterIdLst>
    <p:handoutMasterId r:id="rId15"/>
  </p:handoutMasterIdLst>
  <p:sldIdLst>
    <p:sldId id="370" r:id="rId3"/>
    <p:sldId id="463" r:id="rId5"/>
    <p:sldId id="542" r:id="rId6"/>
    <p:sldId id="523" r:id="rId7"/>
    <p:sldId id="543" r:id="rId8"/>
    <p:sldId id="545" r:id="rId9"/>
    <p:sldId id="452" r:id="rId10"/>
    <p:sldId id="518" r:id="rId11"/>
    <p:sldId id="546" r:id="rId12"/>
    <p:sldId id="519" r:id="rId13"/>
    <p:sldId id="447" r:id="rId1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2F05E1"/>
    <a:srgbClr val="66B6FF"/>
    <a:srgbClr val="3399FF"/>
    <a:srgbClr val="66CCFF"/>
    <a:srgbClr val="99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0" autoAdjust="0"/>
    <p:restoredTop sz="95179" autoAdjust="0"/>
  </p:normalViewPr>
  <p:slideViewPr>
    <p:cSldViewPr>
      <p:cViewPr varScale="1">
        <p:scale>
          <a:sx n="84" d="100"/>
          <a:sy n="84" d="100"/>
        </p:scale>
        <p:origin x="48" y="370"/>
      </p:cViewPr>
      <p:guideLst>
        <p:guide orient="horz" pos="2156"/>
        <p:guide pos="38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323" y="58"/>
      </p:cViewPr>
      <p:guideLst>
        <p:guide orient="horz" pos="2918"/>
        <p:guide pos="2166"/>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ea typeface="+mn-ea"/>
              </a:defRPr>
            </a:lvl1pPr>
          </a:lstStyle>
          <a:p>
            <a:pPr>
              <a:defRPr/>
            </a:pPr>
            <a:r>
              <a:rPr lang="en-US" dirty="0"/>
              <a:t>John Doe, Some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a:defRPr/>
            </a:pPr>
            <a:r>
              <a:rPr lang="en-US" altLang="zh-CN" dirty="0"/>
              <a:t>Page </a:t>
            </a:r>
            <a:fld id="{100C35B6-0FBF-4896-BFA6-AD17EBE8DD6E}" type="slidenum">
              <a:rPr lang="en-US" altLang="zh-CN" dirty="0"/>
            </a:fld>
            <a:endParaRPr lang="en-US" altLang="zh-CN" dirty="0"/>
          </a:p>
        </p:txBody>
      </p:sp>
      <p:sp>
        <p:nvSpPr>
          <p:cNvPr id="41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58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defTabSz="9334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defTabSz="93345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defTabSz="93345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defTabSz="93345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endParaRPr lang="en-US" altLang="ko-KR" dirty="0" smtClean="0"/>
          </a:p>
        </p:txBody>
      </p:sp>
      <p:sp>
        <p:nvSpPr>
          <p:cNvPr id="41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endParaRPr lang="en-US" dirty="0"/>
          </a:p>
        </p:txBody>
      </p:sp>
      <p:sp>
        <p:nvSpPr>
          <p:cNvPr id="3076"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smtClean="0"/>
              <a:t>Click to edit Master text styles</a:t>
            </a:r>
            <a:endParaRPr lang="en-US" noProof="0" smtClean="0"/>
          </a:p>
          <a:p>
            <a:pPr lvl="1"/>
            <a:r>
              <a:rPr lang="en-US" noProof="0" smtClean="0"/>
              <a:t>Second level</a:t>
            </a:r>
            <a:endParaRPr lang="en-US" noProof="0" smtClean="0"/>
          </a:p>
          <a:p>
            <a:pPr lvl="2"/>
            <a:r>
              <a:rPr lang="en-US" noProof="0" smtClean="0"/>
              <a:t>Third level</a:t>
            </a:r>
            <a:endParaRPr lang="en-US" noProof="0" smtClean="0"/>
          </a:p>
          <a:p>
            <a:pPr lvl="3"/>
            <a:r>
              <a:rPr lang="en-US" noProof="0" smtClean="0"/>
              <a:t>Fourth level</a:t>
            </a:r>
            <a:endParaRPr lang="en-US" noProof="0" smtClean="0"/>
          </a:p>
          <a:p>
            <a:pPr lvl="4"/>
            <a:r>
              <a:rPr lang="en-US" noProof="0" smtClean="0"/>
              <a:t>Fifth level</a:t>
            </a:r>
            <a:endParaRPr lang="en-US" noProof="0" smtClean="0"/>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ea typeface="+mn-ea"/>
              </a:defRPr>
            </a:lvl5pPr>
          </a:lstStyle>
          <a:p>
            <a:pPr lvl="4">
              <a:defRPr/>
            </a:pPr>
            <a:r>
              <a:rPr lang="en-US" dirty="0"/>
              <a:t>John Doe, Some Company</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a:defRPr/>
            </a:pPr>
            <a:r>
              <a:rPr lang="en-US" altLang="zh-CN" dirty="0"/>
              <a:t>Page </a:t>
            </a:r>
            <a:fld id="{C56FB66B-A4AC-44E8-A56C-03079277F037}" type="slidenum">
              <a:rPr lang="en-US" altLang="zh-CN" dirty="0"/>
            </a:fld>
            <a:endParaRPr lang="en-US" altLang="zh-CN" dirty="0"/>
          </a:p>
        </p:txBody>
      </p:sp>
      <p:sp>
        <p:nvSpPr>
          <p:cNvPr id="3380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endParaRPr lang="en-US" altLang="ko-KR" dirty="0" smtClean="0"/>
          </a:p>
        </p:txBody>
      </p:sp>
      <p:sp>
        <p:nvSpPr>
          <p:cNvPr id="30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0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endParaRPr lang="en-US" dirty="0"/>
          </a:p>
        </p:txBody>
      </p:sp>
      <p:sp>
        <p:nvSpPr>
          <p:cNvPr id="5" name="日期占位符 4"/>
          <p:cNvSpPr>
            <a:spLocks noGrp="1"/>
          </p:cNvSpPr>
          <p:nvPr>
            <p:ph type="dt" idx="1"/>
          </p:nvPr>
        </p:nvSpPr>
        <p:spPr/>
        <p:txBody>
          <a:bodyPr/>
          <a:lstStyle/>
          <a:p>
            <a:pPr>
              <a:defRPr/>
            </a:pPr>
            <a:r>
              <a:rPr lang="en-US" dirty="0"/>
              <a:t>Month Year</a:t>
            </a:r>
            <a:endParaRPr lang="en-US" dirty="0"/>
          </a:p>
        </p:txBody>
      </p:sp>
      <p:sp>
        <p:nvSpPr>
          <p:cNvPr id="6" name="页脚占位符 5"/>
          <p:cNvSpPr>
            <a:spLocks noGrp="1"/>
          </p:cNvSpPr>
          <p:nvPr>
            <p:ph type="ftr" sz="quarter" idx="4"/>
          </p:nvPr>
        </p:nvSpPr>
        <p:spPr/>
        <p:txBody>
          <a:bodyPr/>
          <a:lstStyle/>
          <a:p>
            <a:pPr lvl="4">
              <a:defRPr/>
            </a:pPr>
            <a:r>
              <a:rPr lang="en-US" dirty="0"/>
              <a:t>John Doe, Some Company</a:t>
            </a:r>
            <a:endParaRPr lang="en-US" dirty="0"/>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8"/>
          <p:cNvSpPr>
            <a:spLocks noChangeShapeType="1"/>
          </p:cNvSpPr>
          <p:nvPr userDrawn="1"/>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ull title, righ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524935" y="1800225"/>
            <a:ext cx="5473700" cy="4724400"/>
          </a:xfrm>
        </p:spPr>
        <p:txBody>
          <a:bodyPr/>
          <a:lstStyle/>
          <a:p>
            <a:pPr lvl="0"/>
            <a:r>
              <a:rPr lang="sv-SE" dirty="0" err="1"/>
              <a:t>Click</a:t>
            </a:r>
            <a:r>
              <a:rPr lang="sv-SE" dirty="0"/>
              <a:t> to </a:t>
            </a:r>
            <a:r>
              <a:rPr lang="sv-SE" dirty="0" err="1"/>
              <a:t>add</a:t>
            </a:r>
            <a:r>
              <a:rPr lang="sv-SE" dirty="0"/>
              <a:t> text</a:t>
            </a:r>
            <a:endParaRPr lang="sv-SE"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3" name="Title 1"/>
          <p:cNvSpPr>
            <a:spLocks noGrp="1"/>
          </p:cNvSpPr>
          <p:nvPr>
            <p:ph type="title"/>
          </p:nvPr>
        </p:nvSpPr>
        <p:spPr>
          <a:xfrm>
            <a:off x="524937" y="239715"/>
            <a:ext cx="9992783" cy="1085371"/>
          </a:xfrm>
        </p:spPr>
        <p:txBody>
          <a:bodyPr/>
          <a:lstStyle/>
          <a:p>
            <a:r>
              <a:rPr lang="en-US"/>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smtClean="0"/>
          </a:p>
          <a:p>
            <a:pPr lvl="3"/>
            <a:r>
              <a:rPr lang="en-US" dirty="0" smtClean="0"/>
              <a:t>Fourth level</a:t>
            </a:r>
            <a:endParaRPr lang="en-US" dirty="0" smtClean="0"/>
          </a:p>
          <a:p>
            <a:pPr lvl="4"/>
            <a:r>
              <a:rPr lang="en-US" dirty="0" smtClean="0"/>
              <a:t>Fifth level</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85800"/>
            <a:ext cx="4011084"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685801"/>
            <a:ext cx="6815667"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685800"/>
            <a:ext cx="1107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zh-CN" dirty="0" smtClean="0"/>
              <a:t>Click to edit Master title style</a:t>
            </a:r>
            <a:endParaRPr lang="en-US" altLang="zh-CN" dirty="0" smtClean="0"/>
          </a:p>
        </p:txBody>
      </p:sp>
      <p:sp>
        <p:nvSpPr>
          <p:cNvPr id="1027" name="Rectangle 3"/>
          <p:cNvSpPr>
            <a:spLocks noGrp="1" noChangeArrowheads="1"/>
          </p:cNvSpPr>
          <p:nvPr>
            <p:ph type="body" idx="1"/>
          </p:nvPr>
        </p:nvSpPr>
        <p:spPr bwMode="auto">
          <a:xfrm>
            <a:off x="508000" y="1828800"/>
            <a:ext cx="1107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zh-CN" dirty="0" smtClean="0"/>
              <a:t>Click to edit Master text styles</a:t>
            </a:r>
            <a:endParaRPr lang="en-US" altLang="zh-CN" dirty="0" smtClean="0"/>
          </a:p>
          <a:p>
            <a:pPr lvl="1"/>
            <a:r>
              <a:rPr lang="en-US" altLang="zh-CN" dirty="0" smtClean="0"/>
              <a:t>Second level</a:t>
            </a:r>
            <a:endParaRPr lang="en-US" altLang="zh-CN" dirty="0" smtClean="0"/>
          </a:p>
          <a:p>
            <a:pPr lvl="2"/>
            <a:r>
              <a:rPr lang="en-US" altLang="zh-CN" dirty="0" smtClean="0"/>
              <a:t>Third level</a:t>
            </a:r>
            <a:endParaRPr lang="en-US" altLang="zh-CN" dirty="0" smtClean="0"/>
          </a:p>
          <a:p>
            <a:pPr lvl="3"/>
            <a:r>
              <a:rPr lang="en-US" altLang="zh-CN" dirty="0" smtClean="0"/>
              <a:t>Fourth level</a:t>
            </a:r>
            <a:endParaRPr lang="en-US" altLang="zh-CN" dirty="0" smtClean="0"/>
          </a:p>
          <a:p>
            <a:pPr lvl="4"/>
            <a:r>
              <a:rPr lang="en-US" altLang="zh-CN" dirty="0" smtClean="0"/>
              <a:t>Fifth level</a:t>
            </a:r>
            <a:endParaRPr lang="en-US" altLang="zh-CN" dirty="0" smtClean="0"/>
          </a:p>
        </p:txBody>
      </p:sp>
      <p:sp>
        <p:nvSpPr>
          <p:cNvPr id="1028" name="Line 8"/>
          <p:cNvSpPr>
            <a:spLocks noChangeShapeType="1"/>
          </p:cNvSpPr>
          <p:nvPr/>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031" name="Rectangle 9"/>
          <p:cNvSpPr>
            <a:spLocks noChangeArrowheads="1"/>
          </p:cNvSpPr>
          <p:nvPr userDrawn="1"/>
        </p:nvSpPr>
        <p:spPr bwMode="auto">
          <a:xfrm>
            <a:off x="5080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dirty="0" smtClean="0">
                <a:latin typeface="+mj-lt"/>
              </a:rPr>
              <a:t>Submission</a:t>
            </a:r>
            <a:endParaRPr lang="en-US" altLang="ko-KR" sz="1200" dirty="0" smtClean="0">
              <a:latin typeface="+mj-lt"/>
            </a:endParaRPr>
          </a:p>
        </p:txBody>
      </p:sp>
      <p:sp>
        <p:nvSpPr>
          <p:cNvPr id="1030" name="Line 10"/>
          <p:cNvSpPr>
            <a:spLocks noChangeShapeType="1"/>
          </p:cNvSpPr>
          <p:nvPr/>
        </p:nvSpPr>
        <p:spPr bwMode="auto">
          <a:xfrm>
            <a:off x="508000" y="64770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1" name="Rectangle 9"/>
          <p:cNvSpPr>
            <a:spLocks noChangeArrowheads="1"/>
          </p:cNvSpPr>
          <p:nvPr userDrawn="1"/>
        </p:nvSpPr>
        <p:spPr bwMode="auto">
          <a:xfrm>
            <a:off x="10688320" y="6475730"/>
            <a:ext cx="8724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baseline="0" dirty="0" smtClean="0">
                <a:latin typeface="+mj-lt"/>
              </a:rPr>
              <a:t>Sun Bo (</a:t>
            </a:r>
            <a:r>
              <a:rPr lang="en-US" altLang="ko-KR" sz="1200" dirty="0" smtClean="0">
                <a:latin typeface="+mj-lt"/>
              </a:rPr>
              <a:t>ZTE)</a:t>
            </a:r>
            <a:endParaRPr lang="en-US" altLang="ko-KR" sz="1200" dirty="0" smtClean="0">
              <a:latin typeface="+mj-lt"/>
            </a:endParaRPr>
          </a:p>
        </p:txBody>
      </p:sp>
      <p:sp>
        <p:nvSpPr>
          <p:cNvPr id="12" name="Rectangle 9"/>
          <p:cNvSpPr>
            <a:spLocks noChangeArrowheads="1"/>
          </p:cNvSpPr>
          <p:nvPr userDrawn="1"/>
        </p:nvSpPr>
        <p:spPr bwMode="auto">
          <a:xfrm>
            <a:off x="5687485" y="6483350"/>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zh-CN" sz="1200" dirty="0" smtClean="0">
                <a:latin typeface="+mj-lt"/>
              </a:rPr>
              <a:t>Slide </a:t>
            </a:r>
            <a:fld id="{1E6F8221-7D42-47C8-8226-2BDDEB866FE1}" type="slidenum">
              <a:rPr lang="en-US" altLang="zh-CN" sz="1200" dirty="0" smtClean="0">
                <a:latin typeface="+mj-lt"/>
              </a:rPr>
            </a:fld>
            <a:endParaRPr lang="en-US" altLang="zh-CN" sz="1200" dirty="0">
              <a:latin typeface="+mj-lt"/>
            </a:endParaRPr>
          </a:p>
        </p:txBody>
      </p:sp>
      <p:sp>
        <p:nvSpPr>
          <p:cNvPr id="15" name="Rectangle 7"/>
          <p:cNvSpPr>
            <a:spLocks noChangeArrowheads="1"/>
          </p:cNvSpPr>
          <p:nvPr userDrawn="1"/>
        </p:nvSpPr>
        <p:spPr bwMode="auto">
          <a:xfrm>
            <a:off x="6022975" y="332740"/>
            <a:ext cx="5559425" cy="276860"/>
          </a:xfrm>
          <a:prstGeom prst="rect">
            <a:avLst/>
          </a:prstGeom>
          <a:noFill/>
          <a:ln w="9525">
            <a:noFill/>
            <a:miter lim="800000"/>
          </a:ln>
          <a:effectLst/>
        </p:spPr>
        <p:txBody>
          <a:bodyPr wrap="square" lIns="0" tIns="0" rIns="0" bIns="0" anchor="b">
            <a:spAutoFit/>
          </a:bodyPr>
          <a:lstStyle/>
          <a:p>
            <a:pPr marL="457200" lvl="4" algn="r" eaLnBrk="0" hangingPunct="0">
              <a:defRPr/>
            </a:pPr>
            <a:r>
              <a:rPr lang="en-US" sz="1800" b="1" dirty="0">
                <a:latin typeface="+mj-lt"/>
                <a:cs typeface="+mn-cs"/>
              </a:rPr>
              <a:t>doc.: </a:t>
            </a:r>
            <a:r>
              <a:rPr lang="en-US" sz="1800" b="1" dirty="0" smtClean="0">
                <a:latin typeface="+mj-lt"/>
                <a:cs typeface="+mn-cs"/>
              </a:rPr>
              <a:t>IEEE 802.11-19/1961r1</a:t>
            </a:r>
            <a:endParaRPr lang="en-US" sz="1800" b="1" dirty="0">
              <a:latin typeface="+mj-lt"/>
              <a:cs typeface="+mn-cs"/>
            </a:endParaRPr>
          </a:p>
        </p:txBody>
      </p:sp>
      <p:sp>
        <p:nvSpPr>
          <p:cNvPr id="17" name="Rectangle 7"/>
          <p:cNvSpPr>
            <a:spLocks noChangeArrowheads="1"/>
          </p:cNvSpPr>
          <p:nvPr userDrawn="1"/>
        </p:nvSpPr>
        <p:spPr bwMode="auto">
          <a:xfrm>
            <a:off x="526473" y="332740"/>
            <a:ext cx="869950" cy="276860"/>
          </a:xfrm>
          <a:prstGeom prst="rect">
            <a:avLst/>
          </a:prstGeom>
          <a:noFill/>
          <a:ln w="9525">
            <a:noFill/>
            <a:miter lim="800000"/>
          </a:ln>
          <a:effectLst/>
        </p:spPr>
        <p:txBody>
          <a:bodyPr wrap="none" lIns="0" tIns="0" rIns="0" bIns="0" anchor="b">
            <a:spAutoFit/>
          </a:bodyPr>
          <a:lstStyle/>
          <a:p>
            <a:pPr marL="0" lvl="4" indent="0" algn="l" eaLnBrk="0" hangingPunct="0">
              <a:defRPr/>
            </a:pPr>
            <a:r>
              <a:rPr lang="en-US" sz="1800" b="1" dirty="0" smtClean="0">
                <a:latin typeface="+mj-lt"/>
                <a:cs typeface="+mn-cs"/>
              </a:rPr>
              <a:t>Jan 2020</a:t>
            </a:r>
            <a:endParaRPr lang="en-US" sz="1800" b="1" dirty="0">
              <a:latin typeface="+mj-lt"/>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j-lt"/>
          <a:ea typeface="Calibri" panose="020F0502020204030204" pitchFamily="34" charset="0"/>
          <a:cs typeface="Calibri" panose="020F0502020204030204" pitchFamily="34" charset="0"/>
        </a:defRPr>
      </a:lvl1pPr>
      <a:lvl2pPr marL="742950" indent="-285750" algn="l" rtl="0" eaLnBrk="0" fontAlgn="base" hangingPunct="0">
        <a:spcBef>
          <a:spcPct val="20000"/>
        </a:spcBef>
        <a:spcAft>
          <a:spcPct val="0"/>
        </a:spcAft>
        <a:buChar char="–"/>
        <a:defRPr sz="2000">
          <a:solidFill>
            <a:schemeClr val="tx1"/>
          </a:solidFill>
          <a:latin typeface="+mj-lt"/>
          <a:ea typeface="Calibri" panose="020F0502020204030204" pitchFamily="34" charset="0"/>
          <a:cs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mj-lt"/>
          <a:ea typeface="Calibri" panose="020F0502020204030204" pitchFamily="34" charset="0"/>
          <a:cs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905000" y="685800"/>
            <a:ext cx="8305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pPr>
              <a:defRPr/>
            </a:pPr>
            <a:endParaRPr lang="en-US" altLang="ko-KR" kern="0" dirty="0" smtClean="0">
              <a:latin typeface="+mj-lt"/>
              <a:ea typeface="Gulim" panose="020B0600000101010101" pitchFamily="50" charset="-127"/>
            </a:endParaRPr>
          </a:p>
          <a:p>
            <a:pPr>
              <a:defRPr/>
            </a:pPr>
            <a:r>
              <a:rPr lang="en-US" altLang="zh-CN" kern="0" dirty="0">
                <a:latin typeface="+mj-lt"/>
                <a:sym typeface="+mn-ea"/>
              </a:rPr>
              <a:t>Multi-AP Group Establishment</a:t>
            </a:r>
            <a:endParaRPr lang="en-US" b="0" kern="1200" dirty="0">
              <a:solidFill>
                <a:schemeClr val="tx1"/>
              </a:solidFill>
              <a:latin typeface="+mn-lt"/>
              <a:ea typeface="+mn-ea"/>
              <a:cs typeface="+mn-cs"/>
            </a:endParaRPr>
          </a:p>
          <a:p>
            <a:pPr>
              <a:defRPr/>
            </a:pPr>
            <a:endParaRPr lang="en-US" altLang="ko-KR" b="0" kern="1200" dirty="0">
              <a:solidFill>
                <a:schemeClr val="tx1"/>
              </a:solidFill>
              <a:latin typeface="+mn-lt"/>
              <a:ea typeface="+mn-ea"/>
              <a:cs typeface="+mn-cs"/>
            </a:endParaRPr>
          </a:p>
        </p:txBody>
      </p:sp>
      <p:sp>
        <p:nvSpPr>
          <p:cNvPr id="5123" name="Rectangle 6"/>
          <p:cNvSpPr txBox="1">
            <a:spLocks noChangeArrowheads="1"/>
          </p:cNvSpPr>
          <p:nvPr/>
        </p:nvSpPr>
        <p:spPr bwMode="auto">
          <a:xfrm>
            <a:off x="2209800" y="174942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buFontTx/>
              <a:buNone/>
            </a:pPr>
            <a:r>
              <a:rPr lang="en-US" altLang="ko-KR" sz="2000" dirty="0">
                <a:latin typeface="+mj-lt"/>
                <a:ea typeface="Gulim" panose="020B0600000101010101" pitchFamily="50" charset="-127"/>
              </a:rPr>
              <a:t>Date:</a:t>
            </a:r>
            <a:r>
              <a:rPr lang="en-US" altLang="ko-KR" sz="2000" b="0" dirty="0">
                <a:latin typeface="+mj-lt"/>
                <a:ea typeface="Gulim" panose="020B0600000101010101" pitchFamily="50" charset="-127"/>
              </a:rPr>
              <a:t> </a:t>
            </a:r>
            <a:r>
              <a:rPr lang="en-US" altLang="ko-KR" sz="2000" b="0" dirty="0" smtClean="0">
                <a:latin typeface="+mj-lt"/>
                <a:ea typeface="Gulim" panose="020B0600000101010101" pitchFamily="50" charset="-127"/>
              </a:rPr>
              <a:t>2020-01-02</a:t>
            </a:r>
            <a:endParaRPr lang="en-US" altLang="ko-KR" sz="2000" b="0" dirty="0">
              <a:latin typeface="+mj-lt"/>
              <a:ea typeface="Gulim" panose="020B0600000101010101" pitchFamily="50" charset="-127"/>
            </a:endParaRPr>
          </a:p>
        </p:txBody>
      </p:sp>
      <p:sp>
        <p:nvSpPr>
          <p:cNvPr id="5124" name="Rectangle 12"/>
          <p:cNvSpPr>
            <a:spLocks noChangeArrowheads="1"/>
          </p:cNvSpPr>
          <p:nvPr/>
        </p:nvSpPr>
        <p:spPr bwMode="auto">
          <a:xfrm>
            <a:off x="1752600" y="22821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dirty="0">
                <a:latin typeface="+mj-lt"/>
                <a:ea typeface="宋体" panose="02010600030101010101" pitchFamily="2" charset="-122"/>
              </a:rPr>
              <a:t>Authors:</a:t>
            </a:r>
            <a:endParaRPr lang="en-US" altLang="ko-KR" sz="2000" b="0" dirty="0">
              <a:latin typeface="+mj-lt"/>
              <a:ea typeface="宋体" panose="02010600030101010101" pitchFamily="2" charset="-122"/>
            </a:endParaRPr>
          </a:p>
        </p:txBody>
      </p:sp>
      <p:graphicFrame>
        <p:nvGraphicFramePr>
          <p:cNvPr id="15" name="Table 7"/>
          <p:cNvGraphicFramePr>
            <a:graphicFrameLocks noGrp="1"/>
          </p:cNvGraphicFramePr>
          <p:nvPr/>
        </p:nvGraphicFramePr>
        <p:xfrm>
          <a:off x="1295400" y="2868930"/>
          <a:ext cx="9906000" cy="1719580"/>
        </p:xfrm>
        <a:graphic>
          <a:graphicData uri="http://schemas.openxmlformats.org/drawingml/2006/table">
            <a:tbl>
              <a:tblPr firstRow="1" bandRow="1">
                <a:tableStyleId>{5C22544A-7EE6-4342-B048-85BDC9FD1C3A}</a:tableStyleId>
              </a:tblPr>
              <a:tblGrid>
                <a:gridCol w="2476500"/>
                <a:gridCol w="1391140"/>
                <a:gridCol w="2790310"/>
                <a:gridCol w="3248050"/>
              </a:tblGrid>
              <a:tr h="62230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790">
                <a:tc>
                  <a:txBody>
                    <a:bodyPr/>
                    <a:lstStyle/>
                    <a:p>
                      <a:pPr algn="ctr"/>
                      <a:r>
                        <a:rPr lang="en-US" altLang="zh-CN" sz="1400" dirty="0" smtClean="0">
                          <a:solidFill>
                            <a:schemeClr val="tx1"/>
                          </a:solidFill>
                          <a:sym typeface="+mn-ea"/>
                        </a:rPr>
                        <a:t>Sun, Bo</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400" dirty="0" smtClean="0">
                          <a:solidFill>
                            <a:schemeClr val="tx1"/>
                          </a:solidFill>
                        </a:rPr>
                        <a:t>ZTE</a:t>
                      </a:r>
                      <a:endParaRPr lang="en-US" sz="1400" dirty="0" smtClean="0">
                        <a:solidFill>
                          <a:schemeClr val="tx1"/>
                        </a:solidFill>
                      </a:endParaRPr>
                    </a:p>
                    <a:p>
                      <a:pPr algn="ctr"/>
                      <a:r>
                        <a:rPr lang="en-US" altLang="zh-CN" sz="1400" kern="1200" dirty="0" smtClean="0">
                          <a:solidFill>
                            <a:schemeClr val="tx1"/>
                          </a:solidFill>
                          <a:latin typeface="+mn-lt"/>
                          <a:ea typeface="+mn-ea"/>
                          <a:cs typeface="+mn-cs"/>
                        </a:rPr>
                        <a:t>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No.9 Wu Xing Section</a:t>
                      </a:r>
                      <a:endPar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 Feng Road</a:t>
                      </a:r>
                      <a:endPar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Xi’an, Shaanxi Province P.R. China</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sun.bo1@zte.com.cn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63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Yang, Dan</a:t>
                      </a:r>
                      <a:endParaRPr lang="en-US" altLang="zh-CN" sz="1400" dirty="0" smtClean="0">
                        <a:solidFill>
                          <a:schemeClr val="tx1"/>
                        </a:solidFill>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cPr/>
                </a:tc>
                <a:tc vMerge="1">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02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Fang, Yonggang</a:t>
                      </a:r>
                      <a:endParaRPr lang="en-US" altLang="zh-CN" sz="1400" dirty="0" smtClean="0">
                        <a:solidFill>
                          <a:schemeClr val="tx1"/>
                        </a:solidFill>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en-US" sz="1400" kern="1200" dirty="0" smtClean="0">
                          <a:solidFill>
                            <a:schemeClr val="tx1"/>
                          </a:solidFill>
                          <a:latin typeface="+mn-lt"/>
                          <a:ea typeface="+mn-ea"/>
                          <a:cs typeface="+mn-cs"/>
                        </a:rPr>
                        <a:t>ZTE(TX)</a:t>
                      </a:r>
                      <a:endParaRPr lang="en-US" alt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yfang@ztetx.com</a:t>
                      </a:r>
                      <a:endPar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r>
              <a:rPr lang="en-US" dirty="0" smtClean="0"/>
              <a:t>3</a:t>
            </a:r>
            <a:endParaRPr lang="en-US" dirty="0"/>
          </a:p>
        </p:txBody>
      </p:sp>
      <p:sp>
        <p:nvSpPr>
          <p:cNvPr id="3" name="内容占位符 2"/>
          <p:cNvSpPr>
            <a:spLocks noGrp="1"/>
          </p:cNvSpPr>
          <p:nvPr>
            <p:ph idx="1"/>
          </p:nvPr>
        </p:nvSpPr>
        <p:spPr/>
        <p:txBody>
          <a:bodyPr/>
          <a:lstStyle/>
          <a:p>
            <a:r>
              <a:rPr lang="en-US" altLang="zh-CN" dirty="0" smtClean="0"/>
              <a:t>Do you support that an AP should deliver the information of dynamic multi-AP group to its associating STA(s)?</a:t>
            </a:r>
            <a:endParaRPr lang="en-US" altLang="zh-CN" dirty="0" smtClean="0"/>
          </a:p>
          <a:p>
            <a:pPr lvl="1"/>
            <a:r>
              <a:rPr lang="en-US" altLang="zh-CN" dirty="0" smtClean="0"/>
              <a:t>A dynamic multi-AP group is a set of APs that will participate in the future </a:t>
            </a:r>
            <a:r>
              <a:rPr lang="en-US" altLang="zh-CN" dirty="0" smtClean="0">
                <a:sym typeface="+mn-ea"/>
              </a:rPr>
              <a:t>multi-AP </a:t>
            </a:r>
            <a:r>
              <a:rPr lang="en-US" altLang="zh-CN" dirty="0" smtClean="0"/>
              <a:t>transmissions.</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smtClean="0"/>
              <a:t>References</a:t>
            </a:r>
            <a:endParaRPr lang="en-US" altLang="zh-CN" dirty="0"/>
          </a:p>
        </p:txBody>
      </p:sp>
      <p:sp>
        <p:nvSpPr>
          <p:cNvPr id="7" name="内容占位符 6"/>
          <p:cNvSpPr>
            <a:spLocks noGrp="1"/>
          </p:cNvSpPr>
          <p:nvPr>
            <p:ph idx="1"/>
          </p:nvPr>
        </p:nvSpPr>
        <p:spPr/>
        <p:txBody>
          <a:bodyPr/>
          <a:lstStyle/>
          <a:p>
            <a:pPr marL="0" indent="0">
              <a:buNone/>
            </a:pPr>
            <a:r>
              <a:rPr lang="en-US" altLang="zh-CN" b="0" dirty="0"/>
              <a:t>[1</a:t>
            </a:r>
            <a:r>
              <a:rPr lang="en-US" altLang="zh-CN" b="0" dirty="0" smtClean="0"/>
              <a:t>] 11-18-1509-00-0eht-features-for-multi-ap-coordination</a:t>
            </a:r>
            <a:endParaRPr lang="en-US" altLang="zh-CN" b="0" dirty="0"/>
          </a:p>
          <a:p>
            <a:pPr marL="0" indent="0">
              <a:buNone/>
            </a:pPr>
            <a:r>
              <a:rPr lang="en-US" altLang="zh-CN" b="0" dirty="0"/>
              <a:t>[2</a:t>
            </a:r>
            <a:r>
              <a:rPr lang="en-US" altLang="zh-CN" b="0" dirty="0" smtClean="0"/>
              <a:t>] 11-18-1926-00-0eht-terminology-for-ap-coordination</a:t>
            </a:r>
            <a:endParaRPr lang="en-US" altLang="zh-CN" b="0" dirty="0"/>
          </a:p>
          <a:p>
            <a:pPr marL="0" indent="0">
              <a:buNone/>
            </a:pPr>
            <a:r>
              <a:rPr lang="en-US" altLang="zh-CN" b="0" dirty="0"/>
              <a:t>[3</a:t>
            </a:r>
            <a:r>
              <a:rPr lang="en-US" altLang="zh-CN" b="0" dirty="0" smtClean="0"/>
              <a:t>] 11-18-1982-01-0eht-consideration-on-multi-ap-coordination-for-eht</a:t>
            </a:r>
            <a:endParaRPr lang="en-US" altLang="zh-CN" b="0" dirty="0"/>
          </a:p>
          <a:p>
            <a:pPr marL="0" indent="0">
              <a:buNone/>
            </a:pPr>
            <a:r>
              <a:rPr lang="en-US" altLang="zh-CN" b="0" dirty="0"/>
              <a:t>[4</a:t>
            </a:r>
            <a:r>
              <a:rPr lang="en-US" altLang="zh-CN" b="0" dirty="0" smtClean="0"/>
              <a:t>] 11-19-1129-02-00be-consideration-on-multi-ap-coordination</a:t>
            </a:r>
            <a:endParaRPr lang="en-US" altLang="zh-CN" b="0"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en-US" altLang="zh-CN" dirty="0"/>
              <a:t>	</a:t>
            </a:r>
            <a:endParaRPr lang="en-US" altLang="zh-CN" dirty="0"/>
          </a:p>
          <a:p>
            <a:pPr marL="0" indent="0">
              <a:buNone/>
            </a:pPr>
            <a:endParaRPr lang="en-US" altLang="zh-CN" dirty="0"/>
          </a:p>
          <a:p>
            <a:pPr marL="0" indent="0">
              <a:buNone/>
            </a:pPr>
            <a:endParaRPr lang="en-US" altLang="zh-CN" dirty="0"/>
          </a:p>
          <a:p>
            <a:pPr marL="0" indent="0">
              <a:buNone/>
            </a:pP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en-US" altLang="zh-CN" dirty="0"/>
          </a:p>
        </p:txBody>
      </p:sp>
      <p:sp>
        <p:nvSpPr>
          <p:cNvPr id="3" name="内容占位符 2"/>
          <p:cNvSpPr>
            <a:spLocks noGrp="1"/>
          </p:cNvSpPr>
          <p:nvPr>
            <p:ph idx="1"/>
          </p:nvPr>
        </p:nvSpPr>
        <p:spPr>
          <a:xfrm>
            <a:off x="584200" y="1676400"/>
            <a:ext cx="11074400" cy="4267200"/>
          </a:xfrm>
        </p:spPr>
        <p:txBody>
          <a:bodyPr>
            <a:normAutofit fontScale="90000" lnSpcReduction="20000"/>
          </a:bodyPr>
          <a:lstStyle/>
          <a:p>
            <a:r>
              <a:rPr lang="en-US" altLang="ko-KR" sz="2400" dirty="0">
                <a:sym typeface="+mn-ea"/>
              </a:rPr>
              <a:t>Multi-AP </a:t>
            </a:r>
            <a:r>
              <a:rPr lang="en-US" altLang="ko-KR" dirty="0">
                <a:sym typeface="+mn-ea"/>
              </a:rPr>
              <a:t>as one of the </a:t>
            </a:r>
            <a:r>
              <a:rPr lang="en-US" altLang="ko-KR" dirty="0" smtClean="0">
                <a:sym typeface="+mn-ea"/>
              </a:rPr>
              <a:t>EHT key </a:t>
            </a:r>
            <a:r>
              <a:rPr lang="en-US" altLang="ko-KR" dirty="0">
                <a:sym typeface="+mn-ea"/>
              </a:rPr>
              <a:t>features </a:t>
            </a:r>
            <a:r>
              <a:rPr lang="en-US" altLang="ko-KR" dirty="0" smtClean="0">
                <a:sym typeface="+mn-ea"/>
              </a:rPr>
              <a:t>has </a:t>
            </a:r>
            <a:r>
              <a:rPr lang="en-US" altLang="ko-KR" sz="2400" dirty="0">
                <a:sym typeface="+mn-ea"/>
              </a:rPr>
              <a:t>been discussed in several </a:t>
            </a:r>
            <a:r>
              <a:rPr lang="en-US" altLang="ko-KR" sz="2400" dirty="0" smtClean="0">
                <a:sym typeface="+mn-ea"/>
              </a:rPr>
              <a:t>contributions [1</a:t>
            </a:r>
            <a:r>
              <a:rPr lang="en-US" altLang="ko-KR" sz="2400" dirty="0">
                <a:sym typeface="+mn-ea"/>
              </a:rPr>
              <a:t>][2][3</a:t>
            </a:r>
            <a:r>
              <a:rPr lang="en-US" altLang="ko-KR" sz="2400" dirty="0" smtClean="0">
                <a:sym typeface="+mn-ea"/>
              </a:rPr>
              <a:t>].</a:t>
            </a:r>
            <a:endParaRPr lang="en-US" altLang="ko-KR" dirty="0">
              <a:sym typeface="+mn-ea"/>
            </a:endParaRPr>
          </a:p>
          <a:p>
            <a:pPr marL="457200" lvl="1" indent="0">
              <a:buNone/>
            </a:pPr>
            <a:endParaRPr lang="en-US" dirty="0" smtClean="0">
              <a:sym typeface="+mn-ea"/>
            </a:endParaRPr>
          </a:p>
          <a:p>
            <a:pPr lvl="0"/>
            <a:r>
              <a:rPr lang="en-US" altLang="ko-KR" dirty="0">
                <a:solidFill>
                  <a:schemeClr val="tx1"/>
                </a:solidFill>
                <a:sym typeface="+mn-ea"/>
              </a:rPr>
              <a:t>In</a:t>
            </a:r>
            <a:r>
              <a:rPr lang="en-US" altLang="ko-KR" dirty="0">
                <a:sym typeface="+mn-ea"/>
              </a:rPr>
              <a:t> </a:t>
            </a:r>
            <a:r>
              <a:rPr lang="en-US" altLang="ko-KR" dirty="0" smtClean="0">
                <a:sym typeface="+mn-ea"/>
              </a:rPr>
              <a:t>IEEE 802.11 </a:t>
            </a:r>
            <a:r>
              <a:rPr lang="en-US" altLang="ko-KR" dirty="0">
                <a:sym typeface="+mn-ea"/>
              </a:rPr>
              <a:t>September meeting</a:t>
            </a:r>
            <a:r>
              <a:rPr lang="en-US" altLang="zh-CN" dirty="0">
                <a:ea typeface="宋体" panose="02010600030101010101" pitchFamily="2" charset="-122"/>
                <a:sym typeface="+mn-ea"/>
              </a:rPr>
              <a:t>, </a:t>
            </a:r>
            <a:r>
              <a:rPr lang="en-US" altLang="ko-KR" sz="2400" dirty="0">
                <a:sym typeface="+mn-ea"/>
              </a:rPr>
              <a:t>we </a:t>
            </a:r>
            <a:r>
              <a:rPr lang="en-US" altLang="ko-KR" sz="2400" dirty="0" smtClean="0">
                <a:sym typeface="+mn-ea"/>
              </a:rPr>
              <a:t>presented </a:t>
            </a:r>
            <a:r>
              <a:rPr lang="en-US" altLang="ko-KR" sz="2400" dirty="0">
                <a:sym typeface="+mn-ea"/>
              </a:rPr>
              <a:t>a basic multi-AP transmission procedure </a:t>
            </a:r>
            <a:r>
              <a:rPr lang="en-US" altLang="ko-KR" sz="2400" dirty="0" smtClean="0">
                <a:sym typeface="+mn-ea"/>
              </a:rPr>
              <a:t>for EHT [</a:t>
            </a:r>
            <a:r>
              <a:rPr lang="en-US" altLang="ko-KR" sz="2400" dirty="0">
                <a:sym typeface="+mn-ea"/>
              </a:rPr>
              <a:t>4],  generally including:</a:t>
            </a:r>
            <a:endParaRPr lang="en-US" altLang="ko-KR" sz="2400" dirty="0">
              <a:sym typeface="+mn-ea"/>
            </a:endParaRPr>
          </a:p>
          <a:p>
            <a:pPr lvl="1"/>
            <a:r>
              <a:rPr lang="en-US" altLang="zh-CN" dirty="0">
                <a:sym typeface="+mn-ea"/>
              </a:rPr>
              <a:t>Under </a:t>
            </a:r>
            <a:r>
              <a:rPr lang="en-US" altLang="zh-CN" dirty="0" smtClean="0">
                <a:sym typeface="+mn-ea"/>
              </a:rPr>
              <a:t>multi-AP </a:t>
            </a:r>
            <a:r>
              <a:rPr lang="en-US" altLang="zh-CN" dirty="0">
                <a:sym typeface="+mn-ea"/>
              </a:rPr>
              <a:t>scenarios, a group of APs connected via wired or wireless backhaul </a:t>
            </a:r>
            <a:r>
              <a:rPr lang="en-US" altLang="zh-CN" dirty="0" smtClean="0">
                <a:sym typeface="+mn-ea"/>
              </a:rPr>
              <a:t>links </a:t>
            </a:r>
            <a:r>
              <a:rPr lang="en-US" altLang="zh-CN" dirty="0">
                <a:sym typeface="+mn-ea"/>
              </a:rPr>
              <a:t>is called a multi-AP network or a multi-AP group.</a:t>
            </a:r>
            <a:endParaRPr lang="en-US" altLang="zh-CN" dirty="0">
              <a:sym typeface="+mn-ea"/>
            </a:endParaRPr>
          </a:p>
          <a:p>
            <a:pPr lvl="1"/>
            <a:r>
              <a:rPr lang="en-US" altLang="zh-CN" dirty="0" smtClean="0">
                <a:ea typeface="宋体" panose="02010600030101010101" pitchFamily="2" charset="-122"/>
                <a:sym typeface="+mn-ea"/>
              </a:rPr>
              <a:t>In a </a:t>
            </a:r>
            <a:r>
              <a:rPr lang="en-US" altLang="zh-CN" dirty="0">
                <a:ea typeface="宋体" panose="02010600030101010101" pitchFamily="2" charset="-122"/>
                <a:sym typeface="+mn-ea"/>
              </a:rPr>
              <a:t>“preparation stage” prior to multi-AP </a:t>
            </a:r>
            <a:r>
              <a:rPr lang="en-US" altLang="zh-CN" dirty="0" smtClean="0">
                <a:ea typeface="宋体" panose="02010600030101010101" pitchFamily="2" charset="-122"/>
                <a:sym typeface="+mn-ea"/>
              </a:rPr>
              <a:t>transmission, it suggested the </a:t>
            </a:r>
            <a:r>
              <a:rPr lang="en-US" altLang="zh-CN" dirty="0">
                <a:ea typeface="宋体" panose="02010600030101010101" pitchFamily="2" charset="-122"/>
                <a:sym typeface="+mn-ea"/>
              </a:rPr>
              <a:t>STA </a:t>
            </a:r>
            <a:r>
              <a:rPr lang="en-US" altLang="zh-CN" dirty="0" smtClean="0">
                <a:ea typeface="宋体" panose="02010600030101010101" pitchFamily="2" charset="-122"/>
                <a:sym typeface="+mn-ea"/>
              </a:rPr>
              <a:t>may propose to </a:t>
            </a:r>
            <a:r>
              <a:rPr lang="en-US" altLang="zh-CN" dirty="0">
                <a:ea typeface="宋体" panose="02010600030101010101" pitchFamily="2" charset="-122"/>
                <a:sym typeface="+mn-ea"/>
              </a:rPr>
              <a:t>its associated AP a set of recommended neighbour APs </a:t>
            </a:r>
            <a:r>
              <a:rPr lang="en-US" altLang="zh-CN" dirty="0" smtClean="0">
                <a:ea typeface="宋体" panose="02010600030101010101" pitchFamily="2" charset="-122"/>
                <a:sym typeface="+mn-ea"/>
              </a:rPr>
              <a:t>to participate following Multi-AP joint/coordinated transmissions.</a:t>
            </a:r>
            <a:endParaRPr lang="en-US" altLang="zh-CN" dirty="0">
              <a:ea typeface="宋体" panose="02010600030101010101" pitchFamily="2" charset="-122"/>
              <a:sym typeface="+mn-ea"/>
            </a:endParaRPr>
          </a:p>
          <a:p>
            <a:pPr lvl="1"/>
            <a:r>
              <a:rPr lang="en-US" altLang="zh-CN" b="0" dirty="0">
                <a:ea typeface="宋体" panose="02010600030101010101" pitchFamily="2" charset="-122"/>
                <a:sym typeface="+mn-ea"/>
              </a:rPr>
              <a:t>A Straw Poll </a:t>
            </a:r>
            <a:r>
              <a:rPr lang="en-US" altLang="zh-CN" b="0" dirty="0" smtClean="0">
                <a:ea typeface="宋体" panose="02010600030101010101" pitchFamily="2" charset="-122"/>
                <a:sym typeface="+mn-ea"/>
              </a:rPr>
              <a:t>of proposing </a:t>
            </a:r>
            <a:r>
              <a:rPr lang="en-US" altLang="zh-CN" b="0" dirty="0">
                <a:ea typeface="宋体" panose="02010600030101010101" pitchFamily="2" charset="-122"/>
                <a:sym typeface="+mn-ea"/>
              </a:rPr>
              <a:t>STA to recommend candidate APs participating in multi-AP transmission was run. </a:t>
            </a:r>
            <a:r>
              <a:rPr lang="en-US" altLang="zh-CN" b="0" u="sng" dirty="0">
                <a:ea typeface="宋体" panose="02010600030101010101" pitchFamily="2" charset="-122"/>
                <a:sym typeface="+mn-ea"/>
              </a:rPr>
              <a:t>(</a:t>
            </a:r>
            <a:r>
              <a:rPr lang="en-US" altLang="zh-CN" b="0" u="sng" dirty="0">
                <a:solidFill>
                  <a:schemeClr val="tx1"/>
                </a:solidFill>
                <a:ea typeface="宋体" panose="02010600030101010101" pitchFamily="2" charset="-122"/>
                <a:sym typeface="+mn-ea"/>
              </a:rPr>
              <a:t>Result: Yes: 14 / No: 1 / Abstain: 48).</a:t>
            </a:r>
            <a:endParaRPr lang="en-US" altLang="zh-CN" b="0" u="sng" dirty="0" smtClean="0">
              <a:solidFill>
                <a:srgbClr val="FF0000"/>
              </a:solidFill>
              <a:sym typeface="+mn-ea"/>
            </a:endParaRPr>
          </a:p>
          <a:p>
            <a:pPr lvl="1"/>
            <a:endParaRPr lang="en-US" altLang="ko-KR" sz="2000" dirty="0">
              <a:sym typeface="+mn-ea"/>
            </a:endParaRPr>
          </a:p>
          <a:p>
            <a:pPr lvl="0"/>
            <a:r>
              <a:rPr lang="en-US" altLang="ko-KR" sz="2400" dirty="0">
                <a:sym typeface="+mn-ea"/>
              </a:rPr>
              <a:t>In this contribution, we further discuss </a:t>
            </a:r>
            <a:r>
              <a:rPr lang="en-US" altLang="ko-KR" dirty="0">
                <a:sym typeface="+mn-ea"/>
              </a:rPr>
              <a:t>the </a:t>
            </a:r>
            <a:r>
              <a:rPr lang="en-US" altLang="zh-CN" dirty="0">
                <a:ea typeface="宋体" panose="02010600030101010101" pitchFamily="2" charset="-122"/>
                <a:sym typeface="+mn-ea"/>
              </a:rPr>
              <a:t>establishment of a multi-AP group for a</a:t>
            </a:r>
            <a:r>
              <a:rPr lang="en-US" altLang="zh-CN" dirty="0">
                <a:sym typeface="+mn-ea"/>
              </a:rPr>
              <a:t> multi-AP transmissio</a:t>
            </a:r>
            <a:r>
              <a:rPr lang="en-US" altLang="ko-KR" dirty="0">
                <a:sym typeface="+mn-ea"/>
              </a:rPr>
              <a:t>n during t</a:t>
            </a:r>
            <a:r>
              <a:rPr lang="en-US" altLang="zh-CN" dirty="0">
                <a:sym typeface="+mn-ea"/>
              </a:rPr>
              <a:t>he “preparation stage”</a:t>
            </a:r>
            <a:r>
              <a:rPr lang="en-US" altLang="ko-KR" sz="2400" dirty="0">
                <a:sym typeface="+mn-ea"/>
              </a:rPr>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Multi-AP group </a:t>
            </a:r>
            <a:r>
              <a:rPr lang="en-US" altLang="ko-KR" dirty="0" smtClean="0">
                <a:solidFill>
                  <a:schemeClr val="tx1"/>
                </a:solidFill>
                <a:sym typeface="+mn-ea"/>
              </a:rPr>
              <a:t>conception (</a:t>
            </a:r>
            <a:r>
              <a:rPr lang="en-US" altLang="ko-KR" dirty="0">
                <a:solidFill>
                  <a:schemeClr val="tx1"/>
                </a:solidFill>
                <a:sym typeface="+mn-ea"/>
              </a:rPr>
              <a:t>1/2) </a:t>
            </a:r>
            <a:endParaRPr lang="en-US" altLang="zh-CN" dirty="0"/>
          </a:p>
        </p:txBody>
      </p:sp>
      <p:sp>
        <p:nvSpPr>
          <p:cNvPr id="3" name="内容占位符 2"/>
          <p:cNvSpPr>
            <a:spLocks noGrp="1"/>
          </p:cNvSpPr>
          <p:nvPr>
            <p:ph idx="1"/>
          </p:nvPr>
        </p:nvSpPr>
        <p:spPr>
          <a:xfrm>
            <a:off x="508000" y="1600200"/>
            <a:ext cx="11074400" cy="4712970"/>
          </a:xfrm>
        </p:spPr>
        <p:txBody>
          <a:bodyPr>
            <a:normAutofit lnSpcReduction="20000"/>
          </a:bodyPr>
          <a:lstStyle/>
          <a:p>
            <a:r>
              <a:rPr lang="en-US" altLang="ko-KR" dirty="0">
                <a:solidFill>
                  <a:schemeClr val="tx1"/>
                </a:solidFill>
                <a:sym typeface="+mn-ea"/>
              </a:rPr>
              <a:t>The conception of static multi-AP group and dynamic multi-AP group:</a:t>
            </a:r>
            <a:endParaRPr lang="en-US" altLang="zh-CN" dirty="0">
              <a:sym typeface="+mn-ea"/>
            </a:endParaRPr>
          </a:p>
          <a:p>
            <a:pPr lvl="1"/>
            <a:r>
              <a:rPr lang="en-US" altLang="ko-KR" sz="2000" dirty="0">
                <a:sym typeface="+mn-ea"/>
              </a:rPr>
              <a:t>Static multi-AP group</a:t>
            </a:r>
            <a:endParaRPr lang="en-US" altLang="zh-CN" sz="1665" dirty="0">
              <a:sym typeface="+mn-ea"/>
            </a:endParaRPr>
          </a:p>
          <a:p>
            <a:pPr lvl="2"/>
            <a:r>
              <a:rPr lang="en-US" altLang="zh-CN" dirty="0"/>
              <a:t>A static multi-AP group is a set of APs that</a:t>
            </a:r>
            <a:r>
              <a:rPr lang="en-US" altLang="ko-KR" dirty="0" smtClean="0">
                <a:solidFill>
                  <a:srgbClr val="FF0000"/>
                </a:solidFill>
              </a:rPr>
              <a:t> </a:t>
            </a:r>
            <a:r>
              <a:rPr lang="en-US" altLang="ko-KR" dirty="0" smtClean="0"/>
              <a:t>any </a:t>
            </a:r>
            <a:r>
              <a:rPr lang="en-US" altLang="ko-KR" dirty="0"/>
              <a:t>two or more APs of the group </a:t>
            </a:r>
            <a:r>
              <a:rPr lang="en-US" altLang="ko-KR" dirty="0" smtClean="0"/>
              <a:t>can potentially </a:t>
            </a:r>
            <a:r>
              <a:rPr lang="en-US" altLang="ko-KR" dirty="0"/>
              <a:t>perform multi-AP </a:t>
            </a:r>
            <a:r>
              <a:rPr lang="en-US" altLang="ko-KR" dirty="0" smtClean="0"/>
              <a:t>transmissions, e.g. DL joint-transmissions, coordinated </a:t>
            </a:r>
            <a:r>
              <a:rPr lang="en-US" altLang="ko-KR" dirty="0"/>
              <a:t>OFDMA </a:t>
            </a:r>
            <a:r>
              <a:rPr lang="en-US" altLang="ko-KR" dirty="0" smtClean="0"/>
              <a:t>transmissions, etc</a:t>
            </a:r>
            <a:r>
              <a:rPr lang="en-US" altLang="ko-KR" dirty="0"/>
              <a:t>.</a:t>
            </a:r>
            <a:endParaRPr lang="en-US" altLang="ko-KR" dirty="0">
              <a:sym typeface="+mn-ea"/>
            </a:endParaRPr>
          </a:p>
          <a:p>
            <a:pPr lvl="2"/>
            <a:r>
              <a:rPr lang="en-US" altLang="ko-KR" dirty="0">
                <a:sym typeface="+mn-ea"/>
              </a:rPr>
              <a:t>The APs in the </a:t>
            </a:r>
            <a:r>
              <a:rPr lang="en-US" altLang="zh-CN" dirty="0">
                <a:sym typeface="+mn-ea"/>
              </a:rPr>
              <a:t>static multi-AP group are connected via wired or wireless backhaul link with or withour a central AP.</a:t>
            </a:r>
            <a:r>
              <a:rPr lang="en-US" altLang="ko-KR" dirty="0">
                <a:sym typeface="+mn-ea"/>
              </a:rPr>
              <a:t>The conception of static multi-AP group </a:t>
            </a:r>
            <a:r>
              <a:rPr lang="en-US" altLang="ko-KR" dirty="0" smtClean="0">
                <a:sym typeface="+mn-ea"/>
              </a:rPr>
              <a:t>may apply </a:t>
            </a:r>
            <a:r>
              <a:rPr lang="en-US" altLang="ko-KR" dirty="0">
                <a:sym typeface="+mn-ea"/>
              </a:rPr>
              <a:t>to typical </a:t>
            </a:r>
            <a:r>
              <a:rPr lang="en-US" altLang="ko-KR" dirty="0" smtClean="0">
                <a:sym typeface="+mn-ea"/>
              </a:rPr>
              <a:t>managed network scenarios</a:t>
            </a:r>
            <a:r>
              <a:rPr lang="en-US" altLang="ko-KR" dirty="0">
                <a:sym typeface="+mn-ea"/>
              </a:rPr>
              <a:t>, such </a:t>
            </a:r>
            <a:r>
              <a:rPr lang="en-US" altLang="ko-KR" dirty="0" smtClean="0">
                <a:sym typeface="+mn-ea"/>
              </a:rPr>
              <a:t>as enterprise </a:t>
            </a:r>
            <a:r>
              <a:rPr lang="en-US" altLang="ko-KR" dirty="0">
                <a:sym typeface="+mn-ea"/>
              </a:rPr>
              <a:t>network, home network and commercial network.</a:t>
            </a:r>
            <a:endParaRPr lang="en-US" altLang="ko-KR" dirty="0" smtClean="0">
              <a:sym typeface="+mn-ea"/>
            </a:endParaRPr>
          </a:p>
          <a:p>
            <a:pPr lvl="2"/>
            <a:r>
              <a:rPr lang="en-US" altLang="ko-KR" dirty="0" smtClean="0">
                <a:solidFill>
                  <a:schemeClr val="tx1"/>
                </a:solidFill>
                <a:sym typeface="+mn-ea"/>
              </a:rPr>
              <a:t>Each member </a:t>
            </a:r>
            <a:r>
              <a:rPr lang="en-US" altLang="ko-KR" dirty="0">
                <a:solidFill>
                  <a:schemeClr val="tx1"/>
                </a:solidFill>
                <a:sym typeface="+mn-ea"/>
              </a:rPr>
              <a:t>of </a:t>
            </a:r>
            <a:r>
              <a:rPr lang="en-US" altLang="ko-KR" dirty="0" smtClean="0">
                <a:solidFill>
                  <a:schemeClr val="tx1"/>
                </a:solidFill>
                <a:sym typeface="+mn-ea"/>
              </a:rPr>
              <a:t>the </a:t>
            </a:r>
            <a:r>
              <a:rPr lang="en-US" altLang="ko-KR" dirty="0">
                <a:solidFill>
                  <a:schemeClr val="tx1"/>
                </a:solidFill>
                <a:sym typeface="+mn-ea"/>
              </a:rPr>
              <a:t>static multi-AP group should announce the static multi-AP group information in its </a:t>
            </a:r>
            <a:r>
              <a:rPr lang="en-US" altLang="ko-KR" dirty="0" smtClean="0">
                <a:solidFill>
                  <a:schemeClr val="tx1"/>
                </a:solidFill>
                <a:sym typeface="+mn-ea"/>
              </a:rPr>
              <a:t>own BSS. </a:t>
            </a:r>
            <a:endParaRPr lang="en-US" altLang="ko-KR" dirty="0" smtClean="0">
              <a:solidFill>
                <a:schemeClr val="tx1"/>
              </a:solidFill>
              <a:sym typeface="+mn-ea"/>
            </a:endParaRPr>
          </a:p>
          <a:p>
            <a:pPr lvl="2"/>
            <a:endParaRPr lang="en-US" altLang="ko-KR" dirty="0" smtClean="0">
              <a:solidFill>
                <a:schemeClr val="tx1"/>
              </a:solidFill>
              <a:sym typeface="+mn-ea"/>
            </a:endParaRPr>
          </a:p>
          <a:p>
            <a:pPr lvl="1"/>
            <a:r>
              <a:rPr lang="en-US" altLang="ko-KR" dirty="0">
                <a:sym typeface="+mn-ea"/>
              </a:rPr>
              <a:t>Dynamic multi-AP group</a:t>
            </a:r>
            <a:endParaRPr lang="en-US" altLang="zh-CN" dirty="0">
              <a:sym typeface="+mn-ea"/>
            </a:endParaRPr>
          </a:p>
          <a:p>
            <a:pPr lvl="2"/>
            <a:r>
              <a:rPr lang="en-US" altLang="zh-CN" dirty="0"/>
              <a:t>A dynamic multi-AP group is a set of APs that will participate in the following multi-AP </a:t>
            </a:r>
            <a:r>
              <a:rPr lang="en-US" altLang="zh-CN" dirty="0" smtClean="0"/>
              <a:t>transmissions.</a:t>
            </a:r>
            <a:endParaRPr lang="en-US" altLang="zh-CN" dirty="0"/>
          </a:p>
          <a:p>
            <a:pPr lvl="2"/>
            <a:r>
              <a:rPr lang="en-US" altLang="zh-CN" dirty="0" smtClean="0">
                <a:solidFill>
                  <a:schemeClr val="tx1"/>
                </a:solidFill>
                <a:sym typeface="+mn-ea"/>
              </a:rPr>
              <a:t>APs </a:t>
            </a:r>
            <a:r>
              <a:rPr lang="en-US" altLang="zh-CN" dirty="0">
                <a:solidFill>
                  <a:schemeClr val="tx1"/>
                </a:solidFill>
                <a:sym typeface="+mn-ea"/>
              </a:rPr>
              <a:t>in </a:t>
            </a:r>
            <a:r>
              <a:rPr lang="en-US" altLang="zh-CN" dirty="0" smtClean="0">
                <a:solidFill>
                  <a:schemeClr val="tx1"/>
                </a:solidFill>
                <a:sym typeface="+mn-ea"/>
              </a:rPr>
              <a:t>the </a:t>
            </a:r>
            <a:r>
              <a:rPr lang="en-US" altLang="zh-CN" dirty="0">
                <a:solidFill>
                  <a:schemeClr val="tx1"/>
                </a:solidFill>
                <a:sym typeface="+mn-ea"/>
              </a:rPr>
              <a:t>dynamic multi-AP group </a:t>
            </a:r>
            <a:r>
              <a:rPr lang="en-US" altLang="zh-CN" dirty="0" smtClean="0">
                <a:solidFill>
                  <a:schemeClr val="tx1"/>
                </a:solidFill>
                <a:sym typeface="+mn-ea"/>
              </a:rPr>
              <a:t>should </a:t>
            </a:r>
            <a:r>
              <a:rPr lang="en-US" altLang="zh-CN" dirty="0" smtClean="0">
                <a:solidFill>
                  <a:schemeClr val="tx1"/>
                </a:solidFill>
                <a:sym typeface="+mn-ea"/>
              </a:rPr>
              <a:t> be a subset of the static </a:t>
            </a:r>
            <a:r>
              <a:rPr lang="en-US" altLang="zh-CN" dirty="0">
                <a:solidFill>
                  <a:schemeClr val="tx1"/>
                </a:solidFill>
                <a:sym typeface="+mn-ea"/>
              </a:rPr>
              <a:t>multi-AP.</a:t>
            </a:r>
            <a:endParaRPr lang="en-US" altLang="zh-CN" dirty="0">
              <a:solidFill>
                <a:srgbClr val="FF0000"/>
              </a:solidFill>
              <a:sym typeface="+mn-ea"/>
            </a:endParaRPr>
          </a:p>
          <a:p>
            <a:pPr lvl="2"/>
            <a:r>
              <a:rPr lang="en-US" altLang="zh-CN" dirty="0" smtClean="0">
                <a:solidFill>
                  <a:schemeClr val="tx1"/>
                </a:solidFill>
                <a:sym typeface="+mn-ea"/>
              </a:rPr>
              <a:t>An AP in the static multi-AP group </a:t>
            </a:r>
            <a:r>
              <a:rPr lang="en-US" altLang="zh-CN" dirty="0">
                <a:sym typeface="+mn-ea"/>
              </a:rPr>
              <a:t>may belong to different dynamic multi-AP groups.</a:t>
            </a:r>
            <a:endParaRPr lang="en-US" altLang="zh-CN" dirty="0">
              <a:sym typeface="+mn-ea"/>
            </a:endParaRPr>
          </a:p>
          <a:p>
            <a:pPr lvl="2"/>
            <a:endParaRPr lang="en-US" altLang="zh-CN" dirty="0">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Multi-AP group </a:t>
            </a:r>
            <a:r>
              <a:rPr lang="en-US" altLang="ko-KR" dirty="0" smtClean="0">
                <a:solidFill>
                  <a:schemeClr val="tx1"/>
                </a:solidFill>
                <a:sym typeface="+mn-ea"/>
              </a:rPr>
              <a:t>conception (</a:t>
            </a:r>
            <a:r>
              <a:rPr lang="en-US" altLang="ko-KR" dirty="0">
                <a:solidFill>
                  <a:schemeClr val="tx1"/>
                </a:solidFill>
                <a:sym typeface="+mn-ea"/>
              </a:rPr>
              <a:t>2/2) </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5"/>
            <a:ext cx="11074400" cy="633730"/>
          </a:xfrm>
        </p:spPr>
        <p:txBody>
          <a:bodyPr>
            <a:normAutofit fontScale="85000" lnSpcReduction="20000"/>
          </a:bodyPr>
          <a:lstStyle/>
          <a:p>
            <a:r>
              <a:rPr lang="en-US" altLang="ko-KR" b="0" dirty="0">
                <a:solidFill>
                  <a:schemeClr val="tx1"/>
                </a:solidFill>
                <a:sym typeface="+mn-ea"/>
              </a:rPr>
              <a:t>Two examples about static and dynamic </a:t>
            </a:r>
            <a:r>
              <a:rPr lang="en-US" altLang="zh-CN" b="0" dirty="0">
                <a:solidFill>
                  <a:schemeClr val="tx1"/>
                </a:solidFill>
                <a:ea typeface="宋体" panose="02010600030101010101" pitchFamily="2" charset="-122"/>
                <a:sym typeface="+mn-ea"/>
              </a:rPr>
              <a:t>multi-</a:t>
            </a:r>
            <a:r>
              <a:rPr lang="en-US" altLang="zh-CN" b="0" dirty="0">
                <a:ea typeface="宋体" panose="02010600030101010101" pitchFamily="2" charset="-122"/>
                <a:sym typeface="+mn-ea"/>
              </a:rPr>
              <a:t>AP group</a:t>
            </a:r>
            <a:r>
              <a:rPr lang="en-US" altLang="zh-CN" b="0" dirty="0">
                <a:solidFill>
                  <a:schemeClr val="tx1"/>
                </a:solidFill>
                <a:ea typeface="宋体" panose="02010600030101010101" pitchFamily="2" charset="-122"/>
                <a:sym typeface="+mn-ea"/>
              </a:rPr>
              <a:t> </a:t>
            </a:r>
            <a:r>
              <a:rPr lang="en-US" altLang="ko-KR" b="0" dirty="0">
                <a:solidFill>
                  <a:schemeClr val="tx1"/>
                </a:solidFill>
                <a:sym typeface="+mn-ea"/>
              </a:rPr>
              <a:t>in </a:t>
            </a:r>
            <a:r>
              <a:rPr lang="en-US" altLang="zh-CN" b="0" dirty="0">
                <a:solidFill>
                  <a:schemeClr val="tx1"/>
                </a:solidFill>
                <a:ea typeface="宋体" panose="02010600030101010101" pitchFamily="2" charset="-122"/>
                <a:sym typeface="+mn-ea"/>
              </a:rPr>
              <a:t>joint/coordinated </a:t>
            </a:r>
            <a:r>
              <a:rPr lang="en-US" altLang="zh-CN" b="0" dirty="0" smtClean="0">
                <a:solidFill>
                  <a:schemeClr val="tx1"/>
                </a:solidFill>
                <a:ea typeface="宋体" panose="02010600030101010101" pitchFamily="2" charset="-122"/>
                <a:sym typeface="+mn-ea"/>
              </a:rPr>
              <a:t>transmissions</a:t>
            </a:r>
            <a:r>
              <a:rPr lang="en-US" altLang="ko-KR" b="0" dirty="0" smtClean="0">
                <a:solidFill>
                  <a:schemeClr val="tx1"/>
                </a:solidFill>
                <a:sym typeface="+mn-ea"/>
              </a:rPr>
              <a:t> </a:t>
            </a:r>
            <a:r>
              <a:rPr lang="en-US" altLang="ko-KR" b="0" dirty="0">
                <a:solidFill>
                  <a:schemeClr val="tx1"/>
                </a:solidFill>
                <a:sym typeface="+mn-ea"/>
              </a:rPr>
              <a:t>are illustrated as </a:t>
            </a:r>
            <a:r>
              <a:rPr lang="en-US" altLang="ko-KR" b="0" dirty="0" smtClean="0">
                <a:solidFill>
                  <a:schemeClr val="tx1"/>
                </a:solidFill>
                <a:sym typeface="+mn-ea"/>
              </a:rPr>
              <a:t>Fig. </a:t>
            </a:r>
            <a:r>
              <a:rPr lang="en-US" altLang="ko-KR" b="0" dirty="0">
                <a:solidFill>
                  <a:schemeClr val="tx1"/>
                </a:solidFill>
                <a:sym typeface="+mn-ea"/>
              </a:rPr>
              <a:t>1 and </a:t>
            </a:r>
            <a:r>
              <a:rPr lang="en-US" altLang="ko-KR" b="0" dirty="0" smtClean="0">
                <a:solidFill>
                  <a:schemeClr val="tx1"/>
                </a:solidFill>
                <a:sym typeface="+mn-ea"/>
              </a:rPr>
              <a:t>Fig. 2 </a:t>
            </a:r>
            <a:r>
              <a:rPr lang="en-US" altLang="ko-KR" b="0" dirty="0">
                <a:solidFill>
                  <a:schemeClr val="tx1"/>
                </a:solidFill>
                <a:sym typeface="+mn-ea"/>
              </a:rPr>
              <a:t>.</a:t>
            </a:r>
            <a:endParaRPr lang="en-US" altLang="ko-KR" b="0" strike="sngStrike" dirty="0" smtClean="0">
              <a:solidFill>
                <a:schemeClr val="tx1"/>
              </a:solidFill>
              <a:uFillTx/>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990600" y="5560695"/>
            <a:ext cx="838200" cy="307777"/>
          </a:xfrm>
          <a:prstGeom prst="rect">
            <a:avLst/>
          </a:prstGeom>
          <a:noFill/>
        </p:spPr>
        <p:txBody>
          <a:bodyPr wrap="square" rtlCol="0">
            <a:spAutoFit/>
          </a:bodyPr>
          <a:lstStyle/>
          <a:p>
            <a:r>
              <a:rPr lang="en-US" altLang="zh-CN" sz="1400" dirty="0" smtClean="0"/>
              <a:t>Fig. </a:t>
            </a:r>
            <a:r>
              <a:rPr lang="en-US" altLang="zh-CN" sz="1400" dirty="0"/>
              <a:t>1</a:t>
            </a:r>
            <a:endParaRPr lang="en-US" altLang="zh-CN" sz="1400" dirty="0"/>
          </a:p>
        </p:txBody>
      </p:sp>
      <p:pic>
        <p:nvPicPr>
          <p:cNvPr id="90" name="图片 89"/>
          <p:cNvPicPr>
            <a:picLocks noChangeAspect="1"/>
          </p:cNvPicPr>
          <p:nvPr/>
        </p:nvPicPr>
        <p:blipFill>
          <a:blip r:embed="rId1"/>
          <a:stretch>
            <a:fillRect/>
          </a:stretch>
        </p:blipFill>
        <p:spPr>
          <a:xfrm>
            <a:off x="990600" y="2446655"/>
            <a:ext cx="4609465" cy="2752090"/>
          </a:xfrm>
          <a:prstGeom prst="rect">
            <a:avLst/>
          </a:prstGeom>
        </p:spPr>
      </p:pic>
      <p:pic>
        <p:nvPicPr>
          <p:cNvPr id="92" name="图片 91"/>
          <p:cNvPicPr>
            <a:picLocks noChangeAspect="1"/>
          </p:cNvPicPr>
          <p:nvPr/>
        </p:nvPicPr>
        <p:blipFill>
          <a:blip r:embed="rId2"/>
          <a:stretch>
            <a:fillRect/>
          </a:stretch>
        </p:blipFill>
        <p:spPr>
          <a:xfrm>
            <a:off x="2094865" y="5198110"/>
            <a:ext cx="2691130" cy="1278890"/>
          </a:xfrm>
          <a:prstGeom prst="rect">
            <a:avLst/>
          </a:prstGeom>
        </p:spPr>
      </p:pic>
      <p:pic>
        <p:nvPicPr>
          <p:cNvPr id="93" name="图片 92"/>
          <p:cNvPicPr>
            <a:picLocks noChangeAspect="1"/>
          </p:cNvPicPr>
          <p:nvPr/>
        </p:nvPicPr>
        <p:blipFill>
          <a:blip r:embed="rId3"/>
          <a:stretch>
            <a:fillRect/>
          </a:stretch>
        </p:blipFill>
        <p:spPr>
          <a:xfrm>
            <a:off x="6588760" y="2446655"/>
            <a:ext cx="4289425" cy="2715895"/>
          </a:xfrm>
          <a:prstGeom prst="rect">
            <a:avLst/>
          </a:prstGeom>
        </p:spPr>
      </p:pic>
      <p:pic>
        <p:nvPicPr>
          <p:cNvPr id="94" name="图片 93"/>
          <p:cNvPicPr>
            <a:picLocks noChangeAspect="1"/>
          </p:cNvPicPr>
          <p:nvPr/>
        </p:nvPicPr>
        <p:blipFill>
          <a:blip r:embed="rId4"/>
          <a:stretch>
            <a:fillRect/>
          </a:stretch>
        </p:blipFill>
        <p:spPr>
          <a:xfrm>
            <a:off x="7794625" y="5198745"/>
            <a:ext cx="2834640" cy="1202055"/>
          </a:xfrm>
          <a:prstGeom prst="rect">
            <a:avLst/>
          </a:prstGeom>
        </p:spPr>
      </p:pic>
      <p:sp>
        <p:nvSpPr>
          <p:cNvPr id="95" name="文本框 94"/>
          <p:cNvSpPr txBox="1"/>
          <p:nvPr/>
        </p:nvSpPr>
        <p:spPr>
          <a:xfrm>
            <a:off x="6781800" y="5586412"/>
            <a:ext cx="838200" cy="307777"/>
          </a:xfrm>
          <a:prstGeom prst="rect">
            <a:avLst/>
          </a:prstGeom>
          <a:noFill/>
        </p:spPr>
        <p:txBody>
          <a:bodyPr wrap="square" rtlCol="0">
            <a:spAutoFit/>
          </a:bodyPr>
          <a:lstStyle/>
          <a:p>
            <a:r>
              <a:rPr lang="en-US" altLang="zh-CN" sz="1400" dirty="0" smtClean="0"/>
              <a:t>Fig. 2</a:t>
            </a:r>
            <a:endParaRPr lang="en-US" altLang="zh-CN"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Dynamic Multi-AP Group Discussion</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6"/>
            <a:ext cx="11074400" cy="2233660"/>
          </a:xfrm>
        </p:spPr>
        <p:txBody>
          <a:bodyPr/>
          <a:lstStyle/>
          <a:p>
            <a:pPr marL="285750" lvl="2" indent="-285750"/>
            <a:r>
              <a:rPr lang="en-US" altLang="zh-CN" sz="2000" dirty="0" smtClean="0">
                <a:sym typeface="+mn-ea"/>
              </a:rPr>
              <a:t>A dynamic multi-AP group could maintain for several multi-AP transmssions.</a:t>
            </a:r>
            <a:endParaRPr lang="en-US" altLang="zh-CN" sz="2000" dirty="0" smtClean="0">
              <a:sym typeface="+mn-ea"/>
            </a:endParaRPr>
          </a:p>
          <a:p>
            <a:pPr marL="285750" lvl="2" indent="-285750"/>
            <a:r>
              <a:rPr lang="en-US" altLang="zh-CN" sz="2000" dirty="0" smtClean="0">
                <a:sym typeface="+mn-ea"/>
              </a:rPr>
              <a:t>However, the distribution strategy of buffered data or members' availability, etc., may change dynamically prior to the </a:t>
            </a:r>
            <a:r>
              <a:rPr lang="en-US" altLang="zh-CN" sz="2000" b="0" dirty="0" smtClean="0">
                <a:sym typeface="+mn-ea"/>
              </a:rPr>
              <a:t>multi-AP transmission, especially for a mobile STA. Thus the participants of the </a:t>
            </a:r>
            <a:r>
              <a:rPr lang="en-US" altLang="zh-CN" sz="2000" b="0" dirty="0" smtClean="0">
                <a:solidFill>
                  <a:schemeClr val="tx1"/>
                </a:solidFill>
                <a:sym typeface="+mn-ea"/>
              </a:rPr>
              <a:t>dyanmic multi-AP group for a STA may be reselected before multi-AP transmission by the associated AP.</a:t>
            </a:r>
            <a:endParaRPr lang="en-US" altLang="zh-CN" sz="2800" dirty="0" smtClean="0">
              <a:solidFill>
                <a:schemeClr val="tx1"/>
              </a:solidFill>
              <a:sym typeface="+mn-ea"/>
            </a:endParaRPr>
          </a:p>
          <a:p>
            <a:pPr lvl="0"/>
            <a:r>
              <a:rPr lang="en-US" altLang="ko-KR" sz="2000" b="0" dirty="0">
                <a:solidFill>
                  <a:schemeClr val="tx1"/>
                </a:solidFill>
                <a:sym typeface="+mn-ea"/>
              </a:rPr>
              <a:t>An example of dynamic multi-AP group</a:t>
            </a:r>
            <a:r>
              <a:rPr lang="en-US" altLang="ko-KR" sz="2000" b="0" dirty="0" smtClean="0">
                <a:solidFill>
                  <a:schemeClr val="tx1"/>
                </a:solidFill>
                <a:sym typeface="+mn-ea"/>
              </a:rPr>
              <a:t> </a:t>
            </a:r>
            <a:r>
              <a:rPr lang="en-US" altLang="ko-KR" sz="2000" b="0" dirty="0">
                <a:solidFill>
                  <a:schemeClr val="tx1"/>
                </a:solidFill>
                <a:sym typeface="+mn-ea"/>
              </a:rPr>
              <a:t>is illustrated in </a:t>
            </a:r>
            <a:r>
              <a:rPr lang="en-US" altLang="ko-KR" sz="2000" b="0" dirty="0" smtClean="0">
                <a:solidFill>
                  <a:schemeClr val="tx1"/>
                </a:solidFill>
                <a:sym typeface="+mn-ea"/>
              </a:rPr>
              <a:t>Fig. 3.</a:t>
            </a:r>
            <a:endParaRPr lang="en-US" altLang="ko-KR" sz="2000" b="0" u="sng" strike="sngStrike" dirty="0" smtClean="0">
              <a:solidFill>
                <a:schemeClr val="tx1"/>
              </a:solidFill>
              <a:uFillTx/>
              <a:ea typeface="宋体" panose="02010600030101010101" pitchFamily="2" charset="-122"/>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5490845" y="6172200"/>
            <a:ext cx="681355" cy="307777"/>
          </a:xfrm>
          <a:prstGeom prst="rect">
            <a:avLst/>
          </a:prstGeom>
          <a:noFill/>
        </p:spPr>
        <p:txBody>
          <a:bodyPr wrap="square" rtlCol="0">
            <a:spAutoFit/>
          </a:bodyPr>
          <a:lstStyle/>
          <a:p>
            <a:r>
              <a:rPr lang="en-US" altLang="zh-CN" sz="1400" b="1" dirty="0" smtClean="0"/>
              <a:t>Fig. </a:t>
            </a:r>
            <a:r>
              <a:rPr lang="en-US" altLang="zh-CN" sz="1400" b="1" dirty="0"/>
              <a:t>3</a:t>
            </a:r>
            <a:endParaRPr lang="en-US" altLang="zh-CN" sz="1400" b="1" dirty="0"/>
          </a:p>
        </p:txBody>
      </p:sp>
      <p:grpSp>
        <p:nvGrpSpPr>
          <p:cNvPr id="5" name="组合 4"/>
          <p:cNvGrpSpPr/>
          <p:nvPr/>
        </p:nvGrpSpPr>
        <p:grpSpPr>
          <a:xfrm>
            <a:off x="1193165" y="4081780"/>
            <a:ext cx="5354955" cy="1922145"/>
            <a:chOff x="2481" y="6688"/>
            <a:chExt cx="8433" cy="3027"/>
          </a:xfrm>
        </p:grpSpPr>
        <p:grpSp>
          <p:nvGrpSpPr>
            <p:cNvPr id="7" name="组合 6"/>
            <p:cNvGrpSpPr/>
            <p:nvPr/>
          </p:nvGrpSpPr>
          <p:grpSpPr>
            <a:xfrm>
              <a:off x="2481" y="6688"/>
              <a:ext cx="4328" cy="2958"/>
              <a:chOff x="3171" y="6751"/>
              <a:chExt cx="4328" cy="2958"/>
            </a:xfrm>
          </p:grpSpPr>
          <p:sp>
            <p:nvSpPr>
              <p:cNvPr id="37" name="椭圆 36"/>
              <p:cNvSpPr/>
              <p:nvPr/>
            </p:nvSpPr>
            <p:spPr>
              <a:xfrm rot="1200000">
                <a:off x="4624" y="6751"/>
                <a:ext cx="2875" cy="1694"/>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6" name="椭圆 35"/>
              <p:cNvSpPr/>
              <p:nvPr/>
            </p:nvSpPr>
            <p:spPr>
              <a:xfrm rot="20880000">
                <a:off x="3171" y="6999"/>
                <a:ext cx="2875" cy="1694"/>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pic>
            <p:nvPicPr>
              <p:cNvPr id="30" name="图片 29"/>
              <p:cNvPicPr>
                <a:picLocks noChangeAspect="1"/>
              </p:cNvPicPr>
              <p:nvPr/>
            </p:nvPicPr>
            <p:blipFill>
              <a:blip r:embed="rId1"/>
              <a:stretch>
                <a:fillRect/>
              </a:stretch>
            </p:blipFill>
            <p:spPr>
              <a:xfrm>
                <a:off x="4219" y="8737"/>
                <a:ext cx="295" cy="504"/>
              </a:xfrm>
              <a:prstGeom prst="rect">
                <a:avLst/>
              </a:prstGeom>
              <a:ln w="28575" cmpd="dbl">
                <a:solidFill>
                  <a:srgbClr val="002060"/>
                </a:solidFill>
                <a:prstDash val="sysDot"/>
              </a:ln>
            </p:spPr>
          </p:pic>
          <p:pic>
            <p:nvPicPr>
              <p:cNvPr id="31" name="图片 30"/>
              <p:cNvPicPr>
                <a:picLocks noChangeAspect="1"/>
              </p:cNvPicPr>
              <p:nvPr/>
            </p:nvPicPr>
            <p:blipFill>
              <a:blip r:embed="rId1"/>
              <a:stretch>
                <a:fillRect/>
              </a:stretch>
            </p:blipFill>
            <p:spPr>
              <a:xfrm>
                <a:off x="5733" y="8737"/>
                <a:ext cx="295" cy="504"/>
              </a:xfrm>
              <a:prstGeom prst="rect">
                <a:avLst/>
              </a:prstGeom>
            </p:spPr>
          </p:pic>
          <p:sp>
            <p:nvSpPr>
              <p:cNvPr id="34" name="矩形 33"/>
              <p:cNvSpPr/>
              <p:nvPr/>
            </p:nvSpPr>
            <p:spPr>
              <a:xfrm>
                <a:off x="4055" y="9357"/>
                <a:ext cx="928"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46" name="直接连接符 45"/>
              <p:cNvCxnSpPr>
                <a:stCxn id="14" idx="3"/>
              </p:cNvCxnSpPr>
              <p:nvPr/>
            </p:nvCxnSpPr>
            <p:spPr>
              <a:xfrm flipH="1">
                <a:off x="4346" y="7938"/>
                <a:ext cx="699" cy="1010"/>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38" name="矩形 37"/>
              <p:cNvSpPr/>
              <p:nvPr/>
            </p:nvSpPr>
            <p:spPr>
              <a:xfrm>
                <a:off x="5536" y="9271"/>
                <a:ext cx="927"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42" name="直接连接符 41"/>
              <p:cNvCxnSpPr/>
              <p:nvPr/>
            </p:nvCxnSpPr>
            <p:spPr>
              <a:xfrm>
                <a:off x="5250" y="7641"/>
                <a:ext cx="483" cy="105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8" name="直接连接符 7"/>
              <p:cNvCxnSpPr/>
              <p:nvPr/>
            </p:nvCxnSpPr>
            <p:spPr>
              <a:xfrm>
                <a:off x="3762" y="8384"/>
                <a:ext cx="457" cy="352"/>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48" name="直接连接符 47"/>
              <p:cNvCxnSpPr/>
              <p:nvPr/>
            </p:nvCxnSpPr>
            <p:spPr>
              <a:xfrm flipH="1">
                <a:off x="6078" y="8268"/>
                <a:ext cx="534" cy="61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9" name="右箭头 8"/>
              <p:cNvSpPr/>
              <p:nvPr/>
            </p:nvSpPr>
            <p:spPr>
              <a:xfrm>
                <a:off x="4893" y="8822"/>
                <a:ext cx="624" cy="219"/>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sp>
          <p:nvSpPr>
            <p:cNvPr id="40" name="椭圆 39"/>
            <p:cNvSpPr/>
            <p:nvPr/>
          </p:nvSpPr>
          <p:spPr>
            <a:xfrm>
              <a:off x="7671" y="7567"/>
              <a:ext cx="2485" cy="348"/>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1</a:t>
              </a:r>
              <a:endParaRPr kumimoji="0" lang="en-US" altLang="en-US" sz="1000" b="0" i="0" u="none" strike="noStrike" cap="none" normalizeH="0" baseline="0" dirty="0" smtClean="0">
                <a:ln>
                  <a:noFill/>
                </a:ln>
                <a:solidFill>
                  <a:schemeClr val="tx1"/>
                </a:solidFill>
                <a:effectLst/>
                <a:latin typeface="Times New Roman" panose="02020603050405020304" pitchFamily="18" charset="0"/>
              </a:endParaRPr>
            </a:p>
          </p:txBody>
        </p:sp>
        <p:sp>
          <p:nvSpPr>
            <p:cNvPr id="41" name="椭圆 40"/>
            <p:cNvSpPr/>
            <p:nvPr/>
          </p:nvSpPr>
          <p:spPr>
            <a:xfrm>
              <a:off x="7671" y="8073"/>
              <a:ext cx="2485" cy="341"/>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2</a:t>
              </a:r>
              <a:endParaRPr kumimoji="0" lang="en-US" altLang="en-US" sz="1000" b="0" i="0" u="none" strike="noStrike" cap="none" normalizeH="0" baseline="0" dirty="0" smtClean="0">
                <a:ln>
                  <a:noFill/>
                </a:ln>
                <a:solidFill>
                  <a:schemeClr val="tx1"/>
                </a:solidFill>
                <a:effectLst/>
                <a:latin typeface="Times New Roman" panose="02020603050405020304" pitchFamily="18" charset="0"/>
              </a:endParaRPr>
            </a:p>
          </p:txBody>
        </p:sp>
        <p:cxnSp>
          <p:nvCxnSpPr>
            <p:cNvPr id="44" name="直接连接符 43"/>
            <p:cNvCxnSpPr/>
            <p:nvPr/>
          </p:nvCxnSpPr>
          <p:spPr>
            <a:xfrm>
              <a:off x="7988" y="9115"/>
              <a:ext cx="636" cy="0"/>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51" name="直接连接符 50"/>
            <p:cNvCxnSpPr/>
            <p:nvPr/>
          </p:nvCxnSpPr>
          <p:spPr>
            <a:xfrm>
              <a:off x="7985" y="8744"/>
              <a:ext cx="640" cy="11"/>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53" name="文本框 52"/>
            <p:cNvSpPr txBox="1"/>
            <p:nvPr/>
          </p:nvSpPr>
          <p:spPr>
            <a:xfrm>
              <a:off x="8640" y="8849"/>
              <a:ext cx="2274" cy="386"/>
            </a:xfrm>
            <a:prstGeom prst="rect">
              <a:avLst/>
            </a:prstGeom>
            <a:noFill/>
          </p:spPr>
          <p:txBody>
            <a:bodyPr wrap="square" rtlCol="0">
              <a:spAutoFit/>
            </a:bodyPr>
            <a:lstStyle/>
            <a:p>
              <a:r>
                <a:rPr lang="en-US" altLang="zh-CN" sz="1000" dirty="0"/>
                <a:t>joint </a:t>
              </a:r>
              <a:r>
                <a:rPr lang="en-US" altLang="zh-CN" sz="1000" dirty="0" smtClean="0"/>
                <a:t>transmission 2</a:t>
              </a:r>
              <a:endParaRPr lang="en-US" altLang="zh-CN" sz="1000" dirty="0"/>
            </a:p>
          </p:txBody>
        </p:sp>
        <p:sp>
          <p:nvSpPr>
            <p:cNvPr id="56" name="矩形 55"/>
            <p:cNvSpPr/>
            <p:nvPr/>
          </p:nvSpPr>
          <p:spPr>
            <a:xfrm>
              <a:off x="7456" y="7195"/>
              <a:ext cx="3266" cy="2520"/>
            </a:xfrm>
            <a:prstGeom prst="rect">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58" name="文本框 57"/>
            <p:cNvSpPr txBox="1"/>
            <p:nvPr/>
          </p:nvSpPr>
          <p:spPr>
            <a:xfrm>
              <a:off x="8640" y="8515"/>
              <a:ext cx="2125" cy="386"/>
            </a:xfrm>
            <a:prstGeom prst="rect">
              <a:avLst/>
            </a:prstGeom>
            <a:noFill/>
          </p:spPr>
          <p:txBody>
            <a:bodyPr wrap="square" rtlCol="0">
              <a:spAutoFit/>
            </a:bodyPr>
            <a:lstStyle/>
            <a:p>
              <a:r>
                <a:rPr lang="en-US" altLang="zh-CN" sz="1000" dirty="0"/>
                <a:t>joint </a:t>
              </a:r>
              <a:r>
                <a:rPr lang="en-US" altLang="zh-CN" sz="1000" dirty="0" smtClean="0"/>
                <a:t>transmission 1</a:t>
              </a:r>
              <a:endParaRPr lang="en-US" altLang="zh-CN" sz="1000" dirty="0"/>
            </a:p>
          </p:txBody>
        </p:sp>
        <p:sp>
          <p:nvSpPr>
            <p:cNvPr id="10" name="文本框 9"/>
            <p:cNvSpPr txBox="1"/>
            <p:nvPr/>
          </p:nvSpPr>
          <p:spPr>
            <a:xfrm>
              <a:off x="8646" y="9279"/>
              <a:ext cx="1390" cy="386"/>
            </a:xfrm>
            <a:prstGeom prst="rect">
              <a:avLst/>
            </a:prstGeom>
            <a:noFill/>
          </p:spPr>
          <p:txBody>
            <a:bodyPr wrap="square" rtlCol="0">
              <a:spAutoFit/>
            </a:bodyPr>
            <a:lstStyle/>
            <a:p>
              <a:r>
                <a:rPr lang="en-US" altLang="zh-CN" sz="1000" dirty="0"/>
                <a:t>mobility</a:t>
              </a:r>
              <a:endParaRPr lang="en-US" altLang="zh-CN" sz="1000" dirty="0"/>
            </a:p>
          </p:txBody>
        </p:sp>
        <p:sp>
          <p:nvSpPr>
            <p:cNvPr id="11" name="右箭头 10"/>
            <p:cNvSpPr/>
            <p:nvPr/>
          </p:nvSpPr>
          <p:spPr>
            <a:xfrm>
              <a:off x="7976" y="9411"/>
              <a:ext cx="624" cy="184"/>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2" name="椭圆 11"/>
            <p:cNvSpPr/>
            <p:nvPr/>
          </p:nvSpPr>
          <p:spPr>
            <a:xfrm>
              <a:off x="2952" y="8191"/>
              <a:ext cx="240" cy="24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3" name="文本框 12"/>
            <p:cNvSpPr txBox="1"/>
            <p:nvPr/>
          </p:nvSpPr>
          <p:spPr>
            <a:xfrm>
              <a:off x="2757" y="7840"/>
              <a:ext cx="727" cy="434"/>
            </a:xfrm>
            <a:prstGeom prst="rect">
              <a:avLst/>
            </a:prstGeom>
            <a:noFill/>
          </p:spPr>
          <p:txBody>
            <a:bodyPr wrap="square" rtlCol="0">
              <a:spAutoFit/>
            </a:bodyPr>
            <a:lstStyle/>
            <a:p>
              <a:r>
                <a:rPr lang="en-US" altLang="zh-CN" dirty="0"/>
                <a:t>AP1</a:t>
              </a:r>
              <a:endParaRPr lang="en-US" altLang="zh-CN" dirty="0"/>
            </a:p>
          </p:txBody>
        </p:sp>
        <p:sp>
          <p:nvSpPr>
            <p:cNvPr id="14" name="椭圆 13"/>
            <p:cNvSpPr/>
            <p:nvPr/>
          </p:nvSpPr>
          <p:spPr>
            <a:xfrm>
              <a:off x="4320" y="7435"/>
              <a:ext cx="240" cy="240"/>
            </a:xfrm>
            <a:prstGeom prst="ellipse">
              <a:avLst/>
            </a:prstGeom>
            <a:solidFill>
              <a:srgbClr val="66B6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6" name="文本框 15"/>
            <p:cNvSpPr txBox="1"/>
            <p:nvPr/>
          </p:nvSpPr>
          <p:spPr>
            <a:xfrm>
              <a:off x="4152" y="7040"/>
              <a:ext cx="727" cy="434"/>
            </a:xfrm>
            <a:prstGeom prst="rect">
              <a:avLst/>
            </a:prstGeom>
            <a:noFill/>
          </p:spPr>
          <p:txBody>
            <a:bodyPr wrap="square" rtlCol="0">
              <a:spAutoFit/>
            </a:bodyPr>
            <a:lstStyle/>
            <a:p>
              <a:r>
                <a:rPr lang="en-US" altLang="zh-CN" dirty="0"/>
                <a:t>AP2</a:t>
              </a:r>
              <a:endParaRPr lang="en-US" altLang="zh-CN" dirty="0"/>
            </a:p>
          </p:txBody>
        </p:sp>
        <p:sp>
          <p:nvSpPr>
            <p:cNvPr id="35" name="椭圆 34"/>
            <p:cNvSpPr/>
            <p:nvPr/>
          </p:nvSpPr>
          <p:spPr>
            <a:xfrm>
              <a:off x="5897" y="7919"/>
              <a:ext cx="240" cy="240"/>
            </a:xfrm>
            <a:prstGeom prst="ellips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9" name="文本框 38"/>
            <p:cNvSpPr txBox="1"/>
            <p:nvPr/>
          </p:nvSpPr>
          <p:spPr>
            <a:xfrm>
              <a:off x="5534" y="7555"/>
              <a:ext cx="727" cy="434"/>
            </a:xfrm>
            <a:prstGeom prst="rect">
              <a:avLst/>
            </a:prstGeom>
            <a:noFill/>
          </p:spPr>
          <p:txBody>
            <a:bodyPr wrap="square" rtlCol="0">
              <a:spAutoFit/>
            </a:bodyPr>
            <a:lstStyle/>
            <a:p>
              <a:r>
                <a:rPr lang="en-US" altLang="zh-CN" dirty="0"/>
                <a:t>AP3</a:t>
              </a:r>
              <a:endParaRPr lang="en-US" altLang="zh-CN" dirty="0"/>
            </a:p>
          </p:txBody>
        </p:sp>
      </p:grpSp>
      <p:sp>
        <p:nvSpPr>
          <p:cNvPr id="65" name="文本框 64"/>
          <p:cNvSpPr txBox="1"/>
          <p:nvPr/>
        </p:nvSpPr>
        <p:spPr>
          <a:xfrm>
            <a:off x="6973095" y="4305064"/>
            <a:ext cx="4277360" cy="2030095"/>
          </a:xfrm>
          <a:prstGeom prst="rect">
            <a:avLst/>
          </a:prstGeom>
          <a:noFill/>
        </p:spPr>
        <p:txBody>
          <a:bodyPr wrap="square" rtlCol="0">
            <a:normAutofit/>
          </a:bodyPr>
          <a:lstStyle/>
          <a:p>
            <a:pPr marL="342900" indent="-342900">
              <a:buFont typeface="+mj-lt"/>
              <a:buAutoNum type="arabicPeriod"/>
            </a:pPr>
            <a:r>
              <a:rPr lang="en-US" altLang="zh-CN" sz="1400" dirty="0">
                <a:solidFill>
                  <a:schemeClr val="tx1"/>
                </a:solidFill>
              </a:rPr>
              <a:t>(AP1</a:t>
            </a:r>
            <a:r>
              <a:rPr lang="en-US" altLang="zh-CN" sz="1400" dirty="0" smtClean="0">
                <a:solidFill>
                  <a:schemeClr val="tx1"/>
                </a:solidFill>
              </a:rPr>
              <a:t>, AP2</a:t>
            </a:r>
            <a:r>
              <a:rPr lang="en-US" altLang="zh-CN" sz="1400" dirty="0">
                <a:solidFill>
                  <a:schemeClr val="tx1"/>
                </a:solidFill>
              </a:rPr>
              <a:t>) </a:t>
            </a:r>
            <a:r>
              <a:rPr lang="en-US" altLang="zh-CN" sz="1400" dirty="0" smtClean="0">
                <a:solidFill>
                  <a:schemeClr val="tx1"/>
                </a:solidFill>
              </a:rPr>
              <a:t>perform </a:t>
            </a:r>
            <a:r>
              <a:rPr lang="en-US" altLang="zh-CN" sz="1400" dirty="0">
                <a:solidFill>
                  <a:schemeClr val="tx1"/>
                </a:solidFill>
              </a:rPr>
              <a:t>a </a:t>
            </a:r>
            <a:r>
              <a:rPr lang="en-US" altLang="zh-CN" sz="1400" dirty="0" smtClean="0">
                <a:solidFill>
                  <a:schemeClr val="tx1"/>
                </a:solidFill>
              </a:rPr>
              <a:t>dynamic multi-AP group for DL </a:t>
            </a:r>
            <a:r>
              <a:rPr lang="en-US" altLang="zh-CN" sz="1400" dirty="0">
                <a:solidFill>
                  <a:schemeClr val="tx1"/>
                </a:solidFill>
              </a:rPr>
              <a:t>joint-transmission to STA1.</a:t>
            </a:r>
            <a:endParaRPr lang="en-US" altLang="zh-CN" sz="1400" dirty="0">
              <a:solidFill>
                <a:schemeClr val="tx1"/>
              </a:solidFill>
            </a:endParaRPr>
          </a:p>
          <a:p>
            <a:pPr marL="342900" indent="-342900">
              <a:buFont typeface="+mj-lt"/>
              <a:buAutoNum type="arabicPeriod"/>
            </a:pPr>
            <a:r>
              <a:rPr lang="en-US" altLang="zh-CN" sz="1400" dirty="0">
                <a:solidFill>
                  <a:schemeClr val="tx1"/>
                </a:solidFill>
                <a:sym typeface="+mn-ea"/>
              </a:rPr>
              <a:t>STA1 </a:t>
            </a:r>
            <a:r>
              <a:rPr lang="en-US" altLang="zh-CN" sz="1400" dirty="0" smtClean="0">
                <a:solidFill>
                  <a:schemeClr val="tx1"/>
                </a:solidFill>
                <a:sym typeface="+mn-ea"/>
              </a:rPr>
              <a:t>moves </a:t>
            </a:r>
            <a:r>
              <a:rPr lang="en-US" altLang="zh-CN" sz="1400" dirty="0">
                <a:solidFill>
                  <a:schemeClr val="tx1"/>
                </a:solidFill>
                <a:sym typeface="+mn-ea"/>
              </a:rPr>
              <a:t>to </a:t>
            </a:r>
            <a:r>
              <a:rPr lang="en-US" altLang="zh-CN" sz="1400" dirty="0" smtClean="0">
                <a:solidFill>
                  <a:schemeClr val="tx1"/>
                </a:solidFill>
                <a:sym typeface="+mn-ea"/>
              </a:rPr>
              <a:t>a new </a:t>
            </a:r>
            <a:r>
              <a:rPr lang="en-US" altLang="zh-CN" sz="1400" dirty="0">
                <a:solidFill>
                  <a:schemeClr val="tx1"/>
                </a:solidFill>
                <a:sym typeface="+mn-ea"/>
              </a:rPr>
              <a:t>position and </a:t>
            </a:r>
            <a:r>
              <a:rPr lang="en-US" altLang="zh-CN" sz="1400" dirty="0" smtClean="0">
                <a:solidFill>
                  <a:schemeClr val="tx1"/>
                </a:solidFill>
                <a:sym typeface="+mn-ea"/>
              </a:rPr>
              <a:t>rec</a:t>
            </a:r>
            <a:r>
              <a:rPr lang="en-US" altLang="en-GB" sz="1400" dirty="0" smtClean="0">
                <a:solidFill>
                  <a:schemeClr val="tx1"/>
                </a:solidFill>
                <a:sym typeface="+mn-ea"/>
              </a:rPr>
              <a:t>ommends (AP2, AP3) for the next DL </a:t>
            </a:r>
            <a:r>
              <a:rPr lang="en-US" altLang="zh-CN" sz="1400" dirty="0" smtClean="0">
                <a:solidFill>
                  <a:schemeClr val="tx1"/>
                </a:solidFill>
                <a:sym typeface="+mn-ea"/>
              </a:rPr>
              <a:t>joint-transmission</a:t>
            </a:r>
            <a:r>
              <a:rPr lang="en-US" altLang="zh-CN" sz="1400" dirty="0">
                <a:solidFill>
                  <a:schemeClr val="tx1"/>
                </a:solidFill>
                <a:sym typeface="+mn-ea"/>
              </a:rPr>
              <a:t>.</a:t>
            </a:r>
            <a:endParaRPr lang="zh-CN" altLang="en-US" sz="1400" dirty="0">
              <a:solidFill>
                <a:schemeClr val="tx1"/>
              </a:solidFill>
              <a:sym typeface="+mn-ea"/>
            </a:endParaRPr>
          </a:p>
          <a:p>
            <a:pPr marL="342900" indent="-342900">
              <a:buFont typeface="+mj-lt"/>
              <a:buAutoNum type="arabicPeriod"/>
            </a:pPr>
            <a:r>
              <a:rPr lang="en-US" altLang="zh-CN" sz="1400" dirty="0" smtClean="0">
                <a:solidFill>
                  <a:schemeClr val="tx1"/>
                </a:solidFill>
                <a:sym typeface="+mn-ea"/>
              </a:rPr>
              <a:t>(AP2,AP3</a:t>
            </a:r>
            <a:r>
              <a:rPr lang="en-US" altLang="zh-CN" sz="1400" dirty="0">
                <a:solidFill>
                  <a:schemeClr val="tx1"/>
                </a:solidFill>
                <a:sym typeface="+mn-ea"/>
              </a:rPr>
              <a:t>) then </a:t>
            </a:r>
            <a:r>
              <a:rPr lang="en-US" altLang="zh-CN" sz="1400" dirty="0" smtClean="0">
                <a:solidFill>
                  <a:schemeClr val="tx1"/>
                </a:solidFill>
                <a:sym typeface="+mn-ea"/>
              </a:rPr>
              <a:t>form a new dynamic multi-AP group to perform the following DL joint-transmission to STA1</a:t>
            </a:r>
            <a:r>
              <a:rPr lang="en-US" altLang="zh-CN" sz="1400" dirty="0">
                <a:solidFill>
                  <a:schemeClr val="tx1"/>
                </a:solidFill>
                <a:sym typeface="+mn-ea"/>
              </a:rPr>
              <a:t>.</a:t>
            </a:r>
            <a:endParaRPr lang="en-US" altLang="zh-CN" sz="1400" dirty="0">
              <a:solidFill>
                <a:schemeClr val="tx1"/>
              </a:solidFill>
              <a:sym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Dynamic Multi-AP Group Establisment</a:t>
            </a:r>
            <a:endParaRPr lang="en-US" altLang="zh-CN" dirty="0">
              <a:ea typeface="宋体" panose="02010600030101010101" pitchFamily="2" charset="-122"/>
            </a:endParaRPr>
          </a:p>
        </p:txBody>
      </p:sp>
      <p:sp>
        <p:nvSpPr>
          <p:cNvPr id="3" name="内容占位符 2"/>
          <p:cNvSpPr>
            <a:spLocks noGrp="1"/>
          </p:cNvSpPr>
          <p:nvPr>
            <p:ph idx="1"/>
          </p:nvPr>
        </p:nvSpPr>
        <p:spPr>
          <a:xfrm>
            <a:off x="508000" y="1560194"/>
            <a:ext cx="11074400" cy="2716297"/>
          </a:xfrm>
        </p:spPr>
        <p:txBody>
          <a:bodyPr>
            <a:normAutofit fontScale="67500" lnSpcReduction="20000"/>
          </a:bodyPr>
          <a:lstStyle/>
          <a:p>
            <a:pPr lvl="0" algn="l">
              <a:lnSpc>
                <a:spcPct val="120000"/>
              </a:lnSpc>
              <a:spcBef>
                <a:spcPts val="0"/>
              </a:spcBef>
            </a:pPr>
            <a:r>
              <a:rPr lang="en-US" altLang="ko-KR" sz="2875" dirty="0">
                <a:sym typeface="+mn-ea"/>
              </a:rPr>
              <a:t>A STA </a:t>
            </a:r>
            <a:r>
              <a:rPr lang="en-US" altLang="ko-KR" sz="2875" dirty="0" smtClean="0">
                <a:sym typeface="+mn-ea"/>
              </a:rPr>
              <a:t>recommends </a:t>
            </a:r>
            <a:r>
              <a:rPr lang="en-US" altLang="ko-KR" sz="2875" dirty="0">
                <a:sym typeface="+mn-ea"/>
              </a:rPr>
              <a:t>the candidate APs for its dynamic multi-AP </a:t>
            </a:r>
            <a:r>
              <a:rPr lang="en-US" altLang="ko-KR" sz="2875" dirty="0" smtClean="0">
                <a:sym typeface="+mn-ea"/>
              </a:rPr>
              <a:t>group.</a:t>
            </a:r>
            <a:endParaRPr lang="en-US" altLang="zh-CN" sz="2875" dirty="0" smtClean="0">
              <a:sym typeface="+mn-ea"/>
            </a:endParaRPr>
          </a:p>
          <a:p>
            <a:pPr lvl="1">
              <a:lnSpc>
                <a:spcPct val="120000"/>
              </a:lnSpc>
              <a:spcBef>
                <a:spcPts val="600"/>
              </a:spcBef>
            </a:pPr>
            <a:r>
              <a:rPr lang="en-US" altLang="zh-CN" sz="2400" dirty="0">
                <a:ea typeface="宋体" panose="02010600030101010101" pitchFamily="2" charset="-122"/>
                <a:sym typeface="+mn-ea"/>
              </a:rPr>
              <a:t>In many cases, members of static or dynamic multi-AP group may not be able to hear each other over the air, as illustrated in Fig. 4. Thus the associated AP can hardly decide the best candidates in the dynamic mutli-AP group for a STA,especially in a dynamic radio environment, without prompt measurement reports from the STA.</a:t>
            </a:r>
            <a:endParaRPr lang="en-US" altLang="zh-CN" sz="2400" dirty="0">
              <a:ea typeface="宋体" panose="02010600030101010101" pitchFamily="2" charset="-122"/>
              <a:sym typeface="+mn-ea"/>
            </a:endParaRPr>
          </a:p>
          <a:p>
            <a:pPr lvl="1">
              <a:lnSpc>
                <a:spcPct val="120000"/>
              </a:lnSpc>
              <a:spcBef>
                <a:spcPts val="600"/>
              </a:spcBef>
            </a:pPr>
            <a:r>
              <a:rPr lang="en-US" altLang="zh-CN" sz="2400" dirty="0">
                <a:ea typeface="宋体" panose="02010600030101010101" pitchFamily="2" charset="-122"/>
                <a:sym typeface="+mn-ea"/>
              </a:rPr>
              <a:t>The STA has the up-to-date knowledge of radio environments for a DL transmission, e.g. APs' singal strength, and knows better which APs' transmission will interfere with its reception, etc..</a:t>
            </a:r>
            <a:endParaRPr lang="en-US" altLang="zh-CN" sz="2400" dirty="0">
              <a:ea typeface="宋体" panose="02010600030101010101" pitchFamily="2" charset="-122"/>
              <a:sym typeface="+mn-ea"/>
            </a:endParaRPr>
          </a:p>
          <a:p>
            <a:pPr lvl="0" algn="l"/>
            <a:r>
              <a:rPr lang="en-US" altLang="ko-KR" sz="2875" dirty="0">
                <a:sym typeface="+mn-ea"/>
              </a:rPr>
              <a:t>The associated AP </a:t>
            </a:r>
            <a:r>
              <a:rPr lang="en-US" altLang="ko-KR" sz="2875" dirty="0" smtClean="0">
                <a:sym typeface="+mn-ea"/>
              </a:rPr>
              <a:t>may use </a:t>
            </a:r>
            <a:r>
              <a:rPr lang="en-US" altLang="ko-KR" sz="2875" dirty="0">
                <a:sym typeface="+mn-ea"/>
              </a:rPr>
              <a:t>the </a:t>
            </a:r>
            <a:r>
              <a:rPr lang="en-US" altLang="ko-KR" sz="2875" dirty="0" smtClean="0">
                <a:sym typeface="+mn-ea"/>
              </a:rPr>
              <a:t>recommendation from the </a:t>
            </a:r>
            <a:r>
              <a:rPr lang="en-US" altLang="ko-KR" sz="2875" dirty="0">
                <a:sym typeface="+mn-ea"/>
              </a:rPr>
              <a:t>STA to establish a dynamic multi-AP </a:t>
            </a:r>
            <a:r>
              <a:rPr lang="en-US" altLang="ko-KR" sz="2875" dirty="0" smtClean="0">
                <a:sym typeface="+mn-ea"/>
              </a:rPr>
              <a:t>group for </a:t>
            </a:r>
            <a:r>
              <a:rPr lang="en-US" altLang="ko-KR" sz="2875" dirty="0">
                <a:sym typeface="+mn-ea"/>
              </a:rPr>
              <a:t>the multi-AP transmission.</a:t>
            </a:r>
            <a:endParaRPr lang="en-US" altLang="ko-KR" sz="2875" dirty="0">
              <a:sym typeface="+mn-ea"/>
            </a:endParaRPr>
          </a:p>
          <a:p>
            <a:pPr lvl="1">
              <a:lnSpc>
                <a:spcPct val="120000"/>
              </a:lnSpc>
              <a:spcBef>
                <a:spcPts val="600"/>
              </a:spcBef>
            </a:pPr>
            <a:r>
              <a:rPr lang="en-US" altLang="zh-CN" sz="2395" dirty="0" smtClean="0">
                <a:ea typeface="宋体" panose="02010600030101010101" pitchFamily="2" charset="-122"/>
                <a:sym typeface="+mn-ea"/>
              </a:rPr>
              <a:t>STAs </a:t>
            </a:r>
            <a:r>
              <a:rPr lang="en-US" altLang="zh-CN" sz="2395" dirty="0">
                <a:ea typeface="宋体" panose="02010600030101010101" pitchFamily="2" charset="-122"/>
                <a:sym typeface="+mn-ea"/>
              </a:rPr>
              <a:t>may need a confirmation from the associated AP about the member of the dynamic multi-AP group. </a:t>
            </a:r>
            <a:endParaRPr lang="en-US" altLang="zh-CN" sz="2880" dirty="0">
              <a:ea typeface="宋体" panose="02010600030101010101" pitchFamily="2" charset="-122"/>
              <a:sym typeface="+mn-ea"/>
            </a:endParaRPr>
          </a:p>
        </p:txBody>
      </p:sp>
      <p:sp>
        <p:nvSpPr>
          <p:cNvPr id="57" name="文本框 56"/>
          <p:cNvSpPr txBox="1"/>
          <p:nvPr/>
        </p:nvSpPr>
        <p:spPr>
          <a:xfrm>
            <a:off x="5583555" y="6172200"/>
            <a:ext cx="817245" cy="276999"/>
          </a:xfrm>
          <a:prstGeom prst="rect">
            <a:avLst/>
          </a:prstGeom>
          <a:noFill/>
        </p:spPr>
        <p:txBody>
          <a:bodyPr wrap="square" rtlCol="0">
            <a:spAutoFit/>
          </a:bodyPr>
          <a:lstStyle/>
          <a:p>
            <a:r>
              <a:rPr lang="en-US" altLang="zh-CN" b="1" dirty="0" smtClean="0"/>
              <a:t>Fig. 4</a:t>
            </a:r>
            <a:endParaRPr lang="en-US" altLang="zh-CN" b="1" dirty="0"/>
          </a:p>
        </p:txBody>
      </p:sp>
      <p:sp>
        <p:nvSpPr>
          <p:cNvPr id="65" name="文本框 64"/>
          <p:cNvSpPr txBox="1"/>
          <p:nvPr/>
        </p:nvSpPr>
        <p:spPr>
          <a:xfrm>
            <a:off x="7305040" y="4832985"/>
            <a:ext cx="4277360" cy="1376045"/>
          </a:xfrm>
          <a:prstGeom prst="rect">
            <a:avLst/>
          </a:prstGeom>
          <a:noFill/>
        </p:spPr>
        <p:txBody>
          <a:bodyPr wrap="square" rtlCol="0">
            <a:normAutofit/>
          </a:bodyPr>
          <a:lstStyle/>
          <a:p>
            <a:pPr marL="342900" indent="-342900">
              <a:buFont typeface="+mj-lt"/>
              <a:buAutoNum type="arabicPeriod"/>
            </a:pPr>
            <a:r>
              <a:rPr lang="en-US" altLang="zh-CN" sz="1400" dirty="0"/>
              <a:t>(AP1,AP2,AP3) are in a static multi-AP group.</a:t>
            </a:r>
            <a:endParaRPr lang="en-US" altLang="zh-CN" sz="1400" dirty="0"/>
          </a:p>
          <a:p>
            <a:pPr marL="342900" indent="-342900">
              <a:buFont typeface="+mj-lt"/>
              <a:buAutoNum type="arabicPeriod"/>
            </a:pPr>
            <a:r>
              <a:rPr lang="en-US" altLang="zh-CN" sz="1400" dirty="0"/>
              <a:t>(AP1, AP2) can not hear each other, (AP2</a:t>
            </a:r>
            <a:r>
              <a:rPr lang="en-US" altLang="zh-CN" sz="1400" dirty="0" smtClean="0"/>
              <a:t>, AP3</a:t>
            </a:r>
            <a:r>
              <a:rPr lang="en-US" altLang="zh-CN" sz="1400" dirty="0"/>
              <a:t>) can not hear each other either.</a:t>
            </a:r>
            <a:endParaRPr lang="en-US" altLang="zh-CN" sz="1400" dirty="0"/>
          </a:p>
          <a:p>
            <a:pPr marL="342900" indent="-342900">
              <a:buFont typeface="+mj-lt"/>
              <a:buAutoNum type="arabicPeriod"/>
            </a:pPr>
            <a:r>
              <a:rPr lang="en-US" altLang="zh-CN" sz="1400" dirty="0"/>
              <a:t>(</a:t>
            </a:r>
            <a:r>
              <a:rPr lang="en-US" altLang="zh-CN" sz="1400" dirty="0" smtClean="0"/>
              <a:t>AP1,AP2, AP3</a:t>
            </a:r>
            <a:r>
              <a:rPr lang="en-US" altLang="zh-CN" sz="1400" dirty="0"/>
              <a:t>) </a:t>
            </a:r>
            <a:r>
              <a:rPr lang="en-US" altLang="zh-CN" sz="1400" dirty="0" smtClean="0"/>
              <a:t>form </a:t>
            </a:r>
            <a:r>
              <a:rPr lang="en-US" altLang="zh-CN" sz="1400" dirty="0"/>
              <a:t>a dynamic multi-AP group and perform a joint transmission to STA1.</a:t>
            </a:r>
            <a:endParaRPr lang="en-US" altLang="zh-CN" dirty="0"/>
          </a:p>
        </p:txBody>
      </p:sp>
      <p:grpSp>
        <p:nvGrpSpPr>
          <p:cNvPr id="147" name="组合 146"/>
          <p:cNvGrpSpPr/>
          <p:nvPr/>
        </p:nvGrpSpPr>
        <p:grpSpPr>
          <a:xfrm>
            <a:off x="685800" y="4449445"/>
            <a:ext cx="3886835" cy="1951355"/>
            <a:chOff x="593" y="826"/>
            <a:chExt cx="5921" cy="4251"/>
          </a:xfrm>
        </p:grpSpPr>
        <p:sp>
          <p:nvSpPr>
            <p:cNvPr id="5" name="文本框 4"/>
            <p:cNvSpPr txBox="1"/>
            <p:nvPr/>
          </p:nvSpPr>
          <p:spPr>
            <a:xfrm>
              <a:off x="601" y="1057"/>
              <a:ext cx="2410" cy="600"/>
            </a:xfrm>
            <a:prstGeom prst="rect">
              <a:avLst/>
            </a:prstGeom>
            <a:noFill/>
          </p:spPr>
          <p:txBody>
            <a:bodyPr wrap="square" rtlCol="0" anchor="t">
              <a:spAutoFit/>
            </a:bodyPr>
            <a:lstStyle/>
            <a:p>
              <a:r>
                <a:rPr lang="en-US" altLang="zh-CN" dirty="0">
                  <a:sym typeface="+mn-ea"/>
                </a:rPr>
                <a:t>Static </a:t>
              </a:r>
              <a:r>
                <a:rPr lang="en-US" altLang="zh-CN" dirty="0" smtClean="0">
                  <a:sym typeface="+mn-ea"/>
                </a:rPr>
                <a:t>Multi-AP </a:t>
              </a:r>
              <a:r>
                <a:rPr lang="en-US" altLang="zh-CN" dirty="0">
                  <a:sym typeface="+mn-ea"/>
                </a:rPr>
                <a:t>Group</a:t>
              </a:r>
              <a:endParaRPr lang="en-US" altLang="zh-CN" dirty="0">
                <a:sym typeface="+mn-ea"/>
              </a:endParaRPr>
            </a:p>
          </p:txBody>
        </p:sp>
        <p:sp>
          <p:nvSpPr>
            <p:cNvPr id="6" name="椭圆 5"/>
            <p:cNvSpPr/>
            <p:nvPr/>
          </p:nvSpPr>
          <p:spPr>
            <a:xfrm>
              <a:off x="5134" y="2000"/>
              <a:ext cx="240" cy="240"/>
            </a:xfrm>
            <a:prstGeom prst="ellipse">
              <a:avLst/>
            </a:prstGeom>
            <a:solidFill>
              <a:srgbClr val="66B6FF"/>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7" name="椭圆 6"/>
            <p:cNvSpPr/>
            <p:nvPr/>
          </p:nvSpPr>
          <p:spPr>
            <a:xfrm>
              <a:off x="2704" y="2731"/>
              <a:ext cx="240" cy="240"/>
            </a:xfrm>
            <a:prstGeom prst="ellipse">
              <a:avLst/>
            </a:prstGeom>
            <a:solidFill>
              <a:srgbClr val="92D05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8" name="椭圆 7"/>
            <p:cNvSpPr/>
            <p:nvPr/>
          </p:nvSpPr>
          <p:spPr>
            <a:xfrm>
              <a:off x="4402" y="4126"/>
              <a:ext cx="240" cy="240"/>
            </a:xfrm>
            <a:prstGeom prst="ellipse">
              <a:avLst/>
            </a:prstGeom>
            <a:solidFill>
              <a:srgbClr val="FFFF0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9" name="文本框 8"/>
            <p:cNvSpPr txBox="1"/>
            <p:nvPr/>
          </p:nvSpPr>
          <p:spPr>
            <a:xfrm>
              <a:off x="2014" y="2488"/>
              <a:ext cx="930" cy="711"/>
            </a:xfrm>
            <a:prstGeom prst="rect">
              <a:avLst/>
            </a:prstGeom>
            <a:noFill/>
          </p:spPr>
          <p:txBody>
            <a:bodyPr wrap="square" rtlCol="0">
              <a:spAutoFit/>
            </a:bodyPr>
            <a:lstStyle/>
            <a:p>
              <a:r>
                <a:rPr lang="en-US" altLang="zh-CN" sz="1400" dirty="0"/>
                <a:t>AP1</a:t>
              </a:r>
              <a:endParaRPr lang="en-US" altLang="zh-CN" sz="1400" dirty="0"/>
            </a:p>
          </p:txBody>
        </p:sp>
        <p:sp>
          <p:nvSpPr>
            <p:cNvPr id="10" name="文本框 9"/>
            <p:cNvSpPr txBox="1"/>
            <p:nvPr/>
          </p:nvSpPr>
          <p:spPr>
            <a:xfrm>
              <a:off x="4402" y="4366"/>
              <a:ext cx="930" cy="711"/>
            </a:xfrm>
            <a:prstGeom prst="rect">
              <a:avLst/>
            </a:prstGeom>
            <a:noFill/>
          </p:spPr>
          <p:txBody>
            <a:bodyPr wrap="square" rtlCol="0">
              <a:spAutoFit/>
            </a:bodyPr>
            <a:lstStyle/>
            <a:p>
              <a:r>
                <a:rPr lang="en-US" altLang="zh-CN" sz="1400" dirty="0"/>
                <a:t>AP3</a:t>
              </a:r>
              <a:endParaRPr lang="en-US" altLang="zh-CN" sz="1400" dirty="0"/>
            </a:p>
          </p:txBody>
        </p:sp>
        <p:sp>
          <p:nvSpPr>
            <p:cNvPr id="11" name="文本框 10"/>
            <p:cNvSpPr txBox="1"/>
            <p:nvPr/>
          </p:nvSpPr>
          <p:spPr>
            <a:xfrm>
              <a:off x="5374" y="1879"/>
              <a:ext cx="930" cy="711"/>
            </a:xfrm>
            <a:prstGeom prst="rect">
              <a:avLst/>
            </a:prstGeom>
            <a:noFill/>
          </p:spPr>
          <p:txBody>
            <a:bodyPr wrap="square" rtlCol="0">
              <a:spAutoFit/>
            </a:bodyPr>
            <a:lstStyle/>
            <a:p>
              <a:r>
                <a:rPr lang="en-US" altLang="zh-CN" sz="1400" dirty="0"/>
                <a:t>AP2</a:t>
              </a:r>
              <a:endParaRPr lang="en-US" altLang="zh-CN" sz="1400" dirty="0"/>
            </a:p>
          </p:txBody>
        </p:sp>
        <p:cxnSp>
          <p:nvCxnSpPr>
            <p:cNvPr id="12" name="直接箭头连接符 11"/>
            <p:cNvCxnSpPr/>
            <p:nvPr/>
          </p:nvCxnSpPr>
          <p:spPr>
            <a:xfrm flipH="1">
              <a:off x="4642" y="2266"/>
              <a:ext cx="691" cy="1860"/>
            </a:xfrm>
            <a:prstGeom prst="straightConnector1">
              <a:avLst/>
            </a:prstGeom>
            <a:solidFill>
              <a:srgbClr val="00CC99"/>
            </a:solidFill>
            <a:ln w="12700" cap="flat" cmpd="sng" algn="ctr">
              <a:solidFill>
                <a:srgbClr val="000000"/>
              </a:solidFill>
              <a:prstDash val="dashDot"/>
              <a:round/>
              <a:headEnd type="arrow" w="sm" len="sm"/>
              <a:tailEnd type="arrow" w="sm" len="sm"/>
            </a:ln>
          </p:spPr>
        </p:cxnSp>
        <p:pic>
          <p:nvPicPr>
            <p:cNvPr id="13" name="图片 12"/>
            <p:cNvPicPr>
              <a:picLocks noChangeAspect="1"/>
            </p:cNvPicPr>
            <p:nvPr/>
          </p:nvPicPr>
          <p:blipFill>
            <a:blip r:embed="rId1"/>
            <a:stretch>
              <a:fillRect/>
            </a:stretch>
          </p:blipFill>
          <p:spPr>
            <a:xfrm>
              <a:off x="4297" y="3036"/>
              <a:ext cx="233" cy="323"/>
            </a:xfrm>
            <a:prstGeom prst="rect">
              <a:avLst/>
            </a:prstGeom>
          </p:spPr>
        </p:pic>
        <p:sp>
          <p:nvSpPr>
            <p:cNvPr id="14" name="文本框 13"/>
            <p:cNvSpPr txBox="1"/>
            <p:nvPr/>
          </p:nvSpPr>
          <p:spPr>
            <a:xfrm>
              <a:off x="4441" y="2789"/>
              <a:ext cx="1062" cy="668"/>
            </a:xfrm>
            <a:prstGeom prst="rect">
              <a:avLst/>
            </a:prstGeom>
            <a:noFill/>
          </p:spPr>
          <p:txBody>
            <a:bodyPr wrap="square" rtlCol="0">
              <a:spAutoFit/>
            </a:bodyPr>
            <a:lstStyle/>
            <a:p>
              <a:r>
                <a:rPr lang="en-US" altLang="zh-CN" sz="1400" dirty="0"/>
                <a:t>STA1</a:t>
              </a:r>
              <a:endParaRPr lang="en-US" altLang="zh-CN" sz="1400" dirty="0"/>
            </a:p>
          </p:txBody>
        </p:sp>
        <p:cxnSp>
          <p:nvCxnSpPr>
            <p:cNvPr id="15" name="直接箭头连接符 14"/>
            <p:cNvCxnSpPr>
              <a:endCxn id="13" idx="1"/>
            </p:cNvCxnSpPr>
            <p:nvPr/>
          </p:nvCxnSpPr>
          <p:spPr>
            <a:xfrm>
              <a:off x="3010" y="2955"/>
              <a:ext cx="1287" cy="24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25" name="直接箭头连接符 24"/>
            <p:cNvCxnSpPr/>
            <p:nvPr/>
          </p:nvCxnSpPr>
          <p:spPr>
            <a:xfrm flipH="1">
              <a:off x="4530" y="2240"/>
              <a:ext cx="604" cy="73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0" name="直接箭头连接符 29"/>
            <p:cNvCxnSpPr>
              <a:stCxn id="8" idx="0"/>
            </p:cNvCxnSpPr>
            <p:nvPr/>
          </p:nvCxnSpPr>
          <p:spPr>
            <a:xfrm flipH="1" flipV="1">
              <a:off x="4402" y="3365"/>
              <a:ext cx="120" cy="76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1" name="直接箭头连接符 30"/>
            <p:cNvCxnSpPr>
              <a:endCxn id="6" idx="2"/>
            </p:cNvCxnSpPr>
            <p:nvPr/>
          </p:nvCxnSpPr>
          <p:spPr>
            <a:xfrm flipV="1">
              <a:off x="2944" y="2120"/>
              <a:ext cx="2190" cy="602"/>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4" name="直接箭头连接符 33"/>
            <p:cNvCxnSpPr/>
            <p:nvPr/>
          </p:nvCxnSpPr>
          <p:spPr>
            <a:xfrm>
              <a:off x="2893" y="3019"/>
              <a:ext cx="1493" cy="1125"/>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5" name="直接连接符 34"/>
            <p:cNvCxnSpPr/>
            <p:nvPr/>
          </p:nvCxnSpPr>
          <p:spPr>
            <a:xfrm flipH="1">
              <a:off x="3822" y="2362"/>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6" name="直接连接符 35"/>
            <p:cNvCxnSpPr/>
            <p:nvPr/>
          </p:nvCxnSpPr>
          <p:spPr>
            <a:xfrm>
              <a:off x="3779" y="2360"/>
              <a:ext cx="256" cy="210"/>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7" name="直接连接符 36"/>
            <p:cNvCxnSpPr/>
            <p:nvPr/>
          </p:nvCxnSpPr>
          <p:spPr>
            <a:xfrm flipH="1">
              <a:off x="4829" y="3327"/>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8" name="直接连接符 37"/>
            <p:cNvCxnSpPr/>
            <p:nvPr/>
          </p:nvCxnSpPr>
          <p:spPr>
            <a:xfrm>
              <a:off x="4786" y="3325"/>
              <a:ext cx="256" cy="210"/>
            </a:xfrm>
            <a:prstGeom prst="line">
              <a:avLst/>
            </a:prstGeom>
            <a:solidFill>
              <a:srgbClr val="00CC99"/>
            </a:solidFill>
            <a:ln w="12700" cap="flat" cmpd="sng" algn="ctr">
              <a:solidFill>
                <a:srgbClr val="FF0000"/>
              </a:solidFill>
              <a:prstDash val="solid"/>
              <a:round/>
              <a:headEnd type="none" w="sm" len="sm"/>
              <a:tailEnd type="none" w="sm" len="sm"/>
            </a:ln>
          </p:spPr>
        </p:cxnSp>
        <p:pic>
          <p:nvPicPr>
            <p:cNvPr id="39" name="图片 38"/>
            <p:cNvPicPr>
              <a:picLocks noChangeAspect="1"/>
            </p:cNvPicPr>
            <p:nvPr/>
          </p:nvPicPr>
          <p:blipFill>
            <a:blip r:embed="rId2"/>
            <a:stretch>
              <a:fillRect/>
            </a:stretch>
          </p:blipFill>
          <p:spPr>
            <a:xfrm>
              <a:off x="3775" y="1312"/>
              <a:ext cx="611" cy="390"/>
            </a:xfrm>
            <a:prstGeom prst="rect">
              <a:avLst/>
            </a:prstGeom>
          </p:spPr>
        </p:pic>
        <p:cxnSp>
          <p:nvCxnSpPr>
            <p:cNvPr id="40" name="肘形连接符 39"/>
            <p:cNvCxnSpPr>
              <a:stCxn id="39" idx="0"/>
              <a:endCxn id="9" idx="3"/>
            </p:cNvCxnSpPr>
            <p:nvPr/>
          </p:nvCxnSpPr>
          <p:spPr>
            <a:xfrm rot="16200000" flipH="1" flipV="1">
              <a:off x="2746" y="1510"/>
              <a:ext cx="1533" cy="1137"/>
            </a:xfrm>
            <a:prstGeom prst="bentConnector4">
              <a:avLst>
                <a:gd name="adj1" fmla="val -23155"/>
                <a:gd name="adj2" fmla="val 108443"/>
              </a:avLst>
            </a:prstGeom>
            <a:solidFill>
              <a:srgbClr val="00CC99"/>
            </a:solidFill>
            <a:ln w="12700" cap="flat" cmpd="sng" algn="ctr">
              <a:solidFill>
                <a:srgbClr val="000000"/>
              </a:solidFill>
              <a:prstDash val="sysDash"/>
              <a:round/>
              <a:headEnd type="none" w="sm" len="sm"/>
              <a:tailEnd type="none" w="sm" len="sm"/>
            </a:ln>
          </p:spPr>
        </p:cxnSp>
        <p:cxnSp>
          <p:nvCxnSpPr>
            <p:cNvPr id="41" name="肘形连接符 40"/>
            <p:cNvCxnSpPr>
              <a:endCxn id="6" idx="0"/>
            </p:cNvCxnSpPr>
            <p:nvPr/>
          </p:nvCxnSpPr>
          <p:spPr>
            <a:xfrm>
              <a:off x="4081" y="941"/>
              <a:ext cx="1173" cy="1059"/>
            </a:xfrm>
            <a:prstGeom prst="bentConnector2">
              <a:avLst/>
            </a:prstGeom>
            <a:solidFill>
              <a:srgbClr val="00CC99"/>
            </a:solidFill>
            <a:ln w="12700" cap="flat" cmpd="sng" algn="ctr">
              <a:solidFill>
                <a:srgbClr val="000000"/>
              </a:solidFill>
              <a:prstDash val="sysDash"/>
              <a:round/>
              <a:headEnd type="none" w="sm" len="sm"/>
              <a:tailEnd type="none" w="sm" len="sm"/>
            </a:ln>
          </p:spPr>
        </p:cxnSp>
        <p:cxnSp>
          <p:nvCxnSpPr>
            <p:cNvPr id="42" name="肘形连接符 41"/>
            <p:cNvCxnSpPr>
              <a:stCxn id="39" idx="3"/>
              <a:endCxn id="8" idx="6"/>
            </p:cNvCxnSpPr>
            <p:nvPr/>
          </p:nvCxnSpPr>
          <p:spPr>
            <a:xfrm>
              <a:off x="4386" y="1507"/>
              <a:ext cx="256" cy="2739"/>
            </a:xfrm>
            <a:prstGeom prst="bentConnector3">
              <a:avLst>
                <a:gd name="adj1" fmla="val 802734"/>
              </a:avLst>
            </a:prstGeom>
            <a:solidFill>
              <a:srgbClr val="00CC99"/>
            </a:solidFill>
            <a:ln w="12700" cap="flat" cmpd="sng" algn="ctr">
              <a:solidFill>
                <a:srgbClr val="000000"/>
              </a:solidFill>
              <a:prstDash val="sysDash"/>
              <a:round/>
              <a:headEnd type="none" w="sm" len="sm"/>
              <a:tailEnd type="none" w="sm" len="sm"/>
            </a:ln>
          </p:spPr>
        </p:cxnSp>
        <p:sp>
          <p:nvSpPr>
            <p:cNvPr id="43" name="矩形 42"/>
            <p:cNvSpPr/>
            <p:nvPr/>
          </p:nvSpPr>
          <p:spPr>
            <a:xfrm>
              <a:off x="593" y="826"/>
              <a:ext cx="5921" cy="4102"/>
            </a:xfrm>
            <a:prstGeom prst="rect">
              <a:avLst/>
            </a:prstGeom>
            <a:noFill/>
            <a:ln w="12700" cap="flat" cmpd="sng" algn="ctr">
              <a:solidFill>
                <a:srgbClr val="000000"/>
              </a:solidFill>
              <a:prstDash val="dash"/>
              <a:round/>
              <a:headEnd type="none" w="sm" len="sm"/>
              <a:tailEnd type="none" w="sm" len="sm"/>
            </a:ln>
            <a:extLst>
              <a:ext uri="{909E8E84-426E-40DD-AFC4-6F175D3DCCD1}">
                <a14:hiddenFill xmlns:a14="http://schemas.microsoft.com/office/drawing/2010/main">
                  <a:solidFill>
                    <a:srgbClr val="00CC99"/>
                  </a:solidFill>
                </a14:hiddenFill>
              </a:ext>
            </a:extLst>
          </p:spPr>
          <p:txBody>
            <a:bodyPr vert="horz" wrap="square" lIns="68580" tIns="34290" rIns="68580" bIns="3429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900" b="0" i="0" u="none" strike="noStrike" cap="none" normalizeH="0" baseline="0" dirty="0" smtClean="0">
                <a:ln>
                  <a:noFill/>
                </a:ln>
                <a:solidFill>
                  <a:srgbClr val="000000"/>
                </a:solidFill>
                <a:effectLst/>
                <a:latin typeface="Times New Roman" panose="02020603050405020304" pitchFamily="18" charset="0"/>
              </a:endParaRPr>
            </a:p>
          </p:txBody>
        </p:sp>
        <p:sp>
          <p:nvSpPr>
            <p:cNvPr id="44" name="椭圆 43"/>
            <p:cNvSpPr/>
            <p:nvPr/>
          </p:nvSpPr>
          <p:spPr>
            <a:xfrm rot="16380000">
              <a:off x="3146" y="1272"/>
              <a:ext cx="2631" cy="3691"/>
            </a:xfrm>
            <a:prstGeom prst="ellipse">
              <a:avLst/>
            </a:prstGeom>
            <a:noFill/>
            <a:ln w="12700" cap="flat" cmpd="sng" algn="ctr">
              <a:solidFill>
                <a:srgbClr val="2F05E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pic>
        <p:nvPicPr>
          <p:cNvPr id="46" name="图片 45"/>
          <p:cNvPicPr>
            <a:picLocks noChangeAspect="1"/>
          </p:cNvPicPr>
          <p:nvPr/>
        </p:nvPicPr>
        <p:blipFill>
          <a:blip r:embed="rId3"/>
          <a:stretch>
            <a:fillRect/>
          </a:stretch>
        </p:blipFill>
        <p:spPr>
          <a:xfrm>
            <a:off x="4724400" y="4851559"/>
            <a:ext cx="2563003" cy="116778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Summary</a:t>
            </a:r>
            <a:endParaRPr lang="en-US" altLang="zh-CN" dirty="0"/>
          </a:p>
        </p:txBody>
      </p:sp>
      <p:sp>
        <p:nvSpPr>
          <p:cNvPr id="5" name="内容占位符 4"/>
          <p:cNvSpPr>
            <a:spLocks noGrp="1"/>
          </p:cNvSpPr>
          <p:nvPr>
            <p:ph idx="1"/>
          </p:nvPr>
        </p:nvSpPr>
        <p:spPr/>
        <p:txBody>
          <a:bodyPr/>
          <a:lstStyle/>
          <a:p>
            <a:pPr marL="285750" indent="-285750">
              <a:buFont typeface="Arial" panose="020B0604020202020204" pitchFamily="34" charset="0"/>
              <a:buChar char="•"/>
            </a:pPr>
            <a:r>
              <a:rPr lang="en-US" sz="2400" dirty="0" smtClean="0">
                <a:sym typeface="+mn-ea"/>
              </a:rPr>
              <a:t>Multi-AP </a:t>
            </a:r>
            <a:r>
              <a:rPr lang="en-US" sz="2400" dirty="0">
                <a:sym typeface="+mn-ea"/>
              </a:rPr>
              <a:t>group related conceptions are proposed: </a:t>
            </a:r>
            <a:r>
              <a:rPr lang="en-US" altLang="ko-KR" dirty="0">
                <a:sym typeface="+mn-ea"/>
              </a:rPr>
              <a:t>static multi-AP group and dynamic multi-AP group.</a:t>
            </a:r>
            <a:endParaRPr lang="en-US" sz="2400" dirty="0">
              <a:sym typeface="+mn-ea"/>
            </a:endParaRPr>
          </a:p>
          <a:p>
            <a:pPr marL="285750" indent="-285750">
              <a:buFont typeface="Arial" panose="020B0604020202020204" pitchFamily="34" charset="0"/>
              <a:buChar char="•"/>
            </a:pPr>
            <a:r>
              <a:rPr lang="en-US" sz="2400" dirty="0">
                <a:sym typeface="+mn-ea"/>
              </a:rPr>
              <a:t>The establishment of a dynamic</a:t>
            </a:r>
            <a:r>
              <a:rPr lang="en-US" sz="2400" dirty="0" smtClean="0">
                <a:sym typeface="+mn-ea"/>
              </a:rPr>
              <a:t> multi-AP </a:t>
            </a:r>
            <a:r>
              <a:rPr lang="en-US" altLang="zh-CN" sz="2400" dirty="0" smtClean="0">
                <a:ea typeface="宋体" panose="02010600030101010101" pitchFamily="2" charset="-122"/>
                <a:sym typeface="+mn-ea"/>
              </a:rPr>
              <a:t>group</a:t>
            </a:r>
            <a:r>
              <a:rPr lang="en-US" altLang="zh-CN" sz="2400" dirty="0" smtClean="0">
                <a:ea typeface="宋体" panose="02010600030101010101" pitchFamily="2" charset="-122"/>
                <a:sym typeface="+mn-ea"/>
              </a:rPr>
              <a:t> </a:t>
            </a:r>
            <a:r>
              <a:rPr lang="en-US" sz="2400" dirty="0" smtClean="0">
                <a:sym typeface="+mn-ea"/>
              </a:rPr>
              <a:t>is </a:t>
            </a:r>
            <a:r>
              <a:rPr lang="en-US" sz="2400" dirty="0">
                <a:sym typeface="+mn-ea"/>
              </a:rPr>
              <a:t>discussed. </a:t>
            </a:r>
            <a:endParaRPr lang="en-US" sz="2000" dirty="0">
              <a:sym typeface="+mn-ea"/>
            </a:endParaRPr>
          </a:p>
          <a:p>
            <a:pPr marL="742950" lvl="1" indent="-285750">
              <a:buFont typeface="Arial" panose="020B0604020202020204" pitchFamily="34" charset="0"/>
              <a:buChar char="•"/>
            </a:pPr>
            <a:endParaRPr lang="en-US" sz="2000" dirty="0">
              <a:sym typeface="+mn-ea"/>
            </a:endParaRPr>
          </a:p>
          <a:p>
            <a:pPr lvl="0">
              <a:buFont typeface="Arial" panose="020B0604020202020204" pitchFamily="34" charset="0"/>
              <a:buChar char="•"/>
            </a:pPr>
            <a:r>
              <a:rPr lang="en-US" dirty="0">
                <a:sym typeface="+mn-ea"/>
              </a:rPr>
              <a:t>Further study may include</a:t>
            </a:r>
            <a:r>
              <a:rPr lang="zh-CN" altLang="en-US" dirty="0">
                <a:ea typeface="宋体" panose="02010600030101010101" pitchFamily="2" charset="-122"/>
                <a:sym typeface="+mn-ea"/>
              </a:rPr>
              <a:t>：</a:t>
            </a:r>
            <a:endParaRPr lang="zh-CN" altLang="en-US" sz="2880" dirty="0">
              <a:ea typeface="宋体" panose="02010600030101010101" pitchFamily="2" charset="-122"/>
              <a:sym typeface="+mn-ea"/>
            </a:endParaRPr>
          </a:p>
          <a:p>
            <a:pPr lvl="1">
              <a:buFont typeface="Arial" panose="020B0604020202020204" pitchFamily="34" charset="0"/>
              <a:buChar char="•"/>
            </a:pPr>
            <a:r>
              <a:rPr lang="en-US" altLang="en-GB" sz="2400" dirty="0" smtClean="0">
                <a:sym typeface="+mn-ea"/>
              </a:rPr>
              <a:t>Multi-AP group establishment optimization</a:t>
            </a:r>
            <a:endParaRPr lang="en-US" altLang="en-GB" sz="2400" dirty="0" smtClean="0">
              <a:sym typeface="+mn-ea"/>
            </a:endParaRPr>
          </a:p>
          <a:p>
            <a:pPr lvl="1">
              <a:buFont typeface="Arial" panose="020B0604020202020204" pitchFamily="34" charset="0"/>
              <a:buChar char="•"/>
            </a:pPr>
            <a:r>
              <a:rPr lang="en-US" altLang="en-GB" sz="2400" dirty="0" smtClean="0">
                <a:sym typeface="+mn-ea"/>
              </a:rPr>
              <a:t>Multi-AP transmission procedure optimization</a:t>
            </a:r>
            <a:endParaRPr lang="en-US" altLang="en-GB" sz="2400" dirty="0" smtClean="0">
              <a:sym typeface="+mn-ea"/>
            </a:endParaRPr>
          </a:p>
          <a:p>
            <a:pPr lvl="1" algn="l">
              <a:buClrTx/>
              <a:buSzTx/>
              <a:buFont typeface="Arial" panose="020B0604020202020204" pitchFamily="34" charset="0"/>
              <a:buChar char="•"/>
            </a:pPr>
            <a:endParaRPr lang="en-US" sz="3450" dirty="0">
              <a:sym typeface="+mn-ea"/>
            </a:endParaRPr>
          </a:p>
          <a:p>
            <a:pPr lvl="1" indent="0">
              <a:buFont typeface="Wingdings" panose="05000000000000000000" charset="0"/>
              <a:buNone/>
            </a:pPr>
            <a:endParaRPr lang="en-US" sz="2400" dirty="0">
              <a:sym typeface="+mn-ea"/>
            </a:endParaRPr>
          </a:p>
          <a:p>
            <a:pPr lvl="1" indent="0">
              <a:buFont typeface="Arial" panose="020B0604020202020204" pitchFamily="34" charset="0"/>
              <a:buNone/>
            </a:pPr>
            <a:r>
              <a:rPr lang="en-US" sz="2000" dirty="0">
                <a:solidFill>
                  <a:schemeClr val="tx1"/>
                </a:solidFill>
              </a:rPr>
              <a:t> </a:t>
            </a:r>
            <a:endParaRPr lang="en-US" sz="2000" dirty="0">
              <a:solidFill>
                <a:schemeClr val="tx1"/>
              </a:solidFill>
            </a:endParaRPr>
          </a:p>
          <a:p>
            <a:endParaRPr lang="en-US" sz="20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zh-CN" dirty="0" smtClean="0"/>
              <a:t>Do you</a:t>
            </a:r>
            <a:r>
              <a:rPr lang="en-US" altLang="zh-CN" dirty="0" smtClean="0">
                <a:solidFill>
                  <a:schemeClr val="tx1"/>
                </a:solidFill>
              </a:rPr>
              <a:t> support that the AP should deliver the information of the static multi-AP group within the BSS ?</a:t>
            </a:r>
            <a:endParaRPr lang="en-US" altLang="zh-CN" dirty="0" smtClean="0">
              <a:solidFill>
                <a:schemeClr val="tx1"/>
              </a:solidFill>
            </a:endParaRPr>
          </a:p>
          <a:p>
            <a:pPr lvl="1"/>
            <a:r>
              <a:rPr lang="en-US" altLang="zh-CN" dirty="0" smtClean="0">
                <a:solidFill>
                  <a:schemeClr val="tx1"/>
                </a:solidFill>
              </a:rPr>
              <a:t>A static multi-AP group is a set of APs connected with backhaul in which </a:t>
            </a:r>
            <a:r>
              <a:rPr lang="en-US" altLang="ko-KR" dirty="0">
                <a:solidFill>
                  <a:schemeClr val="tx1"/>
                </a:solidFill>
              </a:rPr>
              <a:t>any two or more members </a:t>
            </a:r>
            <a:r>
              <a:rPr lang="en-US" altLang="zh-CN" dirty="0" smtClean="0">
                <a:solidFill>
                  <a:schemeClr val="tx1"/>
                </a:solidFill>
              </a:rPr>
              <a:t>can potentially perform multi-AP transmissions.</a:t>
            </a:r>
            <a:endParaRPr lang="en-US" altLang="zh-CN"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en-US" dirty="0"/>
          </a:p>
        </p:txBody>
      </p:sp>
      <p:sp>
        <p:nvSpPr>
          <p:cNvPr id="3" name="内容占位符 2"/>
          <p:cNvSpPr>
            <a:spLocks noGrp="1"/>
          </p:cNvSpPr>
          <p:nvPr>
            <p:ph idx="1"/>
          </p:nvPr>
        </p:nvSpPr>
        <p:spPr/>
        <p:txBody>
          <a:bodyPr/>
          <a:lstStyle/>
          <a:p>
            <a:r>
              <a:rPr lang="en-US" altLang="zh-CN" dirty="0" smtClean="0">
                <a:solidFill>
                  <a:schemeClr val="tx1"/>
                </a:solidFill>
              </a:rPr>
              <a:t>Do you support that </a:t>
            </a:r>
            <a:r>
              <a:rPr lang="en-US" altLang="ko-KR" dirty="0">
                <a:solidFill>
                  <a:schemeClr val="tx1"/>
                </a:solidFill>
                <a:sym typeface="+mn-ea"/>
              </a:rPr>
              <a:t>a STA </a:t>
            </a:r>
            <a:r>
              <a:rPr lang="en-US" altLang="ko-KR" dirty="0" smtClean="0">
                <a:solidFill>
                  <a:schemeClr val="tx1"/>
                </a:solidFill>
                <a:sym typeface="+mn-ea"/>
              </a:rPr>
              <a:t>may recommend candidate </a:t>
            </a:r>
            <a:r>
              <a:rPr lang="en-US" altLang="ko-KR" dirty="0">
                <a:solidFill>
                  <a:schemeClr val="tx1"/>
                </a:solidFill>
                <a:sym typeface="+mn-ea"/>
              </a:rPr>
              <a:t>APs for a dynamic multi-AP group </a:t>
            </a:r>
            <a:r>
              <a:rPr lang="en-US" altLang="ko-KR" dirty="0" smtClean="0">
                <a:solidFill>
                  <a:schemeClr val="tx1"/>
                </a:solidFill>
                <a:sym typeface="+mn-ea"/>
              </a:rPr>
              <a:t>?</a:t>
            </a:r>
            <a:endParaRPr lang="en-US" altLang="ko-KR" dirty="0">
              <a:solidFill>
                <a:schemeClr val="tx1"/>
              </a:solidFill>
              <a:sym typeface="+mn-ea"/>
            </a:endParaRPr>
          </a:p>
          <a:p>
            <a:pPr lvl="1"/>
            <a:r>
              <a:rPr lang="en-US" altLang="ko-KR" dirty="0">
                <a:solidFill>
                  <a:schemeClr val="tx1"/>
                </a:solidFill>
                <a:sym typeface="+mn-ea"/>
              </a:rPr>
              <a:t>The associated AP </a:t>
            </a:r>
            <a:r>
              <a:rPr lang="en-US" altLang="ko-KR" dirty="0" smtClean="0">
                <a:solidFill>
                  <a:schemeClr val="tx1"/>
                </a:solidFill>
                <a:sym typeface="+mn-ea"/>
              </a:rPr>
              <a:t>may use </a:t>
            </a:r>
            <a:r>
              <a:rPr lang="en-US" altLang="ko-KR" dirty="0">
                <a:solidFill>
                  <a:schemeClr val="tx1"/>
                </a:solidFill>
                <a:sym typeface="+mn-ea"/>
              </a:rPr>
              <a:t>the </a:t>
            </a:r>
            <a:r>
              <a:rPr lang="en-US" altLang="ko-KR" dirty="0" smtClean="0">
                <a:solidFill>
                  <a:schemeClr val="tx1"/>
                </a:solidFill>
                <a:sym typeface="+mn-ea"/>
              </a:rPr>
              <a:t>recommendation from the </a:t>
            </a:r>
            <a:r>
              <a:rPr lang="en-US" altLang="ko-KR" dirty="0">
                <a:solidFill>
                  <a:schemeClr val="tx1"/>
                </a:solidFill>
                <a:sym typeface="+mn-ea"/>
              </a:rPr>
              <a:t>STA to establish and trigger a dynamic multi-AP group </a:t>
            </a:r>
            <a:r>
              <a:rPr lang="en-US" altLang="ko-KR" dirty="0" smtClean="0">
                <a:solidFill>
                  <a:schemeClr val="tx1"/>
                </a:solidFill>
                <a:sym typeface="+mn-ea"/>
              </a:rPr>
              <a:t>formation for multi-AP transmissions.</a:t>
            </a:r>
            <a:endParaRPr lang="en-US" altLang="ko-KR" dirty="0">
              <a:solidFill>
                <a:schemeClr val="tx1"/>
              </a:solidFill>
              <a:sym typeface="+mn-ea"/>
            </a:endParaRPr>
          </a:p>
          <a:p>
            <a:endParaRPr lang="en-US" altLang="ko-KR" sz="2000" b="0" dirty="0">
              <a:solidFill>
                <a:schemeClr val="tx1"/>
              </a:solidFill>
              <a:sym typeface="+mn-ea"/>
            </a:endParaRPr>
          </a:p>
        </p:txBody>
      </p:sp>
    </p:spTree>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Extend Submission Template</Template>
  <TotalTime>0</TotalTime>
  <Words>5504</Words>
  <Application>WPS 演示</Application>
  <PresentationFormat>Widescreen</PresentationFormat>
  <Paragraphs>173</Paragraphs>
  <Slides>11</Slides>
  <Notes>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Arial</vt:lpstr>
      <vt:lpstr>宋体</vt:lpstr>
      <vt:lpstr>Wingdings</vt:lpstr>
      <vt:lpstr>Times New Roman</vt:lpstr>
      <vt:lpstr>Calibri</vt:lpstr>
      <vt:lpstr>Gulim</vt:lpstr>
      <vt:lpstr>Wingdings</vt:lpstr>
      <vt:lpstr>微软雅黑</vt:lpstr>
      <vt:lpstr>Arial Unicode MS</vt:lpstr>
      <vt:lpstr>Extend Submission Template</vt:lpstr>
      <vt:lpstr>PowerPoint 演示文稿</vt:lpstr>
      <vt:lpstr>Introduction</vt:lpstr>
      <vt:lpstr>Multi-AP group conception (1/2) </vt:lpstr>
      <vt:lpstr>Multi-AP group conception (2/2) </vt:lpstr>
      <vt:lpstr>Multi-AP group establishment (1/2)</vt:lpstr>
      <vt:lpstr>Multi-AP group establishment (2/2)</vt:lpstr>
      <vt:lpstr>Summary</vt:lpstr>
      <vt:lpstr>Straw Poll  1</vt:lpstr>
      <vt:lpstr>Straw Poll  2</vt:lpstr>
      <vt:lpstr>Straw Poll  3</vt:lpstr>
      <vt:lpstr>References</vt:lpstr>
    </vt:vector>
  </TitlesOfParts>
  <Company>NEWRACOM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aiden.m@newracom.com</dc:creator>
  <cp:lastModifiedBy>00061232</cp:lastModifiedBy>
  <cp:revision>4933</cp:revision>
  <cp:lastPrinted>1998-02-10T13:28:00Z</cp:lastPrinted>
  <dcterms:created xsi:type="dcterms:W3CDTF">2009-12-02T19:05:00Z</dcterms:created>
  <dcterms:modified xsi:type="dcterms:W3CDTF">2020-01-08T02:45:04Z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2052-10.8.2.7027</vt:lpwstr>
  </property>
</Properties>
</file>