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13"/>
  </p:handoutMasterIdLst>
  <p:sldIdLst>
    <p:sldId id="370" r:id="rId3"/>
    <p:sldId id="463" r:id="rId5"/>
    <p:sldId id="515" r:id="rId6"/>
    <p:sldId id="523" r:id="rId7"/>
    <p:sldId id="517" r:id="rId8"/>
    <p:sldId id="452" r:id="rId9"/>
    <p:sldId id="518" r:id="rId10"/>
    <p:sldId id="519" r:id="rId11"/>
    <p:sldId id="447" r:id="rId1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2F05E1"/>
    <a:srgbClr val="66B6FF"/>
    <a:srgbClr val="3399FF"/>
    <a:srgbClr val="66CCFF"/>
    <a:srgbClr val="99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30" autoAdjust="0"/>
    <p:restoredTop sz="95179" autoAdjust="0"/>
  </p:normalViewPr>
  <p:slideViewPr>
    <p:cSldViewPr>
      <p:cViewPr varScale="1">
        <p:scale>
          <a:sx n="86" d="100"/>
          <a:sy n="86" d="100"/>
        </p:scale>
        <p:origin x="246" y="84"/>
      </p:cViewPr>
      <p:guideLst>
        <p:guide orient="horz" pos="2206"/>
        <p:guide pos="38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86"/>
        <p:guide pos="216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00C35B6-0FBF-4896-BFA6-AD17EBE8DD6E}" type="slidenum">
              <a:rPr lang="en-US" altLang="zh-CN"/>
            </a:fld>
            <a:endParaRPr lang="en-US" altLang="zh-C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  <a:endParaRPr lang="en-US" altLang="ko-KR" smtClean="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  <a:endParaRPr lang="en-US" altLang="ko-KR" smtClean="0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5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  <a:endParaRPr lang="sv-SE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7" y="239715"/>
            <a:ext cx="9992783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85800"/>
            <a:ext cx="4011084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85801"/>
            <a:ext cx="6815667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685800"/>
            <a:ext cx="1107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zh-CN" dirty="0" smtClean="0"/>
              <a:t>Click to edit Master title style</a:t>
            </a:r>
            <a:endParaRPr lang="en-US" altLang="zh-CN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1107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zh-CN" dirty="0" smtClean="0"/>
              <a:t>Click to edit Master text styles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Second level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Third level</a:t>
            </a:r>
            <a:endParaRPr lang="en-US" altLang="zh-CN" dirty="0" smtClean="0"/>
          </a:p>
          <a:p>
            <a:pPr lvl="3"/>
            <a:r>
              <a:rPr lang="en-US" altLang="zh-CN" dirty="0" smtClean="0"/>
              <a:t>Fourth level</a:t>
            </a:r>
            <a:endParaRPr lang="en-US" altLang="zh-CN" dirty="0" smtClean="0"/>
          </a:p>
          <a:p>
            <a:pPr lvl="4"/>
            <a:r>
              <a:rPr lang="en-US" altLang="zh-CN" dirty="0" smtClean="0"/>
              <a:t>Fifth level</a:t>
            </a:r>
            <a:endParaRPr lang="en-US" altLang="zh-CN" dirty="0" smtClean="0"/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508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Submission</a:t>
            </a:r>
            <a:endParaRPr lang="en-US" altLang="ko-KR" sz="1200" dirty="0" smtClean="0">
              <a:latin typeface="+mj-lt"/>
            </a:endParaRP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508000" y="64770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10688320" y="6475730"/>
            <a:ext cx="102616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baseline="0" dirty="0" smtClean="0">
                <a:latin typeface="+mj-lt"/>
              </a:rPr>
              <a:t>Yang Dan (</a:t>
            </a:r>
            <a:r>
              <a:rPr lang="en-US" altLang="ko-KR" sz="1200" dirty="0" smtClean="0">
                <a:latin typeface="+mj-lt"/>
              </a:rPr>
              <a:t>ZTE)</a:t>
            </a:r>
            <a:endParaRPr lang="en-US" altLang="ko-KR" sz="1200" dirty="0" smtClean="0">
              <a:latin typeface="+mj-lt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5687485" y="6483350"/>
            <a:ext cx="53540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+mj-lt"/>
              </a:rPr>
              <a:t>Slide </a:t>
            </a:r>
            <a:fld id="{1E6F8221-7D42-47C8-8226-2BDDEB866FE1}" type="slidenum">
              <a:rPr lang="en-US" altLang="zh-CN" sz="1200" dirty="0" smtClean="0">
                <a:latin typeface="+mj-lt"/>
              </a:rPr>
            </a:fld>
            <a:endParaRPr lang="en-US" altLang="zh-CN" sz="1200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6022975" y="332740"/>
            <a:ext cx="555942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doc.: </a:t>
            </a:r>
            <a:r>
              <a:rPr lang="en-US" sz="1800" b="1" dirty="0" smtClean="0">
                <a:latin typeface="+mj-lt"/>
                <a:cs typeface="+mn-cs"/>
              </a:rPr>
              <a:t>IEEE 802.11-19/1961r0</a:t>
            </a:r>
            <a:endParaRPr lang="en-US" sz="1800" b="1" dirty="0">
              <a:latin typeface="+mj-lt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26473" y="332740"/>
            <a:ext cx="90805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latin typeface="+mj-lt"/>
                <a:cs typeface="+mn-cs"/>
              </a:rPr>
              <a:t>Nov 2019</a:t>
            </a:r>
            <a:endParaRPr lang="en-US" sz="1800" b="1" dirty="0">
              <a:latin typeface="+mj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05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ko-KR" kern="0" dirty="0" smtClean="0">
              <a:latin typeface="+mj-lt"/>
              <a:ea typeface="Gulim" panose="020B0600000101010101" pitchFamily="50" charset="-127"/>
            </a:endParaRPr>
          </a:p>
          <a:p>
            <a:pPr>
              <a:defRPr/>
            </a:pPr>
            <a:r>
              <a:rPr lang="en-US" altLang="zh-CN" kern="0">
                <a:latin typeface="+mj-lt"/>
                <a:sym typeface="+mn-ea"/>
              </a:rPr>
              <a:t>Multi-AP Group Establishment</a:t>
            </a:r>
            <a:endParaRPr lang="en-US" b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defRPr/>
            </a:pPr>
            <a:endParaRPr lang="en-US" altLang="ko-KR" b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22098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Gulim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Gulim" panose="020B0600000101010101" pitchFamily="50" charset="-127"/>
              </a:rPr>
              <a:t> </a:t>
            </a:r>
            <a:r>
              <a:rPr lang="en-US" altLang="ko-KR" sz="2000" b="0" dirty="0" smtClean="0">
                <a:latin typeface="+mj-lt"/>
                <a:ea typeface="Gulim" panose="020B0600000101010101" pitchFamily="50" charset="-127"/>
              </a:rPr>
              <a:t>2019-11-10</a:t>
            </a:r>
            <a:endParaRPr lang="en-US" altLang="ko-KR" sz="2000" b="0" dirty="0">
              <a:latin typeface="+mj-lt"/>
              <a:ea typeface="Gulim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Gulim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1752600" y="22821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 dirty="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 dirty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1905000" y="2868930"/>
          <a:ext cx="7924800" cy="2491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232248"/>
                <a:gridCol w="2598440"/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>
                          <a:solidFill>
                            <a:schemeClr val="tx1"/>
                          </a:solidFill>
                          <a:sym typeface="+mn-ea"/>
                        </a:rPr>
                        <a:t>Yang, Dan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No.9 Wu Xing Section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Feng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Road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Xi’an, Shaanxi Province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P.R.China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yang.dan10@zte.com.cn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Sun, Bo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Li, Nan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800"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Sun,Sang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Fang, Yonggang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en-US" sz="1400" dirty="0">
                          <a:solidFill>
                            <a:schemeClr val="tx1"/>
                          </a:solidFill>
                        </a:rPr>
                        <a:t>ZTE(TX)</a:t>
                      </a:r>
                      <a:endParaRPr lang="en-US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buNone/>
                      </a:pP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Introduction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4200" y="1676400"/>
            <a:ext cx="11074400" cy="4267200"/>
          </a:xfrm>
        </p:spPr>
        <p:txBody>
          <a:bodyPr>
            <a:normAutofit fontScale="90000" lnSpcReduction="20000"/>
          </a:bodyPr>
          <a:lstStyle/>
          <a:p>
            <a:r>
              <a:rPr lang="en-US" altLang="ko-KR" sz="2400" dirty="0">
                <a:sym typeface="+mn-ea"/>
              </a:rPr>
              <a:t>Multi-AP has been discussed in several contributions[1][2][3] as one of the</a:t>
            </a:r>
            <a:r>
              <a:rPr lang="en-US" altLang="ko-KR" dirty="0">
                <a:sym typeface="+mn-ea"/>
              </a:rPr>
              <a:t> key features </a:t>
            </a:r>
            <a:r>
              <a:rPr lang="en-US" altLang="ko-KR" sz="2400" dirty="0">
                <a:sym typeface="+mn-ea"/>
              </a:rPr>
              <a:t>for EHT.</a:t>
            </a:r>
            <a:endParaRPr lang="en-US" dirty="0" smtClean="0">
              <a:sym typeface="+mn-ea"/>
            </a:endParaRPr>
          </a:p>
          <a:p>
            <a:pPr marL="457200" lvl="1" indent="0">
              <a:buNone/>
            </a:pPr>
            <a:endParaRPr lang="en-US" dirty="0" smtClean="0">
              <a:sym typeface="+mn-ea"/>
            </a:endParaRPr>
          </a:p>
          <a:p>
            <a:pPr lvl="0"/>
            <a:r>
              <a:rPr lang="en-US" altLang="ko-KR" dirty="0">
                <a:solidFill>
                  <a:schemeClr val="tx1"/>
                </a:solidFill>
                <a:sym typeface="+mn-ea"/>
              </a:rPr>
              <a:t>In</a:t>
            </a:r>
            <a:r>
              <a:rPr lang="en-US" altLang="ko-KR" dirty="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ko-KR" dirty="0">
                <a:sym typeface="+mn-ea"/>
              </a:rPr>
              <a:t>last meeting</a:t>
            </a:r>
            <a:r>
              <a:rPr lang="en-US" altLang="zh-CN" dirty="0">
                <a:ea typeface="宋体" panose="02010600030101010101" pitchFamily="2" charset="-122"/>
                <a:sym typeface="+mn-ea"/>
              </a:rPr>
              <a:t>, </a:t>
            </a:r>
            <a:r>
              <a:rPr lang="en-US" altLang="ko-KR" sz="2400" dirty="0">
                <a:sym typeface="+mn-ea"/>
              </a:rPr>
              <a:t>we have presented a basic multi-AP transmission procedure to be considered for EHT[4],  generally including:</a:t>
            </a:r>
            <a:endParaRPr lang="en-US" altLang="ko-KR" sz="2400" dirty="0">
              <a:sym typeface="+mn-ea"/>
            </a:endParaRPr>
          </a:p>
          <a:p>
            <a:pPr lvl="1"/>
            <a:r>
              <a:rPr lang="en-US" altLang="zh-CN" dirty="0">
                <a:sym typeface="+mn-ea"/>
              </a:rPr>
              <a:t>Under typical multi-AP scenarios, a group of APs are connected by wired or wireless backhaul link called as a multi-AP network or a multi-AP group.</a:t>
            </a:r>
            <a:endParaRPr lang="en-US" altLang="zh-CN" dirty="0">
              <a:sym typeface="+mn-ea"/>
            </a:endParaRPr>
          </a:p>
          <a:p>
            <a:pPr lvl="1"/>
            <a:r>
              <a:rPr lang="en-US" altLang="zh-CN" dirty="0">
                <a:ea typeface="宋体" panose="02010600030101010101" pitchFamily="2" charset="-122"/>
                <a:sym typeface="+mn-ea"/>
              </a:rPr>
              <a:t>A “preparation stage” was suggested </a:t>
            </a:r>
            <a:r>
              <a:rPr lang="en-US" altLang="zh-CN" dirty="0">
                <a:sym typeface="+mn-ea"/>
              </a:rPr>
              <a:t>before multi-AP transmission where </a:t>
            </a:r>
            <a:r>
              <a:rPr lang="en-US" altLang="zh-CN" dirty="0">
                <a:ea typeface="宋体" panose="02010600030101010101" pitchFamily="2" charset="-122"/>
                <a:sym typeface="+mn-ea"/>
              </a:rPr>
              <a:t>the STA could suggest a set of recommended APs for </a:t>
            </a:r>
            <a:r>
              <a:rPr lang="en-US" altLang="zh-CN" dirty="0">
                <a:sym typeface="+mn-ea"/>
              </a:rPr>
              <a:t>joint/coordinated transmission to the associated AP for reference</a:t>
            </a:r>
            <a:r>
              <a:rPr lang="en-US" altLang="zh-CN" dirty="0" smtClean="0">
                <a:sym typeface="+mn-ea"/>
              </a:rPr>
              <a:t>.</a:t>
            </a:r>
            <a:endParaRPr lang="en-US" altLang="zh-CN" dirty="0" smtClean="0">
              <a:sym typeface="+mn-ea"/>
            </a:endParaRPr>
          </a:p>
          <a:p>
            <a:pPr lvl="1"/>
            <a:r>
              <a:rPr lang="en-US" altLang="zh-CN" b="0" dirty="0" smtClean="0">
                <a:sym typeface="+mn-ea"/>
              </a:rPr>
              <a:t>A SP about STA to recommend candidate APs participating in multi-AP transmission was run(</a:t>
            </a:r>
            <a:r>
              <a:rPr lang="en-US" altLang="zh-CN" b="0" dirty="0" smtClean="0">
                <a:solidFill>
                  <a:schemeClr val="tx1"/>
                </a:solidFill>
                <a:sym typeface="+mn-ea"/>
              </a:rPr>
              <a:t>Result: Yes: 14 / No: 1 / Abstain: 48).</a:t>
            </a:r>
            <a:endParaRPr lang="en-US" altLang="zh-CN" b="0" dirty="0" smtClean="0">
              <a:solidFill>
                <a:srgbClr val="FF0000"/>
              </a:solidFill>
              <a:sym typeface="+mn-ea"/>
            </a:endParaRPr>
          </a:p>
          <a:p>
            <a:pPr lvl="1"/>
            <a:endParaRPr lang="en-US" altLang="ko-KR" sz="2000" dirty="0">
              <a:sym typeface="+mn-ea"/>
            </a:endParaRPr>
          </a:p>
          <a:p>
            <a:pPr lvl="0"/>
            <a:r>
              <a:rPr lang="en-US" altLang="ko-KR" sz="2400" dirty="0">
                <a:sym typeface="+mn-ea"/>
              </a:rPr>
              <a:t>In this contribution, we further discuss </a:t>
            </a:r>
            <a:r>
              <a:rPr lang="en-US" altLang="ko-KR" dirty="0">
                <a:sym typeface="+mn-ea"/>
              </a:rPr>
              <a:t>the </a:t>
            </a:r>
            <a:r>
              <a:rPr lang="en-US" altLang="zh-CN" dirty="0">
                <a:ea typeface="宋体" panose="02010600030101010101" pitchFamily="2" charset="-122"/>
                <a:sym typeface="+mn-ea"/>
              </a:rPr>
              <a:t>establishment of a multi-AP group for a</a:t>
            </a:r>
            <a:r>
              <a:rPr lang="en-US" altLang="zh-CN" dirty="0">
                <a:sym typeface="+mn-ea"/>
              </a:rPr>
              <a:t> multi-AP transmission at the “preparation stage”</a:t>
            </a:r>
            <a:r>
              <a:rPr lang="en-US" altLang="ko-KR" sz="2400" dirty="0">
                <a:sym typeface="+mn-ea"/>
              </a:rPr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Multi-AP group establishment </a:t>
            </a:r>
            <a:r>
              <a:rPr lang="en-US" altLang="zh-CN">
                <a:ea typeface="宋体" panose="02010600030101010101" pitchFamily="2" charset="-122"/>
              </a:rPr>
              <a:t>(1)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8000" y="1600200"/>
            <a:ext cx="11074400" cy="4089400"/>
          </a:xfrm>
        </p:spPr>
        <p:txBody>
          <a:bodyPr>
            <a:normAutofit/>
          </a:bodyPr>
          <a:lstStyle/>
          <a:p>
            <a:r>
              <a:rPr lang="en-US" altLang="ko-KR" dirty="0">
                <a:sym typeface="+mn-ea"/>
              </a:rPr>
              <a:t>Multi-AP group establishment</a:t>
            </a:r>
            <a:endParaRPr lang="en-US" altLang="zh-CN" dirty="0">
              <a:sym typeface="+mn-ea"/>
            </a:endParaRPr>
          </a:p>
          <a:p>
            <a:pPr lvl="1"/>
            <a:r>
              <a:rPr lang="en-US" altLang="ko-KR" sz="2000" dirty="0">
                <a:sym typeface="+mn-ea"/>
              </a:rPr>
              <a:t> A static multi-AP group</a:t>
            </a:r>
            <a:endParaRPr lang="en-US" altLang="zh-CN" sz="1665" dirty="0">
              <a:sym typeface="+mn-ea"/>
            </a:endParaRPr>
          </a:p>
          <a:p>
            <a:pPr lvl="2"/>
            <a:r>
              <a:rPr lang="en-US" altLang="zh-CN" dirty="0"/>
              <a:t>A static multi-AP group is a set of APs that are connected with backhaul and any two of them could potentially perform DL joint-transmission.</a:t>
            </a:r>
            <a:endParaRPr lang="en-US" altLang="ko-KR" dirty="0">
              <a:sym typeface="+mn-ea"/>
            </a:endParaRPr>
          </a:p>
          <a:p>
            <a:pPr lvl="2"/>
            <a:r>
              <a:rPr lang="en-US" altLang="ko-KR" dirty="0" smtClean="0">
                <a:sym typeface="+mn-ea"/>
              </a:rPr>
              <a:t>Under </a:t>
            </a:r>
            <a:r>
              <a:rPr lang="en-US" altLang="ko-KR" dirty="0">
                <a:sym typeface="+mn-ea"/>
              </a:rPr>
              <a:t>typical multi-AP scenarios, such as enterprise network, home network and commercial network, a group of APs are connected via wired or wireless backhaul link, with or without a central </a:t>
            </a:r>
            <a:r>
              <a:rPr lang="en-US" altLang="ko-KR" dirty="0" smtClean="0">
                <a:sym typeface="+mn-ea"/>
              </a:rPr>
              <a:t>AP.</a:t>
            </a:r>
            <a:endParaRPr lang="en-US" altLang="ko-KR" dirty="0" smtClean="0">
              <a:sym typeface="+mn-ea"/>
            </a:endParaRPr>
          </a:p>
          <a:p>
            <a:pPr lvl="2"/>
            <a:r>
              <a:rPr lang="en-US" altLang="ko-KR" dirty="0" smtClean="0">
                <a:sym typeface="+mn-ea"/>
              </a:rPr>
              <a:t>The static multi-AP group information should be informed to the whole BSS by the member .</a:t>
            </a:r>
            <a:endParaRPr lang="en-US" altLang="ko-KR" dirty="0" smtClean="0">
              <a:sym typeface="+mn-ea"/>
            </a:endParaRPr>
          </a:p>
          <a:p>
            <a:pPr lvl="2"/>
            <a:endParaRPr lang="en-US" altLang="ko-KR" dirty="0" smtClean="0">
              <a:sym typeface="+mn-ea"/>
            </a:endParaRPr>
          </a:p>
          <a:p>
            <a:pPr lvl="1"/>
            <a:r>
              <a:rPr lang="en-US" altLang="ko-KR" dirty="0" smtClean="0">
                <a:sym typeface="+mn-ea"/>
              </a:rPr>
              <a:t>A </a:t>
            </a:r>
            <a:r>
              <a:rPr lang="en-US" altLang="ko-KR" dirty="0">
                <a:sym typeface="+mn-ea"/>
              </a:rPr>
              <a:t>dynamic multi-AP group</a:t>
            </a:r>
            <a:endParaRPr lang="en-US" altLang="zh-CN" dirty="0">
              <a:sym typeface="+mn-ea"/>
            </a:endParaRPr>
          </a:p>
          <a:p>
            <a:pPr lvl="2"/>
            <a:r>
              <a:rPr lang="en-US" altLang="zh-CN" dirty="0"/>
              <a:t>A dynamic multi-AP group is a set of APs that will participate in the future DL join-transmission to a specific STA.</a:t>
            </a:r>
            <a:endParaRPr lang="en-US" altLang="zh-CN" dirty="0"/>
          </a:p>
          <a:p>
            <a:pPr lvl="2"/>
            <a:r>
              <a:rPr lang="en-US" altLang="ko-KR" dirty="0" smtClean="0">
                <a:sym typeface="+mn-ea"/>
              </a:rPr>
              <a:t>The APs in a dynamic multi-AP group should belong </a:t>
            </a:r>
            <a:r>
              <a:rPr lang="en-US" altLang="ko-KR" dirty="0">
                <a:sym typeface="+mn-ea"/>
              </a:rPr>
              <a:t>to one static </a:t>
            </a:r>
            <a:r>
              <a:rPr lang="en-US" altLang="ko-KR" dirty="0" smtClean="0">
                <a:sym typeface="+mn-ea"/>
              </a:rPr>
              <a:t>multi-AP.</a:t>
            </a:r>
            <a:endParaRPr lang="en-US" altLang="ko-KR" dirty="0">
              <a:solidFill>
                <a:schemeClr val="tx1"/>
              </a:solidFill>
              <a:sym typeface="+mn-ea"/>
            </a:endParaRPr>
          </a:p>
          <a:p>
            <a:endParaRPr lang="en-US" altLang="zh-CN" dirty="0" smtClean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52" name="直接连接符 51"/>
          <p:cNvCxnSpPr/>
          <p:nvPr/>
        </p:nvCxnSpPr>
        <p:spPr>
          <a:xfrm>
            <a:off x="14841220" y="6725285"/>
            <a:ext cx="762000" cy="0"/>
          </a:xfrm>
          <a:prstGeom prst="line">
            <a:avLst/>
          </a:prstGeom>
          <a:ln>
            <a:solidFill>
              <a:srgbClr val="7030A0"/>
            </a:solidFill>
            <a:prstDash val="sysDash"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椭圆 79"/>
          <p:cNvSpPr/>
          <p:nvPr/>
        </p:nvSpPr>
        <p:spPr>
          <a:xfrm>
            <a:off x="2286000" y="4344035"/>
            <a:ext cx="2667000" cy="1924685"/>
          </a:xfrm>
          <a:prstGeom prst="ellipse">
            <a:avLst/>
          </a:prstGeom>
          <a:noFill/>
          <a:ln w="12700" cap="flat" cmpd="sng" algn="ctr">
            <a:solidFill>
              <a:srgbClr val="2F05E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Multi-AP group establishment </a:t>
            </a:r>
            <a:r>
              <a:rPr lang="en-US" altLang="zh-CN">
                <a:ea typeface="宋体" panose="02010600030101010101" pitchFamily="2" charset="-122"/>
              </a:rPr>
              <a:t>(2)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8000" y="1679575"/>
            <a:ext cx="11074400" cy="2664460"/>
          </a:xfrm>
        </p:spPr>
        <p:txBody>
          <a:bodyPr>
            <a:normAutofit/>
          </a:bodyPr>
          <a:lstStyle/>
          <a:p>
            <a:r>
              <a:rPr lang="en-US" altLang="ko-KR" dirty="0">
                <a:sym typeface="+mn-ea"/>
              </a:rPr>
              <a:t>Before a multi-AP transmission, a set of APs participating in a multi-AP transmission, a.k.a. a </a:t>
            </a:r>
            <a:r>
              <a:rPr lang="en-US" altLang="zh-CN" dirty="0">
                <a:ea typeface="宋体" panose="02010600030101010101" pitchFamily="2" charset="-122"/>
                <a:sym typeface="+mn-ea"/>
              </a:rPr>
              <a:t>dynamic multi-AP group, </a:t>
            </a:r>
            <a:r>
              <a:rPr lang="en-US" altLang="ko-KR" dirty="0">
                <a:sym typeface="+mn-ea"/>
              </a:rPr>
              <a:t>should be decided, either by the associated AP or by the central AP (if there is one in the multi-AP network).</a:t>
            </a:r>
            <a:endParaRPr lang="en-US" altLang="zh-CN" dirty="0" smtClean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52" name="直接连接符 51"/>
          <p:cNvCxnSpPr/>
          <p:nvPr/>
        </p:nvCxnSpPr>
        <p:spPr>
          <a:xfrm>
            <a:off x="14841220" y="6725285"/>
            <a:ext cx="762000" cy="0"/>
          </a:xfrm>
          <a:prstGeom prst="line">
            <a:avLst/>
          </a:prstGeom>
          <a:ln>
            <a:solidFill>
              <a:srgbClr val="7030A0"/>
            </a:solidFill>
            <a:prstDash val="sysDash"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1" name="矩形 60"/>
          <p:cNvSpPr/>
          <p:nvPr/>
        </p:nvSpPr>
        <p:spPr>
          <a:xfrm>
            <a:off x="1027430" y="3211195"/>
            <a:ext cx="5473065" cy="318960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1044575" y="3291205"/>
            <a:ext cx="1574800" cy="27559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dirty="0">
                <a:sym typeface="+mn-ea"/>
              </a:rPr>
              <a:t>Static Multi-AP Group</a:t>
            </a:r>
            <a:endParaRPr lang="zh-CN" altLang="en-US"/>
          </a:p>
        </p:txBody>
      </p:sp>
      <p:sp>
        <p:nvSpPr>
          <p:cNvPr id="63" name="椭圆 62"/>
          <p:cNvSpPr/>
          <p:nvPr/>
        </p:nvSpPr>
        <p:spPr>
          <a:xfrm>
            <a:off x="3153410" y="4641215"/>
            <a:ext cx="227330" cy="206375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2644140" y="5993130"/>
            <a:ext cx="45339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AP1</a:t>
            </a:r>
            <a:endParaRPr lang="en-US" altLang="zh-CN"/>
          </a:p>
        </p:txBody>
      </p:sp>
      <p:sp>
        <p:nvSpPr>
          <p:cNvPr id="68" name="文本框 67"/>
          <p:cNvSpPr txBox="1"/>
          <p:nvPr/>
        </p:nvSpPr>
        <p:spPr>
          <a:xfrm>
            <a:off x="3153410" y="4847590"/>
            <a:ext cx="45339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AP2</a:t>
            </a:r>
            <a:endParaRPr lang="en-US" altLang="zh-CN"/>
          </a:p>
        </p:txBody>
      </p:sp>
      <p:sp>
        <p:nvSpPr>
          <p:cNvPr id="69" name="文本框 68"/>
          <p:cNvSpPr txBox="1"/>
          <p:nvPr/>
        </p:nvSpPr>
        <p:spPr>
          <a:xfrm>
            <a:off x="4425950" y="5033645"/>
            <a:ext cx="45339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AP3</a:t>
            </a:r>
            <a:endParaRPr lang="en-US" altLang="zh-CN"/>
          </a:p>
        </p:txBody>
      </p:sp>
      <p:sp>
        <p:nvSpPr>
          <p:cNvPr id="70" name="文本框 69"/>
          <p:cNvSpPr txBox="1"/>
          <p:nvPr/>
        </p:nvSpPr>
        <p:spPr>
          <a:xfrm>
            <a:off x="5103495" y="5993130"/>
            <a:ext cx="45339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AP4</a:t>
            </a:r>
            <a:endParaRPr lang="en-US" altLang="zh-CN"/>
          </a:p>
        </p:txBody>
      </p:sp>
      <p:pic>
        <p:nvPicPr>
          <p:cNvPr id="71" name="图片 7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34410" y="5337175"/>
            <a:ext cx="196850" cy="273685"/>
          </a:xfrm>
          <a:prstGeom prst="rect">
            <a:avLst/>
          </a:prstGeom>
        </p:spPr>
      </p:pic>
      <p:sp>
        <p:nvSpPr>
          <p:cNvPr id="72" name="文本框 71"/>
          <p:cNvSpPr txBox="1"/>
          <p:nvPr/>
        </p:nvSpPr>
        <p:spPr>
          <a:xfrm>
            <a:off x="3365500" y="5610860"/>
            <a:ext cx="53403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STA1</a:t>
            </a:r>
            <a:endParaRPr lang="en-US" altLang="zh-CN"/>
          </a:p>
        </p:txBody>
      </p:sp>
      <p:pic>
        <p:nvPicPr>
          <p:cNvPr id="73" name="图片 7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98490" y="5123180"/>
            <a:ext cx="196850" cy="273685"/>
          </a:xfrm>
          <a:prstGeom prst="rect">
            <a:avLst/>
          </a:prstGeom>
        </p:spPr>
      </p:pic>
      <p:sp>
        <p:nvSpPr>
          <p:cNvPr id="74" name="文本框 73"/>
          <p:cNvSpPr txBox="1"/>
          <p:nvPr/>
        </p:nvSpPr>
        <p:spPr>
          <a:xfrm>
            <a:off x="5556885" y="5412740"/>
            <a:ext cx="53403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STA2</a:t>
            </a:r>
            <a:endParaRPr lang="en-US" altLang="zh-CN"/>
          </a:p>
        </p:txBody>
      </p:sp>
      <p:cxnSp>
        <p:nvCxnSpPr>
          <p:cNvPr id="75" name="直接连接符 74"/>
          <p:cNvCxnSpPr/>
          <p:nvPr/>
        </p:nvCxnSpPr>
        <p:spPr>
          <a:xfrm>
            <a:off x="3380105" y="5076190"/>
            <a:ext cx="154305" cy="321945"/>
          </a:xfrm>
          <a:prstGeom prst="line">
            <a:avLst/>
          </a:prstGeom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直接连接符 75"/>
          <p:cNvCxnSpPr>
            <a:stCxn id="64" idx="6"/>
          </p:cNvCxnSpPr>
          <p:nvPr/>
        </p:nvCxnSpPr>
        <p:spPr>
          <a:xfrm flipV="1">
            <a:off x="3025140" y="5562600"/>
            <a:ext cx="403860" cy="278130"/>
          </a:xfrm>
          <a:prstGeom prst="line">
            <a:avLst/>
          </a:prstGeom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7" name="直接连接符 76"/>
          <p:cNvCxnSpPr/>
          <p:nvPr/>
        </p:nvCxnSpPr>
        <p:spPr>
          <a:xfrm>
            <a:off x="4953000" y="5029200"/>
            <a:ext cx="609600" cy="22860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sysDash"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8" name="直接连接符 77"/>
          <p:cNvCxnSpPr>
            <a:stCxn id="65" idx="0"/>
          </p:cNvCxnSpPr>
          <p:nvPr/>
        </p:nvCxnSpPr>
        <p:spPr>
          <a:xfrm flipV="1">
            <a:off x="5366385" y="5410200"/>
            <a:ext cx="196215" cy="27813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9" name="直接连接符 78"/>
          <p:cNvCxnSpPr>
            <a:endCxn id="71" idx="3"/>
          </p:cNvCxnSpPr>
          <p:nvPr/>
        </p:nvCxnSpPr>
        <p:spPr>
          <a:xfrm flipH="1">
            <a:off x="3807460" y="5033645"/>
            <a:ext cx="674370" cy="440690"/>
          </a:xfrm>
          <a:prstGeom prst="line">
            <a:avLst/>
          </a:prstGeom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1" name="椭圆 80"/>
          <p:cNvSpPr/>
          <p:nvPr/>
        </p:nvSpPr>
        <p:spPr>
          <a:xfrm rot="20520000">
            <a:off x="4168140" y="4412615"/>
            <a:ext cx="1264285" cy="1924685"/>
          </a:xfrm>
          <a:prstGeom prst="ellipse">
            <a:avLst/>
          </a:prstGeom>
          <a:noFill/>
          <a:ln w="12700" cap="flat" cmpd="sng" algn="ctr">
            <a:solidFill>
              <a:srgbClr val="2F05E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7467600" y="4542790"/>
            <a:ext cx="914400" cy="25781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static group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4" name="椭圆 83"/>
          <p:cNvSpPr/>
          <p:nvPr/>
        </p:nvSpPr>
        <p:spPr>
          <a:xfrm>
            <a:off x="7467600" y="5029200"/>
            <a:ext cx="915035" cy="445770"/>
          </a:xfrm>
          <a:prstGeom prst="ellipse">
            <a:avLst/>
          </a:prstGeom>
          <a:noFill/>
          <a:ln w="12700" cap="flat" cmpd="sng" algn="ctr">
            <a:solidFill>
              <a:srgbClr val="2F05E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dynamic group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85" name="直接连接符 84"/>
          <p:cNvCxnSpPr/>
          <p:nvPr/>
        </p:nvCxnSpPr>
        <p:spPr>
          <a:xfrm>
            <a:off x="7572375" y="5756275"/>
            <a:ext cx="544830" cy="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>
            <a:off x="7569835" y="5967095"/>
            <a:ext cx="548640" cy="8890"/>
          </a:xfrm>
          <a:prstGeom prst="line">
            <a:avLst/>
          </a:prstGeom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7" name="文本框 86"/>
          <p:cNvSpPr txBox="1"/>
          <p:nvPr/>
        </p:nvSpPr>
        <p:spPr>
          <a:xfrm>
            <a:off x="8275320" y="5633720"/>
            <a:ext cx="162115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/>
              <a:t>joint transmission to STA2</a:t>
            </a:r>
            <a:endParaRPr lang="en-US" altLang="zh-CN" sz="1000"/>
          </a:p>
        </p:txBody>
      </p:sp>
      <p:sp>
        <p:nvSpPr>
          <p:cNvPr id="88" name="文本框 87"/>
          <p:cNvSpPr txBox="1"/>
          <p:nvPr/>
        </p:nvSpPr>
        <p:spPr>
          <a:xfrm>
            <a:off x="8275320" y="5840730"/>
            <a:ext cx="162115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/>
              <a:t>joint transmission to STA1</a:t>
            </a:r>
            <a:endParaRPr lang="en-US" altLang="zh-CN" sz="1000"/>
          </a:p>
        </p:txBody>
      </p:sp>
      <p:sp>
        <p:nvSpPr>
          <p:cNvPr id="5" name="椭圆 4"/>
          <p:cNvSpPr/>
          <p:nvPr/>
        </p:nvSpPr>
        <p:spPr>
          <a:xfrm>
            <a:off x="2757170" y="5786755"/>
            <a:ext cx="227330" cy="206375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405630" y="4800600"/>
            <a:ext cx="227330" cy="206375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5139055" y="5756275"/>
            <a:ext cx="227330" cy="206375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8975090" y="4542790"/>
            <a:ext cx="227330" cy="206375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8975090" y="5006975"/>
            <a:ext cx="227330" cy="206375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464040" y="4542790"/>
            <a:ext cx="118872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/>
              <a:t>Associated APs</a:t>
            </a:r>
            <a:endParaRPr lang="en-US" altLang="zh-CN" sz="1000"/>
          </a:p>
        </p:txBody>
      </p:sp>
      <p:sp>
        <p:nvSpPr>
          <p:cNvPr id="10" name="文本框 9"/>
          <p:cNvSpPr txBox="1"/>
          <p:nvPr/>
        </p:nvSpPr>
        <p:spPr>
          <a:xfrm>
            <a:off x="9464040" y="4968240"/>
            <a:ext cx="118872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/>
              <a:t>Assistting APs</a:t>
            </a:r>
            <a:endParaRPr lang="en-US" altLang="zh-CN" sz="100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4410" y="3503295"/>
            <a:ext cx="516890" cy="330200"/>
          </a:xfrm>
          <a:prstGeom prst="rect">
            <a:avLst/>
          </a:prstGeom>
        </p:spPr>
      </p:pic>
      <p:cxnSp>
        <p:nvCxnSpPr>
          <p:cNvPr id="12" name="肘形连接符 11"/>
          <p:cNvCxnSpPr>
            <a:stCxn id="11" idx="1"/>
            <a:endCxn id="63" idx="0"/>
          </p:cNvCxnSpPr>
          <p:nvPr/>
        </p:nvCxnSpPr>
        <p:spPr>
          <a:xfrm rot="10800000" flipV="1">
            <a:off x="3266440" y="3668395"/>
            <a:ext cx="267335" cy="97282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cxnSp>
        <p:nvCxnSpPr>
          <p:cNvPr id="13" name="肘形连接符 12"/>
          <p:cNvCxnSpPr>
            <a:stCxn id="11" idx="3"/>
            <a:endCxn id="6" idx="0"/>
          </p:cNvCxnSpPr>
          <p:nvPr/>
        </p:nvCxnSpPr>
        <p:spPr>
          <a:xfrm>
            <a:off x="4051300" y="3668395"/>
            <a:ext cx="467995" cy="113220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cxnSp>
        <p:nvCxnSpPr>
          <p:cNvPr id="14" name="肘形连接符 13"/>
          <p:cNvCxnSpPr/>
          <p:nvPr/>
        </p:nvCxnSpPr>
        <p:spPr>
          <a:xfrm rot="16200000" flipH="1" flipV="1">
            <a:off x="2226945" y="4175760"/>
            <a:ext cx="2252980" cy="907415"/>
          </a:xfrm>
          <a:prstGeom prst="bentConnector3">
            <a:avLst>
              <a:gd name="adj1" fmla="val -1058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cxnSp>
        <p:nvCxnSpPr>
          <p:cNvPr id="15" name="肘形连接符 14"/>
          <p:cNvCxnSpPr/>
          <p:nvPr/>
        </p:nvCxnSpPr>
        <p:spPr>
          <a:xfrm rot="5400000" flipV="1">
            <a:off x="1360805" y="1283970"/>
            <a:ext cx="10795" cy="10795"/>
          </a:xfrm>
          <a:prstGeom prst="bentConnector3">
            <a:avLst>
              <a:gd name="adj1" fmla="val 5294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肘形连接符 17"/>
          <p:cNvCxnSpPr>
            <a:endCxn id="7" idx="0"/>
          </p:cNvCxnSpPr>
          <p:nvPr/>
        </p:nvCxnSpPr>
        <p:spPr>
          <a:xfrm rot="5400000" flipV="1">
            <a:off x="3444240" y="3947160"/>
            <a:ext cx="2266315" cy="1351280"/>
          </a:xfrm>
          <a:prstGeom prst="bentConnector3">
            <a:avLst>
              <a:gd name="adj1" fmla="val -948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cxnSp>
        <p:nvCxnSpPr>
          <p:cNvPr id="20" name="直接箭头连接符 19"/>
          <p:cNvCxnSpPr/>
          <p:nvPr/>
        </p:nvCxnSpPr>
        <p:spPr>
          <a:xfrm flipH="1">
            <a:off x="7543800" y="6172200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sp>
        <p:nvSpPr>
          <p:cNvPr id="21" name="文本框 20"/>
          <p:cNvSpPr txBox="1"/>
          <p:nvPr/>
        </p:nvSpPr>
        <p:spPr>
          <a:xfrm>
            <a:off x="8707755" y="6085840"/>
            <a:ext cx="118872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/>
              <a:t>backhaul</a:t>
            </a:r>
            <a:endParaRPr lang="en-US" altLang="zh-CN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Multi-AP group establishment </a:t>
            </a:r>
            <a:r>
              <a:rPr lang="en-US" altLang="zh-CN">
                <a:ea typeface="宋体" panose="02010600030101010101" pitchFamily="2" charset="-122"/>
              </a:rPr>
              <a:t>(3)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8000" y="1752599"/>
            <a:ext cx="11074400" cy="2508885"/>
          </a:xfrm>
        </p:spPr>
        <p:txBody>
          <a:bodyPr>
            <a:normAutofit fontScale="77500" lnSpcReduction="20000"/>
          </a:bodyPr>
          <a:lstStyle/>
          <a:p>
            <a:pPr lvl="0" algn="l"/>
            <a:r>
              <a:rPr lang="en-US" altLang="ko-KR" sz="2400" dirty="0">
                <a:sym typeface="+mn-ea"/>
              </a:rPr>
              <a:t>A STA </a:t>
            </a:r>
            <a:r>
              <a:rPr lang="en-US" altLang="zh-CN" dirty="0" smtClean="0">
                <a:sym typeface="+mn-ea"/>
              </a:rPr>
              <a:t>could recommend the candidate APs for a dynamic </a:t>
            </a:r>
            <a:r>
              <a:rPr lang="en-US" altLang="ko-KR" sz="2400" dirty="0">
                <a:sym typeface="+mn-ea"/>
              </a:rPr>
              <a:t>multi-AP group</a:t>
            </a:r>
            <a:r>
              <a:rPr lang="en-US" altLang="ko-KR" dirty="0">
                <a:sym typeface="+mn-ea"/>
              </a:rPr>
              <a:t> </a:t>
            </a:r>
            <a:endParaRPr lang="en-US" altLang="zh-CN" sz="2400" dirty="0" smtClean="0">
              <a:sym typeface="+mn-ea"/>
            </a:endParaRPr>
          </a:p>
          <a:p>
            <a:pPr lvl="1" algn="l"/>
            <a:r>
              <a:rPr lang="en-US" altLang="zh-CN" sz="2400" dirty="0">
                <a:ea typeface="宋体" panose="02010600030101010101" pitchFamily="2" charset="-122"/>
                <a:sym typeface="+mn-ea"/>
              </a:rPr>
              <a:t>The associated AP can hardly decide the best dynamic mutli-AP group in a dynamic radio environment, especially for a moving STA, without prompt measurement report from the STA.</a:t>
            </a:r>
            <a:endParaRPr lang="en-US" altLang="zh-CN" sz="2400" dirty="0">
              <a:ea typeface="宋体" panose="02010600030101010101" pitchFamily="2" charset="-122"/>
              <a:sym typeface="+mn-ea"/>
            </a:endParaRPr>
          </a:p>
          <a:p>
            <a:pPr lvl="1" algn="l"/>
            <a:r>
              <a:rPr lang="en-US" altLang="zh-CN" sz="2400" dirty="0">
                <a:ea typeface="宋体" panose="02010600030101010101" pitchFamily="2" charset="-122"/>
                <a:sym typeface="+mn-ea"/>
              </a:rPr>
              <a:t>The dynamic multi-AP group for one STA may change when the STA is moving</a:t>
            </a:r>
            <a:endParaRPr lang="en-US" altLang="zh-CN" sz="2400" dirty="0">
              <a:ea typeface="宋体" panose="02010600030101010101" pitchFamily="2" charset="-122"/>
              <a:sym typeface="+mn-ea"/>
            </a:endParaRPr>
          </a:p>
          <a:p>
            <a:pPr lvl="1" algn="l"/>
            <a:r>
              <a:rPr lang="en-US" altLang="zh-CN" sz="2400" dirty="0">
                <a:ea typeface="宋体" panose="02010600030101010101" pitchFamily="2" charset="-122"/>
                <a:sym typeface="+mn-ea"/>
              </a:rPr>
              <a:t>The STA has the up-to-date knowledge of radio environments for a DL transmission, e.g. APs' singal strength</a:t>
            </a:r>
            <a:r>
              <a:rPr lang="en-US" altLang="zh-CN" sz="2400" dirty="0" smtClean="0">
                <a:sym typeface="+mn-ea"/>
              </a:rPr>
              <a:t>.</a:t>
            </a:r>
            <a:endParaRPr lang="en-US" altLang="zh-CN" sz="2400" dirty="0" smtClean="0">
              <a:sym typeface="+mn-ea"/>
            </a:endParaRPr>
          </a:p>
          <a:p>
            <a:pPr lvl="1" algn="l"/>
            <a:endParaRPr lang="en-US" altLang="ko-KR" sz="2400" dirty="0">
              <a:sym typeface="+mn-ea"/>
            </a:endParaRPr>
          </a:p>
          <a:p>
            <a:r>
              <a:rPr lang="en-US" altLang="ko-KR" sz="2400" dirty="0">
                <a:sym typeface="+mn-ea"/>
              </a:rPr>
              <a:t>The associated AP could use the suggestion of  the STA to establish and trigger a </a:t>
            </a:r>
            <a:r>
              <a:rPr lang="en-US" altLang="ko-KR" dirty="0">
                <a:sym typeface="+mn-ea"/>
              </a:rPr>
              <a:t>dynamic </a:t>
            </a:r>
            <a:r>
              <a:rPr lang="en-US" altLang="ko-KR" sz="2400" dirty="0">
                <a:sym typeface="+mn-ea"/>
              </a:rPr>
              <a:t>multi-AP group for a DL multi-AP transmission to the STA.</a:t>
            </a:r>
            <a:endParaRPr lang="en-US" altLang="ko-KR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37" name="椭圆 36"/>
          <p:cNvSpPr/>
          <p:nvPr/>
        </p:nvSpPr>
        <p:spPr>
          <a:xfrm rot="1200000">
            <a:off x="1957070" y="4382135"/>
            <a:ext cx="2458720" cy="1181100"/>
          </a:xfrm>
          <a:prstGeom prst="ellipse">
            <a:avLst/>
          </a:prstGeom>
          <a:solidFill>
            <a:srgbClr val="99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459505" y="4337251"/>
            <a:ext cx="4277360" cy="203009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1400" dirty="0"/>
              <a:t>An example to explain dynamic multi-AP group:</a:t>
            </a:r>
            <a:endParaRPr lang="en-US" altLang="zh-CN" sz="1400" dirty="0"/>
          </a:p>
          <a:p>
            <a:pPr marL="342900" indent="-342900">
              <a:buFont typeface="+mj-lt"/>
              <a:buAutoNum type="arabicPeriod"/>
            </a:pPr>
            <a:r>
              <a:rPr lang="en-US" altLang="zh-CN" sz="1400" dirty="0"/>
              <a:t>(AP1,AP2) </a:t>
            </a:r>
            <a:r>
              <a:rPr lang="en-US" altLang="zh-CN" sz="1400" dirty="0" smtClean="0"/>
              <a:t>perform </a:t>
            </a:r>
            <a:r>
              <a:rPr lang="en-US" altLang="zh-CN" sz="1400" dirty="0"/>
              <a:t>a DL joint-transmission to STA1 at time T1.</a:t>
            </a:r>
            <a:endParaRPr lang="en-US" altLang="zh-CN" sz="1400" dirty="0"/>
          </a:p>
          <a:p>
            <a:pPr marL="342900" indent="-342900">
              <a:buFont typeface="+mj-lt"/>
              <a:buAutoNum type="arabicPeriod"/>
            </a:pPr>
            <a:r>
              <a:rPr lang="en-US" altLang="zh-CN" sz="1400" dirty="0">
                <a:sym typeface="+mn-ea"/>
              </a:rPr>
              <a:t>STA1 then move to new position and rec</a:t>
            </a:r>
            <a:r>
              <a:rPr lang="en-US" altLang="en-GB" sz="1400" dirty="0" smtClean="0">
                <a:sym typeface="+mn-ea"/>
              </a:rPr>
              <a:t>ommend (AP2, AP3) for next DL </a:t>
            </a:r>
            <a:r>
              <a:rPr lang="en-US" altLang="zh-CN" sz="1400" dirty="0">
                <a:sym typeface="+mn-ea"/>
              </a:rPr>
              <a:t> joint-transmission.</a:t>
            </a:r>
            <a:endParaRPr lang="zh-CN" altLang="en-US" sz="1400" dirty="0">
              <a:sym typeface="+mn-ea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zh-CN" sz="1400" dirty="0" smtClean="0">
                <a:sym typeface="+mn-ea"/>
              </a:rPr>
              <a:t>(AP2,AP3</a:t>
            </a:r>
            <a:r>
              <a:rPr lang="en-US" altLang="zh-CN" sz="1400" dirty="0">
                <a:sym typeface="+mn-ea"/>
              </a:rPr>
              <a:t>) then </a:t>
            </a:r>
            <a:r>
              <a:rPr lang="en-US" altLang="zh-CN" sz="1400" dirty="0" smtClean="0">
                <a:sym typeface="+mn-ea"/>
              </a:rPr>
              <a:t>perform the next DL joint-transmission to STA1</a:t>
            </a:r>
            <a:r>
              <a:rPr lang="en-US" altLang="zh-CN" sz="1400" dirty="0">
                <a:sym typeface="+mn-ea"/>
              </a:rPr>
              <a:t>.</a:t>
            </a:r>
            <a:endParaRPr lang="en-US" altLang="zh-CN" dirty="0"/>
          </a:p>
        </p:txBody>
      </p:sp>
      <p:grpSp>
        <p:nvGrpSpPr>
          <p:cNvPr id="10" name="组合 9"/>
          <p:cNvGrpSpPr/>
          <p:nvPr/>
        </p:nvGrpSpPr>
        <p:grpSpPr>
          <a:xfrm>
            <a:off x="680085" y="4413250"/>
            <a:ext cx="6397625" cy="1987550"/>
            <a:chOff x="1071" y="6522"/>
            <a:chExt cx="10075" cy="3130"/>
          </a:xfrm>
        </p:grpSpPr>
        <p:sp>
          <p:nvSpPr>
            <p:cNvPr id="36" name="椭圆 35"/>
            <p:cNvSpPr/>
            <p:nvPr/>
          </p:nvSpPr>
          <p:spPr>
            <a:xfrm rot="20880000">
              <a:off x="1071" y="6676"/>
              <a:ext cx="3872" cy="1860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1375" y="7697"/>
              <a:ext cx="887" cy="38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AP1</a:t>
              </a:r>
              <a:endPara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3376" y="6952"/>
              <a:ext cx="887" cy="38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AP2</a:t>
              </a:r>
              <a:endPara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5585" y="7697"/>
              <a:ext cx="887" cy="38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AP3</a:t>
              </a:r>
              <a:endPara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pic>
          <p:nvPicPr>
            <p:cNvPr id="30" name="图片 29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483" y="8584"/>
              <a:ext cx="398" cy="553"/>
            </a:xfrm>
            <a:prstGeom prst="rect">
              <a:avLst/>
            </a:prstGeom>
            <a:ln w="28575" cmpd="dbl">
              <a:solidFill>
                <a:srgbClr val="002060"/>
              </a:solidFill>
              <a:prstDash val="sysDot"/>
            </a:ln>
          </p:spPr>
        </p:pic>
        <p:pic>
          <p:nvPicPr>
            <p:cNvPr id="31" name="图片 3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522" y="8584"/>
              <a:ext cx="398" cy="553"/>
            </a:xfrm>
            <a:prstGeom prst="rect">
              <a:avLst/>
            </a:prstGeom>
          </p:spPr>
        </p:pic>
        <p:sp>
          <p:nvSpPr>
            <p:cNvPr id="34" name="矩形 33"/>
            <p:cNvSpPr/>
            <p:nvPr/>
          </p:nvSpPr>
          <p:spPr>
            <a:xfrm>
              <a:off x="2262" y="9265"/>
              <a:ext cx="888" cy="387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STA1</a:t>
              </a:r>
              <a:endPara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cxnSp>
          <p:nvCxnSpPr>
            <p:cNvPr id="46" name="直接连接符 45"/>
            <p:cNvCxnSpPr/>
            <p:nvPr/>
          </p:nvCxnSpPr>
          <p:spPr>
            <a:xfrm flipH="1">
              <a:off x="2755" y="7483"/>
              <a:ext cx="620" cy="1011"/>
            </a:xfrm>
            <a:prstGeom prst="line">
              <a:avLst/>
            </a:prstGeom>
            <a:ln>
              <a:prstDash val="sysDash"/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8" name="矩形 37"/>
            <p:cNvSpPr/>
            <p:nvPr/>
          </p:nvSpPr>
          <p:spPr>
            <a:xfrm>
              <a:off x="4336" y="9265"/>
              <a:ext cx="936" cy="387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STA1</a:t>
              </a:r>
              <a:endPara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7739" y="6960"/>
              <a:ext cx="1882" cy="647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dynamic group 1</a:t>
              </a:r>
              <a:endPara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7739" y="7773"/>
              <a:ext cx="1882" cy="636"/>
            </a:xfrm>
            <a:prstGeom prst="ellipse">
              <a:avLst/>
            </a:prstGeom>
            <a:solidFill>
              <a:srgbClr val="99CC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dynamic group 2</a:t>
              </a:r>
              <a:endPara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cxnSp>
          <p:nvCxnSpPr>
            <p:cNvPr id="42" name="直接连接符 41"/>
            <p:cNvCxnSpPr/>
            <p:nvPr/>
          </p:nvCxnSpPr>
          <p:spPr>
            <a:xfrm>
              <a:off x="4256" y="7424"/>
              <a:ext cx="589" cy="1118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1867" y="8197"/>
              <a:ext cx="616" cy="387"/>
            </a:xfrm>
            <a:prstGeom prst="line">
              <a:avLst/>
            </a:prstGeom>
            <a:ln>
              <a:prstDash val="sysDash"/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>
              <a:off x="8167" y="8746"/>
              <a:ext cx="858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/>
            <p:nvPr/>
          </p:nvCxnSpPr>
          <p:spPr>
            <a:xfrm flipH="1">
              <a:off x="4986" y="8069"/>
              <a:ext cx="719" cy="677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直接连接符 50"/>
            <p:cNvCxnSpPr/>
            <p:nvPr/>
          </p:nvCxnSpPr>
          <p:spPr>
            <a:xfrm>
              <a:off x="8163" y="9078"/>
              <a:ext cx="864" cy="14"/>
            </a:xfrm>
            <a:prstGeom prst="line">
              <a:avLst/>
            </a:prstGeom>
            <a:ln>
              <a:prstDash val="sysDash"/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53" name="文本框 52"/>
            <p:cNvSpPr txBox="1"/>
            <p:nvPr/>
          </p:nvSpPr>
          <p:spPr>
            <a:xfrm>
              <a:off x="9274" y="8553"/>
              <a:ext cx="1872" cy="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/>
                <a:t>joint transmission</a:t>
              </a:r>
              <a:endParaRPr lang="en-US" altLang="zh-CN" sz="1000"/>
            </a:p>
          </p:txBody>
        </p:sp>
        <p:sp>
          <p:nvSpPr>
            <p:cNvPr id="56" name="矩形 55"/>
            <p:cNvSpPr/>
            <p:nvPr/>
          </p:nvSpPr>
          <p:spPr>
            <a:xfrm>
              <a:off x="7450" y="6522"/>
              <a:ext cx="3696" cy="313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9274" y="8879"/>
              <a:ext cx="1872" cy="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/>
                <a:t>joint transmission</a:t>
              </a:r>
              <a:endParaRPr lang="en-US" altLang="zh-CN" sz="1000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9274" y="9266"/>
              <a:ext cx="1872" cy="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/>
                <a:t>mobility</a:t>
              </a:r>
              <a:endParaRPr lang="en-US" altLang="zh-CN" sz="1000"/>
            </a:p>
          </p:txBody>
        </p:sp>
        <p:sp>
          <p:nvSpPr>
            <p:cNvPr id="8" name="右箭头 7"/>
            <p:cNvSpPr/>
            <p:nvPr/>
          </p:nvSpPr>
          <p:spPr>
            <a:xfrm>
              <a:off x="3390" y="8678"/>
              <a:ext cx="840" cy="240"/>
            </a:xfrm>
            <a:prstGeom prst="right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9" name="右箭头 8"/>
            <p:cNvSpPr/>
            <p:nvPr/>
          </p:nvSpPr>
          <p:spPr>
            <a:xfrm>
              <a:off x="8150" y="9358"/>
              <a:ext cx="840" cy="240"/>
            </a:xfrm>
            <a:prstGeom prst="right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Summary</a:t>
            </a:r>
            <a:endParaRPr lang="en-US" altLang="zh-CN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Multi-AP group establishment before multi-AP </a:t>
            </a:r>
            <a:r>
              <a:rPr lang="en-US" altLang="zh-CN" sz="2400" dirty="0">
                <a:ea typeface="宋体" panose="02010600030101010101" pitchFamily="2" charset="-122"/>
                <a:sym typeface="+mn-ea"/>
              </a:rPr>
              <a:t>transmission </a:t>
            </a:r>
            <a:r>
              <a:rPr lang="en-US" sz="2400" dirty="0">
                <a:sym typeface="+mn-ea"/>
              </a:rPr>
              <a:t>operation in EHT is discussed in this proposal.</a:t>
            </a:r>
            <a:endParaRPr lang="en-US" sz="2400" dirty="0">
              <a:sym typeface="+mn-ea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sym typeface="+mn-ea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Further study may include</a:t>
            </a:r>
            <a:r>
              <a:rPr lang="zh-CN" altLang="en-US" dirty="0">
                <a:ea typeface="宋体" panose="02010600030101010101" pitchFamily="2" charset="-122"/>
                <a:sym typeface="+mn-ea"/>
              </a:rPr>
              <a:t>：</a:t>
            </a:r>
            <a:endParaRPr lang="zh-CN" altLang="en-US" sz="2880" dirty="0">
              <a:ea typeface="宋体" panose="02010600030101010101" pitchFamily="2" charset="-122"/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400" dirty="0" smtClean="0">
                <a:sym typeface="+mn-ea"/>
              </a:rPr>
              <a:t>Multi-AP group establishment optimization</a:t>
            </a:r>
            <a:endParaRPr lang="en-US" altLang="en-GB" sz="2400" dirty="0" smtClean="0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400" dirty="0" smtClean="0">
                <a:sym typeface="+mn-ea"/>
              </a:rPr>
              <a:t>Multi-AP transmission procedure optimization</a:t>
            </a:r>
            <a:endParaRPr lang="en-US" altLang="en-GB" sz="2400" dirty="0" smtClean="0">
              <a:sym typeface="+mn-ea"/>
            </a:endParaRPr>
          </a:p>
          <a:p>
            <a:pPr lvl="1" algn="l">
              <a:buClrTx/>
              <a:buSzTx/>
              <a:buFont typeface="Arial" panose="020B0604020202020204" pitchFamily="34" charset="0"/>
              <a:buChar char="•"/>
            </a:pPr>
            <a:endParaRPr lang="en-US" sz="3450" dirty="0">
              <a:sym typeface="+mn-ea"/>
            </a:endParaRPr>
          </a:p>
          <a:p>
            <a:pPr lvl="1" indent="0">
              <a:buFont typeface="Wingdings" panose="05000000000000000000" charset="0"/>
              <a:buNone/>
            </a:pPr>
            <a:endParaRPr lang="en-US" sz="2400" dirty="0">
              <a:sym typeface="+mn-ea"/>
            </a:endParaRPr>
          </a:p>
          <a:p>
            <a:pPr lvl="1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b="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the AP should deliver the information of static multi-AP group to the BSS ?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 static multi-AP group is a set of APs that are connected with backhaul and any two of them could potentially perform DL joint-transmission.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the AP should deliver the information of dynamic multi-AP group to its associating STA?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 dynamic multi-AP group is a set of APs that will participate in the future DL join-transmission to a specific STA.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Reference</a:t>
            </a:r>
            <a:endParaRPr lang="en-US" altLang="zh-CN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[1]11-18-1509-00-0eht-features-for-multi-ap-coordination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[2]11-18-1926-00-0eht-terminology-for-ap-coordination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[3]11-18-1982-01-0eht-consideration-on-multi-ap-coordination-for-eht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[4]11-19-1129-02-00be-consideration-on-multi-ap-coordination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r>
              <a:rPr lang="en-US" altLang="zh-CN"/>
              <a:t>	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0</TotalTime>
  <Words>4340</Words>
  <Application>WPS 演示</Application>
  <PresentationFormat>宽屏</PresentationFormat>
  <Paragraphs>186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Calibri</vt:lpstr>
      <vt:lpstr>Gulim</vt:lpstr>
      <vt:lpstr>Wingdings</vt:lpstr>
      <vt:lpstr>微软雅黑</vt:lpstr>
      <vt:lpstr>Arial Unicode MS</vt:lpstr>
      <vt:lpstr>Extend Submission Template</vt:lpstr>
      <vt:lpstr>PowerPoint 演示文稿</vt:lpstr>
      <vt:lpstr>Introduction</vt:lpstr>
      <vt:lpstr>Multi-AP group establishment (1)</vt:lpstr>
      <vt:lpstr>Multi-AP group establishment (1)</vt:lpstr>
      <vt:lpstr>Multi-AP group establishment (2)</vt:lpstr>
      <vt:lpstr>Summary</vt:lpstr>
      <vt:lpstr>Straw Poll - 1</vt:lpstr>
      <vt:lpstr>Straw Poll - 2</vt:lpstr>
      <vt:lpstr>Reference</vt:lpstr>
    </vt:vector>
  </TitlesOfParts>
  <Company>NEWRACOM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aiden.m@newracom.com</dc:creator>
  <cp:lastModifiedBy>00061232</cp:lastModifiedBy>
  <cp:revision>4586</cp:revision>
  <cp:lastPrinted>1998-02-10T13:28:00Z</cp:lastPrinted>
  <dcterms:created xsi:type="dcterms:W3CDTF">2009-12-02T19:05:00Z</dcterms:created>
  <dcterms:modified xsi:type="dcterms:W3CDTF">2019-11-10T08:43:13Z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2052-10.8.2.7027</vt:lpwstr>
  </property>
</Properties>
</file>