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40" r:id="rId2"/>
    <p:sldId id="342" r:id="rId3"/>
    <p:sldId id="343" r:id="rId4"/>
    <p:sldId id="352" r:id="rId5"/>
    <p:sldId id="345" r:id="rId6"/>
    <p:sldId id="344" r:id="rId7"/>
    <p:sldId id="346" r:id="rId8"/>
    <p:sldId id="348" r:id="rId9"/>
    <p:sldId id="349" r:id="rId10"/>
    <p:sldId id="35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E48"/>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31" autoAdjust="0"/>
    <p:restoredTop sz="94660"/>
  </p:normalViewPr>
  <p:slideViewPr>
    <p:cSldViewPr>
      <p:cViewPr varScale="1">
        <p:scale>
          <a:sx n="72" d="100"/>
          <a:sy n="72" d="100"/>
        </p:scale>
        <p:origin x="1710"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Mohamed Abouelseoud(Sony)</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Mohamed Abouelseoud(Sony)</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Mohamed Abouelseoud(Sony)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802.11-19/</a:t>
            </a:r>
            <a:r>
              <a:rPr lang="en-US" sz="1800" b="1" kern="1200" dirty="0">
                <a:solidFill>
                  <a:schemeClr val="tx1"/>
                </a:solidFill>
                <a:latin typeface="Times New Roman" panose="02020603050405020304" pitchFamily="18" charset="0"/>
                <a:ea typeface="MS PGothic" panose="020B0600070205080204" pitchFamily="34" charset="-128"/>
                <a:cs typeface="+mn-cs"/>
              </a:rPr>
              <a:t>1960</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2019</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package" Target="../embeddings/Microsoft_Visio_Drawing.vsdx"/><Relationship Id="rId7"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package" Target="../embeddings/Microsoft_Visio_Drawing1.vsdx"/><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FAA0E7D-6EF3-4EE9-87A2-1B433CED82E4}"/>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80950C6E-2D50-4AF8-BE4F-F6D644B6B3F0}"/>
              </a:ext>
            </a:extLst>
          </p:cNvPr>
          <p:cNvSpPr>
            <a:spLocks noGrp="1"/>
          </p:cNvSpPr>
          <p:nvPr>
            <p:ph type="sldNum" sz="quarter" idx="12"/>
          </p:nvPr>
        </p:nvSpPr>
        <p:spPr/>
        <p:txBody>
          <a:bodyPr/>
          <a:lstStyle/>
          <a:p>
            <a:r>
              <a:rPr lang="en-US" altLang="en-US"/>
              <a:t>Slide </a:t>
            </a:r>
            <a:fld id="{B92B35B7-A9DF-4AE0-90F3-BD9FCD6361E6}" type="slidenum">
              <a:rPr lang="en-US" altLang="en-US" smtClean="0"/>
              <a:pPr/>
              <a:t>1</a:t>
            </a:fld>
            <a:endParaRPr lang="en-US" altLang="en-US"/>
          </a:p>
        </p:txBody>
      </p:sp>
      <p:sp>
        <p:nvSpPr>
          <p:cNvPr id="7" name="Rectangle 2">
            <a:extLst>
              <a:ext uri="{FF2B5EF4-FFF2-40B4-BE49-F238E27FC236}">
                <a16:creationId xmlns:a16="http://schemas.microsoft.com/office/drawing/2014/main" id="{9EA435C7-AD5E-4257-8117-B3A6FBE55E92}"/>
              </a:ext>
            </a:extLst>
          </p:cNvPr>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kern="0" dirty="0"/>
              <a:t>Reducing Channel Access Delay for RTA Traffic </a:t>
            </a:r>
            <a:endParaRPr lang="en-US" altLang="en-US" kern="0" dirty="0"/>
          </a:p>
        </p:txBody>
      </p:sp>
      <p:sp>
        <p:nvSpPr>
          <p:cNvPr id="8" name="Rectangle 6">
            <a:extLst>
              <a:ext uri="{FF2B5EF4-FFF2-40B4-BE49-F238E27FC236}">
                <a16:creationId xmlns:a16="http://schemas.microsoft.com/office/drawing/2014/main" id="{EA522D26-92D6-483F-8B92-C1B79A1E1771}"/>
              </a:ext>
            </a:extLst>
          </p:cNvPr>
          <p:cNvSpPr txBox="1">
            <a:spLocks noChangeArrowheads="1"/>
          </p:cNvSpPr>
          <p:nvPr/>
        </p:nvSpPr>
        <p:spPr bwMode="auto">
          <a:xfrm>
            <a:off x="685800" y="16764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MS PGothic"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cs typeface="MS PGothic" charset="0"/>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cs typeface="MS PGothic" charset="0"/>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cs typeface="MS PGothic" charset="0"/>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2019-11-12</a:t>
            </a:r>
          </a:p>
        </p:txBody>
      </p:sp>
      <p:sp>
        <p:nvSpPr>
          <p:cNvPr id="9" name="Rectangle 12">
            <a:extLst>
              <a:ext uri="{FF2B5EF4-FFF2-40B4-BE49-F238E27FC236}">
                <a16:creationId xmlns:a16="http://schemas.microsoft.com/office/drawing/2014/main" id="{AC3328FE-6963-4BC3-B0DA-44EE308C0A84}"/>
              </a:ext>
            </a:extLst>
          </p:cNvPr>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10"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1989521462"/>
              </p:ext>
            </p:extLst>
          </p:nvPr>
        </p:nvGraphicFramePr>
        <p:xfrm>
          <a:off x="381001" y="2534920"/>
          <a:ext cx="8562024" cy="2707640"/>
        </p:xfrm>
        <a:graphic>
          <a:graphicData uri="http://schemas.openxmlformats.org/drawingml/2006/table">
            <a:tbl>
              <a:tblPr>
                <a:tableStyleId>{5940675A-B579-460E-94D1-54222C63F5DA}</a:tableStyleId>
              </a:tblPr>
              <a:tblGrid>
                <a:gridCol w="1932623">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Abouelseoud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400" b="0" dirty="0">
                        <a:effectLst/>
                        <a:latin typeface="Times New Roman" panose="02020603050405020304" pitchFamily="18" charset="0"/>
                        <a:ea typeface="맑은 고딕" panose="020B0503020000020004" pitchFamily="50" charset="-127"/>
                      </a:endParaRPr>
                    </a:p>
                    <a:p>
                      <a:pPr>
                        <a:spcAft>
                          <a:spcPts val="0"/>
                        </a:spcAft>
                      </a:pPr>
                      <a:r>
                        <a:rPr lang="en-US" sz="1400" b="0" dirty="0">
                          <a:effectLst/>
                          <a:latin typeface="Times New Roman" panose="02020603050405020304" pitchFamily="18" charset="0"/>
                          <a:ea typeface="맑은 고딕" panose="020B0503020000020004" pitchFamily="50" charset="-127"/>
                        </a:rPr>
                        <a:t>Sony Corp</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Liangxiao Xin</a:t>
                      </a:r>
                      <a:endParaRPr lang="ko-KR" altLang="en-US" sz="1400" b="0" kern="0" dirty="0">
                        <a:solidFill>
                          <a:schemeClr val="tx1"/>
                        </a:solidFill>
                        <a:effectLst/>
                        <a:latin typeface="Times New Roman" panose="02020603050405020304" pitchFamily="18" charset="0"/>
                        <a:ea typeface="+mn-ea"/>
                        <a:cs typeface="+mn-cs"/>
                      </a:endParaRPr>
                    </a:p>
                    <a:p>
                      <a:pPr marL="0" algn="l" defTabSz="914400" rtl="0" eaLnBrk="1" latinLnBrk="0" hangingPunct="1">
                        <a:spcAft>
                          <a:spcPts val="0"/>
                        </a:spcAft>
                      </a:pP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Liangxiao.Xin@sony.com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ea typeface="+mn-ea"/>
                          <a:cs typeface="+mn-cs"/>
                        </a:rPr>
                        <a:t>Akira Kishida</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rowSpan="2">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NTT</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r>
                        <a:rPr lang="en-US" sz="1400" b="0" kern="0" dirty="0">
                          <a:solidFill>
                            <a:schemeClr val="tx1"/>
                          </a:solidFill>
                          <a:effectLst/>
                          <a:latin typeface="Times New Roman" panose="02020603050405020304" pitchFamily="18" charset="0"/>
                          <a:ea typeface="+mn-ea"/>
                          <a:cs typeface="+mn-cs"/>
                        </a:rPr>
                        <a:t>akira.kishida.fs@hco.ntt.co.jp</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927244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err="1">
                          <a:solidFill>
                            <a:schemeClr val="tx1"/>
                          </a:solidFill>
                          <a:effectLst/>
                          <a:latin typeface="Times New Roman" panose="02020603050405020304" pitchFamily="18" charset="0"/>
                          <a:ea typeface="+mn-ea"/>
                          <a:cs typeface="+mn-cs"/>
                        </a:rPr>
                        <a:t>Kengo</a:t>
                      </a:r>
                      <a:r>
                        <a:rPr lang="en-US" sz="1400" b="0" kern="0" dirty="0">
                          <a:solidFill>
                            <a:schemeClr val="tx1"/>
                          </a:solidFill>
                          <a:effectLst/>
                          <a:latin typeface="Times New Roman" panose="02020603050405020304" pitchFamily="18" charset="0"/>
                          <a:ea typeface="+mn-ea"/>
                          <a:cs typeface="+mn-cs"/>
                        </a:rPr>
                        <a:t> Nagata</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1435797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Suhwook Kim</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LG Electronics</a:t>
                      </a: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a:solidFill>
                            <a:schemeClr val="tx1"/>
                          </a:solidFill>
                          <a:effectLst/>
                          <a:latin typeface="Times New Roman" panose="02020603050405020304" pitchFamily="18" charset="0"/>
                          <a:ea typeface="+mn-ea"/>
                          <a:cs typeface="+mn-cs"/>
                        </a:rPr>
                        <a:t>suhwook.kim@lge.com</a:t>
                      </a:r>
                    </a:p>
                    <a:p>
                      <a:pPr marL="0" algn="l" defTabSz="914400" rtl="0" eaLnBrk="1" latinLnBrk="0" hangingPunct="1">
                        <a:spcAft>
                          <a:spcPts val="0"/>
                        </a:spcAft>
                      </a:pP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extLst>
                  <a:ext uri="{0D108BD9-81ED-4DB2-BD59-A6C34878D82A}">
                    <a16:rowId xmlns:a16="http://schemas.microsoft.com/office/drawing/2014/main" val="3396038578"/>
                  </a:ext>
                </a:extLst>
              </a:tr>
            </a:tbl>
          </a:graphicData>
        </a:graphic>
      </p:graphicFrame>
    </p:spTree>
    <p:extLst>
      <p:ext uri="{BB962C8B-B14F-4D97-AF65-F5344CB8AC3E}">
        <p14:creationId xmlns:p14="http://schemas.microsoft.com/office/powerpoint/2010/main" val="4094123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A04F1-D87E-4FA2-912F-D3D71F4945AB}"/>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ABF4E452-26DC-4A4A-B4BF-804BFD8DC1ED}"/>
              </a:ext>
            </a:extLst>
          </p:cNvPr>
          <p:cNvSpPr>
            <a:spLocks noGrp="1"/>
          </p:cNvSpPr>
          <p:nvPr>
            <p:ph idx="1"/>
          </p:nvPr>
        </p:nvSpPr>
        <p:spPr/>
        <p:txBody>
          <a:bodyPr/>
          <a:lstStyle/>
          <a:p>
            <a:pPr marL="457200" indent="-457200">
              <a:buFont typeface="+mj-lt"/>
              <a:buAutoNum type="arabicParenR"/>
            </a:pPr>
            <a:r>
              <a:rPr lang="en-US" sz="1400" b="0" dirty="0"/>
              <a:t>802.11-18/1231r6 “EHC draft proposed PAR,” Laurent </a:t>
            </a:r>
            <a:r>
              <a:rPr lang="en-US" sz="1400" b="0" dirty="0" err="1"/>
              <a:t>Cariou</a:t>
            </a:r>
            <a:endParaRPr lang="en-SG" sz="1400" b="0" dirty="0"/>
          </a:p>
          <a:p>
            <a:pPr marL="457200" indent="-457200">
              <a:buFont typeface="+mj-lt"/>
              <a:buAutoNum type="arabicParenR"/>
            </a:pPr>
            <a:r>
              <a:rPr lang="en-US" altLang="ja-JP" sz="1400" b="0" dirty="0"/>
              <a:t>802.11-19/1615r0, “Multi-band/Multi-channel Operation for Low Latency and Jitter,” </a:t>
            </a:r>
            <a:r>
              <a:rPr lang="en-US" altLang="ja-JP" sz="1400" b="0" dirty="0" err="1"/>
              <a:t>Liuming</a:t>
            </a:r>
            <a:r>
              <a:rPr lang="en-US" altLang="ja-JP" sz="1400" b="0" dirty="0"/>
              <a:t> Lu, et.al.</a:t>
            </a:r>
          </a:p>
          <a:p>
            <a:pPr marL="457200" indent="-457200">
              <a:buFont typeface="+mj-lt"/>
              <a:buAutoNum type="arabicParenR"/>
            </a:pPr>
            <a:r>
              <a:rPr lang="en-US" sz="1400" b="0" dirty="0"/>
              <a:t> 802.11-19/1081r1, </a:t>
            </a:r>
            <a:r>
              <a:rPr lang="en-US" altLang="ja-JP" sz="1400" b="0" dirty="0"/>
              <a:t>“Multi-Link Aggregation: Latency Gains,” Abhishek Patil, et.al.</a:t>
            </a:r>
          </a:p>
          <a:p>
            <a:pPr marL="457200" indent="-457200">
              <a:buFont typeface="+mj-lt"/>
              <a:buAutoNum type="arabicParenR"/>
            </a:pPr>
            <a:r>
              <a:rPr lang="en-US" altLang="ja-JP" sz="1400" b="0" dirty="0"/>
              <a:t>802.11-19/1223r0, “Improving WLAN reliability,” Antonio del la Oliva, et.al.</a:t>
            </a:r>
          </a:p>
          <a:p>
            <a:pPr marL="457200" indent="-457200">
              <a:buFont typeface="+mj-lt"/>
              <a:buAutoNum type="arabicParenR"/>
            </a:pPr>
            <a:r>
              <a:rPr lang="en-US" altLang="en-US" sz="1400" b="0" dirty="0"/>
              <a:t>802.11-19/1118r1, “</a:t>
            </a:r>
            <a:r>
              <a:rPr lang="en-GB" sz="1400" b="0" dirty="0"/>
              <a:t>Enhancements for Time-Critical Data Transmission” Thomas Handte, et.al.</a:t>
            </a:r>
            <a:endParaRPr lang="en-US" altLang="en-US" sz="1400" b="0" dirty="0"/>
          </a:p>
          <a:p>
            <a:pPr marL="457200" indent="-457200">
              <a:buFont typeface="+mj-lt"/>
              <a:buAutoNum type="arabicParenR"/>
            </a:pPr>
            <a:r>
              <a:rPr lang="en-US" altLang="en-US" sz="1400" b="0" dirty="0"/>
              <a:t>802.11-19/1538r1 “</a:t>
            </a:r>
            <a:r>
              <a:rPr lang="en-US" altLang="ko-KR" sz="1400" b="0" dirty="0"/>
              <a:t>Use of Uplink Persistent Allocation for RTA,” </a:t>
            </a:r>
            <a:r>
              <a:rPr lang="en-US" sz="1400" b="0" dirty="0"/>
              <a:t>Xin </a:t>
            </a:r>
            <a:r>
              <a:rPr lang="en-US" sz="1400" b="0" dirty="0" err="1"/>
              <a:t>Zuo</a:t>
            </a:r>
            <a:r>
              <a:rPr lang="en-US" sz="1400" b="0" dirty="0"/>
              <a:t>, et.al.</a:t>
            </a:r>
          </a:p>
          <a:p>
            <a:pPr marL="457200" indent="-457200">
              <a:buFont typeface="+mj-lt"/>
              <a:buAutoNum type="arabicParenR"/>
            </a:pPr>
            <a:r>
              <a:rPr lang="en-US" altLang="en-US" sz="1400" b="0" dirty="0"/>
              <a:t>802.11-19/1175r0 </a:t>
            </a:r>
            <a:r>
              <a:rPr lang="en-US" altLang="zh-CN" sz="1400" b="0" dirty="0"/>
              <a:t>“Considerations of New Queue Mechanism for Real-Time Application” Xin </a:t>
            </a:r>
            <a:r>
              <a:rPr lang="en-US" altLang="zh-CN" sz="1400" b="0" dirty="0" err="1"/>
              <a:t>Zuo</a:t>
            </a:r>
            <a:r>
              <a:rPr lang="en-US" altLang="zh-CN" sz="1400" b="0" dirty="0"/>
              <a:t>, et.al.</a:t>
            </a:r>
          </a:p>
          <a:p>
            <a:pPr marL="457200" indent="-457200">
              <a:buFont typeface="+mj-lt"/>
              <a:buAutoNum type="arabicParenR"/>
            </a:pPr>
            <a:r>
              <a:rPr lang="en-US" sz="1400" b="0" dirty="0"/>
              <a:t>802.11-19/0762r1 “Latency analysis for EHT” </a:t>
            </a:r>
            <a:r>
              <a:rPr lang="en-US" sz="1400" b="0" dirty="0" err="1"/>
              <a:t>Suhwook</a:t>
            </a:r>
            <a:r>
              <a:rPr lang="en-US" sz="1400" b="0" dirty="0"/>
              <a:t> Kim, et. al. </a:t>
            </a:r>
          </a:p>
          <a:p>
            <a:pPr marL="0" indent="0">
              <a:buNone/>
            </a:pPr>
            <a:endParaRPr lang="en-SG" sz="1400" b="0" dirty="0"/>
          </a:p>
          <a:p>
            <a:endParaRPr lang="en-US" dirty="0"/>
          </a:p>
        </p:txBody>
      </p:sp>
      <p:sp>
        <p:nvSpPr>
          <p:cNvPr id="4" name="Footer Placeholder 3">
            <a:extLst>
              <a:ext uri="{FF2B5EF4-FFF2-40B4-BE49-F238E27FC236}">
                <a16:creationId xmlns:a16="http://schemas.microsoft.com/office/drawing/2014/main" id="{E00AAA71-36F7-44D2-82AA-D637DC984524}"/>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89204A20-A4D9-42A1-A17F-A44C07E26C1A}"/>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Tree>
    <p:extLst>
      <p:ext uri="{BB962C8B-B14F-4D97-AF65-F5344CB8AC3E}">
        <p14:creationId xmlns:p14="http://schemas.microsoft.com/office/powerpoint/2010/main" val="355713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41CA6-2402-4B28-8B65-470C0CB3065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AFD96F9-BA9E-4A72-B645-92EBF3E092A9}"/>
              </a:ext>
            </a:extLst>
          </p:cNvPr>
          <p:cNvSpPr>
            <a:spLocks noGrp="1"/>
          </p:cNvSpPr>
          <p:nvPr>
            <p:ph idx="1"/>
          </p:nvPr>
        </p:nvSpPr>
        <p:spPr>
          <a:xfrm>
            <a:off x="663677" y="1676400"/>
            <a:ext cx="7772400" cy="4114800"/>
          </a:xfrm>
        </p:spPr>
        <p:txBody>
          <a:bodyPr/>
          <a:lstStyle/>
          <a:p>
            <a:r>
              <a:rPr lang="en-US" sz="1800" dirty="0"/>
              <a:t>802.11be is targeting technologies to limit worst case latency and jitter [1]</a:t>
            </a:r>
          </a:p>
          <a:p>
            <a:r>
              <a:rPr lang="en-US" sz="1800" dirty="0"/>
              <a:t>Current EDCA cannot solve the problem of  worst case latency</a:t>
            </a:r>
          </a:p>
          <a:p>
            <a:pPr lvl="1"/>
            <a:r>
              <a:rPr lang="en-US" sz="1600" dirty="0"/>
              <a:t>EDCA is designed to provide good average latency (AC queues access probability and STA access probability may lead to worst case latency)</a:t>
            </a:r>
          </a:p>
          <a:p>
            <a:r>
              <a:rPr lang="en-US" sz="1800" dirty="0"/>
              <a:t>MU UL and DL transmission  enable serving more users at the same time which can help with latency, channel access delay is still a problem</a:t>
            </a:r>
          </a:p>
          <a:p>
            <a:r>
              <a:rPr lang="en-US" sz="1800" dirty="0"/>
              <a:t>Using Multi-link/Multi-channel to improve latency is proposed in [2],[3],[4]</a:t>
            </a:r>
          </a:p>
          <a:p>
            <a:r>
              <a:rPr lang="en-US" sz="1800" dirty="0"/>
              <a:t>There is an overhead in scheduling small amount of data especially in periodic and persistent traffic </a:t>
            </a:r>
          </a:p>
          <a:p>
            <a:pPr lvl="1"/>
            <a:r>
              <a:rPr lang="en-US" sz="1600" dirty="0"/>
              <a:t>Enhancement to trigger-based access and use of RU allocation configuration is proposed in [5]</a:t>
            </a:r>
          </a:p>
          <a:p>
            <a:pPr lvl="1"/>
            <a:r>
              <a:rPr lang="en-US" sz="1600" dirty="0"/>
              <a:t>Persistent RU allocation is proposed in [6]</a:t>
            </a:r>
          </a:p>
          <a:p>
            <a:pPr marL="457200" lvl="1" indent="0">
              <a:buNone/>
            </a:pPr>
            <a:endParaRPr lang="en-US" sz="1600" dirty="0"/>
          </a:p>
          <a:p>
            <a:endParaRPr lang="en-US" sz="1800" dirty="0"/>
          </a:p>
        </p:txBody>
      </p:sp>
      <p:sp>
        <p:nvSpPr>
          <p:cNvPr id="4" name="Footer Placeholder 3">
            <a:extLst>
              <a:ext uri="{FF2B5EF4-FFF2-40B4-BE49-F238E27FC236}">
                <a16:creationId xmlns:a16="http://schemas.microsoft.com/office/drawing/2014/main" id="{8FBB28F3-FC55-4697-9487-7709D5F7B63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B7258AB5-C029-4BD4-9FBD-4CB31F79838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Tree>
    <p:extLst>
      <p:ext uri="{BB962C8B-B14F-4D97-AF65-F5344CB8AC3E}">
        <p14:creationId xmlns:p14="http://schemas.microsoft.com/office/powerpoint/2010/main" val="393297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41A18-0D92-4D5F-8D18-E0A57643EE0B}"/>
              </a:ext>
            </a:extLst>
          </p:cNvPr>
          <p:cNvSpPr>
            <a:spLocks noGrp="1"/>
          </p:cNvSpPr>
          <p:nvPr>
            <p:ph type="title"/>
          </p:nvPr>
        </p:nvSpPr>
        <p:spPr/>
        <p:txBody>
          <a:bodyPr/>
          <a:lstStyle/>
          <a:p>
            <a:r>
              <a:rPr lang="en-US" dirty="0"/>
              <a:t>RTA traffic analysis  </a:t>
            </a:r>
          </a:p>
        </p:txBody>
      </p:sp>
      <p:sp>
        <p:nvSpPr>
          <p:cNvPr id="3" name="Content Placeholder 2">
            <a:extLst>
              <a:ext uri="{FF2B5EF4-FFF2-40B4-BE49-F238E27FC236}">
                <a16:creationId xmlns:a16="http://schemas.microsoft.com/office/drawing/2014/main" id="{E94D8263-A4FA-4E39-BD1F-0CAA518FB892}"/>
              </a:ext>
            </a:extLst>
          </p:cNvPr>
          <p:cNvSpPr>
            <a:spLocks noGrp="1"/>
          </p:cNvSpPr>
          <p:nvPr>
            <p:ph idx="1"/>
          </p:nvPr>
        </p:nvSpPr>
        <p:spPr>
          <a:xfrm>
            <a:off x="685800" y="1524000"/>
            <a:ext cx="7772400" cy="4114800"/>
          </a:xfrm>
        </p:spPr>
        <p:txBody>
          <a:bodyPr/>
          <a:lstStyle/>
          <a:p>
            <a:r>
              <a:rPr lang="en-US" sz="2000" dirty="0"/>
              <a:t>RTA traffic can be:[7]</a:t>
            </a:r>
          </a:p>
          <a:p>
            <a:pPr lvl="1"/>
            <a:r>
              <a:rPr lang="en-US" sz="1800" dirty="0"/>
              <a:t>Large in size and frequent ( interactive video (VR, AR), Medical application, Real time video,…) </a:t>
            </a:r>
          </a:p>
          <a:p>
            <a:pPr lvl="1"/>
            <a:r>
              <a:rPr lang="en-US" sz="1800" dirty="0"/>
              <a:t>Large in size and less frequent ( Emergency service,..)  </a:t>
            </a:r>
          </a:p>
          <a:p>
            <a:pPr lvl="1"/>
            <a:r>
              <a:rPr lang="en-US" sz="1800" dirty="0"/>
              <a:t>Small in size and frequent ( mobile gaming, robotics and industrial automation, cloud gaming, drone control,…)</a:t>
            </a:r>
          </a:p>
          <a:p>
            <a:pPr lvl="1"/>
            <a:r>
              <a:rPr lang="en-US" sz="1800" dirty="0"/>
              <a:t>Small in size and less frequent (controllers, IoT,….)</a:t>
            </a:r>
          </a:p>
          <a:p>
            <a:r>
              <a:rPr lang="en-US" sz="2000" dirty="0"/>
              <a:t>Small in size RTA traffic should be specially treated without affecting ongoing traffic </a:t>
            </a:r>
          </a:p>
          <a:p>
            <a:r>
              <a:rPr lang="en-US" sz="2000" dirty="0"/>
              <a:t>Frequent and periodic traffic can be expected and prepared for   </a:t>
            </a:r>
          </a:p>
          <a:p>
            <a:r>
              <a:rPr lang="en-US" sz="2000" dirty="0"/>
              <a:t>Large in size RTA traffic that is less frequent can be handled but will affect ongoing traffic</a:t>
            </a:r>
          </a:p>
          <a:p>
            <a:r>
              <a:rPr lang="en-US" sz="2000" dirty="0"/>
              <a:t>Large in size RTA traffic that is frequent might be harder to satisfy in lower band due to bandwidth limitation (mmW might be a candidate)</a:t>
            </a:r>
          </a:p>
          <a:p>
            <a:endParaRPr lang="en-US" sz="2000" dirty="0"/>
          </a:p>
        </p:txBody>
      </p:sp>
      <p:sp>
        <p:nvSpPr>
          <p:cNvPr id="4" name="Footer Placeholder 3">
            <a:extLst>
              <a:ext uri="{FF2B5EF4-FFF2-40B4-BE49-F238E27FC236}">
                <a16:creationId xmlns:a16="http://schemas.microsoft.com/office/drawing/2014/main" id="{EF2A059A-C7D7-4950-A437-3D45424694B1}"/>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4B3CCFA6-5283-4334-B757-9456954E751D}"/>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Tree>
    <p:extLst>
      <p:ext uri="{BB962C8B-B14F-4D97-AF65-F5344CB8AC3E}">
        <p14:creationId xmlns:p14="http://schemas.microsoft.com/office/powerpoint/2010/main" val="404410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C91B-901A-4065-8C6F-BBC363C51B0B}"/>
              </a:ext>
            </a:extLst>
          </p:cNvPr>
          <p:cNvSpPr>
            <a:spLocks noGrp="1"/>
          </p:cNvSpPr>
          <p:nvPr>
            <p:ph type="title"/>
          </p:nvPr>
        </p:nvSpPr>
        <p:spPr/>
        <p:txBody>
          <a:bodyPr/>
          <a:lstStyle/>
          <a:p>
            <a:r>
              <a:rPr lang="en-US" dirty="0"/>
              <a:t>Packet delay components </a:t>
            </a:r>
          </a:p>
        </p:txBody>
      </p:sp>
      <p:sp>
        <p:nvSpPr>
          <p:cNvPr id="3" name="Content Placeholder 2">
            <a:extLst>
              <a:ext uri="{FF2B5EF4-FFF2-40B4-BE49-F238E27FC236}">
                <a16:creationId xmlns:a16="http://schemas.microsoft.com/office/drawing/2014/main" id="{111B1CA0-C08C-4712-B935-4213807256D0}"/>
              </a:ext>
            </a:extLst>
          </p:cNvPr>
          <p:cNvSpPr>
            <a:spLocks noGrp="1"/>
          </p:cNvSpPr>
          <p:nvPr>
            <p:ph idx="1"/>
          </p:nvPr>
        </p:nvSpPr>
        <p:spPr/>
        <p:txBody>
          <a:bodyPr/>
          <a:lstStyle/>
          <a:p>
            <a:pPr>
              <a:buFont typeface="Arial" panose="020B0604020202020204" pitchFamily="34" charset="0"/>
              <a:buChar char="•"/>
            </a:pPr>
            <a:r>
              <a:rPr lang="en-US" sz="1800" dirty="0">
                <a:sym typeface="Wingdings" panose="05000000000000000000" pitchFamily="2" charset="2"/>
              </a:rPr>
              <a:t>In [8], for EDCA packet latency has been broken into various components: </a:t>
            </a:r>
          </a:p>
          <a:p>
            <a:pPr lvl="1">
              <a:buFont typeface="Arial" panose="020B0604020202020204" pitchFamily="34" charset="0"/>
              <a:buChar char="•"/>
            </a:pPr>
            <a:r>
              <a:rPr lang="en-US" sz="1400" dirty="0">
                <a:sym typeface="Wingdings" panose="05000000000000000000" pitchFamily="2" charset="2"/>
              </a:rPr>
              <a:t>Queuing delay (T</a:t>
            </a:r>
            <a:r>
              <a:rPr lang="en-US" sz="1400" baseline="-25000" dirty="0">
                <a:sym typeface="Wingdings" panose="05000000000000000000" pitchFamily="2" charset="2"/>
              </a:rPr>
              <a:t>w</a:t>
            </a:r>
            <a:r>
              <a:rPr lang="en-US" sz="1400" dirty="0">
                <a:sym typeface="Wingdings" panose="05000000000000000000" pitchFamily="2" charset="2"/>
              </a:rPr>
              <a:t>): T</a:t>
            </a:r>
            <a:r>
              <a:rPr lang="en-US" sz="1600" dirty="0">
                <a:sym typeface="Wingdings" panose="05000000000000000000" pitchFamily="2" charset="2"/>
              </a:rPr>
              <a:t>ime waiting in the transmitter’s queue </a:t>
            </a:r>
          </a:p>
          <a:p>
            <a:pPr lvl="1">
              <a:buFont typeface="Arial" panose="020B0604020202020204" pitchFamily="34" charset="0"/>
              <a:buChar char="•"/>
            </a:pPr>
            <a:r>
              <a:rPr lang="en-US" sz="1400" dirty="0">
                <a:sym typeface="Wingdings" panose="05000000000000000000" pitchFamily="2" charset="2"/>
              </a:rPr>
              <a:t>Contention delay (T</a:t>
            </a:r>
            <a:r>
              <a:rPr lang="en-US" sz="1400" baseline="-25000" dirty="0">
                <a:sym typeface="Wingdings" panose="05000000000000000000" pitchFamily="2" charset="2"/>
              </a:rPr>
              <a:t>c</a:t>
            </a:r>
            <a:r>
              <a:rPr lang="en-US" sz="1400" dirty="0">
                <a:sym typeface="Wingdings" panose="05000000000000000000" pitchFamily="2" charset="2"/>
              </a:rPr>
              <a:t>): T</a:t>
            </a:r>
            <a:r>
              <a:rPr lang="en-US" sz="1600" dirty="0">
                <a:sym typeface="Wingdings" panose="05000000000000000000" pitchFamily="2" charset="2"/>
              </a:rPr>
              <a:t>ime to gain initial channel access</a:t>
            </a:r>
          </a:p>
          <a:p>
            <a:pPr lvl="1">
              <a:buFont typeface="Arial" panose="020B0604020202020204" pitchFamily="34" charset="0"/>
              <a:buChar char="•"/>
            </a:pPr>
            <a:r>
              <a:rPr lang="en-US" sz="1400" dirty="0">
                <a:sym typeface="Wingdings" panose="05000000000000000000" pitchFamily="2" charset="2"/>
              </a:rPr>
              <a:t>Retransmission time (T</a:t>
            </a:r>
            <a:r>
              <a:rPr lang="en-US" sz="1400" baseline="-25000" dirty="0">
                <a:sym typeface="Wingdings" panose="05000000000000000000" pitchFamily="2" charset="2"/>
              </a:rPr>
              <a:t>R</a:t>
            </a:r>
            <a:r>
              <a:rPr lang="en-US" sz="1400" dirty="0">
                <a:sym typeface="Wingdings" panose="05000000000000000000" pitchFamily="2" charset="2"/>
              </a:rPr>
              <a:t>): T</a:t>
            </a:r>
            <a:r>
              <a:rPr lang="en-US" sz="1600" dirty="0">
                <a:sym typeface="Wingdings" panose="05000000000000000000" pitchFamily="2" charset="2"/>
              </a:rPr>
              <a:t>ime to recover from a transmission failure</a:t>
            </a:r>
          </a:p>
          <a:p>
            <a:pPr lvl="1">
              <a:buFont typeface="Arial" panose="020B0604020202020204" pitchFamily="34" charset="0"/>
              <a:buChar char="•"/>
            </a:pPr>
            <a:r>
              <a:rPr lang="en-US" sz="1600" dirty="0">
                <a:sym typeface="Wingdings" panose="05000000000000000000" pitchFamily="2" charset="2"/>
              </a:rPr>
              <a:t>Transmission time (T</a:t>
            </a:r>
            <a:r>
              <a:rPr lang="en-US" sz="1600" baseline="-25000" dirty="0">
                <a:sym typeface="Wingdings" panose="05000000000000000000" pitchFamily="2" charset="2"/>
              </a:rPr>
              <a:t>TX</a:t>
            </a:r>
            <a:r>
              <a:rPr lang="en-US" sz="1600" dirty="0">
                <a:sym typeface="Wingdings" panose="05000000000000000000" pitchFamily="2" charset="2"/>
              </a:rPr>
              <a:t>): Time to transmit the packet till an ack is received</a:t>
            </a: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lvl="1">
              <a:buFont typeface="Arial" panose="020B0604020202020204" pitchFamily="34" charset="0"/>
              <a:buChar char="•"/>
            </a:pPr>
            <a:endParaRPr lang="en-US" sz="1600" dirty="0">
              <a:sym typeface="Wingdings" panose="05000000000000000000" pitchFamily="2" charset="2"/>
            </a:endParaRPr>
          </a:p>
          <a:p>
            <a:pPr>
              <a:buFont typeface="Arial" panose="020B0604020202020204" pitchFamily="34" charset="0"/>
              <a:buChar char="•"/>
            </a:pPr>
            <a:r>
              <a:rPr lang="en-US" sz="2000" dirty="0">
                <a:sym typeface="Wingdings" panose="05000000000000000000" pitchFamily="2" charset="2"/>
              </a:rPr>
              <a:t>In order to limit worst case delay and jitter we should consider limiting all components of the packet delay </a:t>
            </a:r>
          </a:p>
          <a:p>
            <a:pPr>
              <a:buFont typeface="Arial" panose="020B0604020202020204" pitchFamily="34" charset="0"/>
              <a:buChar char="•"/>
            </a:pPr>
            <a:endParaRPr lang="en-US" sz="2000" dirty="0">
              <a:sym typeface="Wingdings" panose="05000000000000000000" pitchFamily="2" charset="2"/>
            </a:endParaRPr>
          </a:p>
          <a:p>
            <a:endParaRPr lang="en-US" dirty="0"/>
          </a:p>
        </p:txBody>
      </p:sp>
      <p:sp>
        <p:nvSpPr>
          <p:cNvPr id="4" name="Footer Placeholder 3">
            <a:extLst>
              <a:ext uri="{FF2B5EF4-FFF2-40B4-BE49-F238E27FC236}">
                <a16:creationId xmlns:a16="http://schemas.microsoft.com/office/drawing/2014/main" id="{DECE497E-1D3E-4F08-9D2D-9F4BEC9E69F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D2327880-0224-459F-89C5-C29B124ED0D8}"/>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pic>
        <p:nvPicPr>
          <p:cNvPr id="14" name="그림 39">
            <a:extLst>
              <a:ext uri="{FF2B5EF4-FFF2-40B4-BE49-F238E27FC236}">
                <a16:creationId xmlns:a16="http://schemas.microsoft.com/office/drawing/2014/main" id="{41BD5698-C2C9-4305-87E2-B71507FC5C87}"/>
              </a:ext>
            </a:extLst>
          </p:cNvPr>
          <p:cNvPicPr>
            <a:picLocks noChangeAspect="1"/>
          </p:cNvPicPr>
          <p:nvPr/>
        </p:nvPicPr>
        <p:blipFill>
          <a:blip r:embed="rId2"/>
          <a:stretch>
            <a:fillRect/>
          </a:stretch>
        </p:blipFill>
        <p:spPr>
          <a:xfrm>
            <a:off x="2743200" y="3886200"/>
            <a:ext cx="3886553" cy="1434705"/>
          </a:xfrm>
          <a:prstGeom prst="rect">
            <a:avLst/>
          </a:prstGeom>
        </p:spPr>
      </p:pic>
    </p:spTree>
    <p:extLst>
      <p:ext uri="{BB962C8B-B14F-4D97-AF65-F5344CB8AC3E}">
        <p14:creationId xmlns:p14="http://schemas.microsoft.com/office/powerpoint/2010/main" val="147303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17FB6-D16C-4234-BB2F-729F3B89F1EF}"/>
              </a:ext>
            </a:extLst>
          </p:cNvPr>
          <p:cNvSpPr>
            <a:spLocks noGrp="1"/>
          </p:cNvSpPr>
          <p:nvPr>
            <p:ph type="title"/>
          </p:nvPr>
        </p:nvSpPr>
        <p:spPr/>
        <p:txBody>
          <a:bodyPr/>
          <a:lstStyle/>
          <a:p>
            <a:r>
              <a:rPr lang="en-US" dirty="0"/>
              <a:t>How to handle small frequent RTA traffic?</a:t>
            </a:r>
          </a:p>
        </p:txBody>
      </p:sp>
      <p:sp>
        <p:nvSpPr>
          <p:cNvPr id="3" name="Content Placeholder 2">
            <a:extLst>
              <a:ext uri="{FF2B5EF4-FFF2-40B4-BE49-F238E27FC236}">
                <a16:creationId xmlns:a16="http://schemas.microsoft.com/office/drawing/2014/main" id="{2A7E8C6C-075D-4268-90D6-1AC8E423B7DC}"/>
              </a:ext>
            </a:extLst>
          </p:cNvPr>
          <p:cNvSpPr>
            <a:spLocks noGrp="1"/>
          </p:cNvSpPr>
          <p:nvPr>
            <p:ph idx="1"/>
          </p:nvPr>
        </p:nvSpPr>
        <p:spPr>
          <a:xfrm>
            <a:off x="470125" y="1981200"/>
            <a:ext cx="4307799" cy="4114800"/>
          </a:xfrm>
        </p:spPr>
        <p:txBody>
          <a:bodyPr/>
          <a:lstStyle/>
          <a:p>
            <a:r>
              <a:rPr lang="en-US" sz="1600" dirty="0"/>
              <a:t>Assuming traffic is periodic for frequent/persistent traffic allows us to limit maximum latency constraint</a:t>
            </a:r>
          </a:p>
          <a:p>
            <a:pPr lvl="1"/>
            <a:r>
              <a:rPr lang="en-US" sz="1200" dirty="0"/>
              <a:t>Allocating small periodic resources to RTA traffic </a:t>
            </a:r>
          </a:p>
          <a:p>
            <a:pPr lvl="1"/>
            <a:r>
              <a:rPr lang="en-US" sz="1200" dirty="0"/>
              <a:t>Use persistent/configuration based RU allocation to allocate resources  </a:t>
            </a:r>
          </a:p>
          <a:p>
            <a:r>
              <a:rPr lang="en-US" sz="1600" dirty="0"/>
              <a:t>When traffic is persistent, frequent or periodic, AP/STA can  know and estimate when the RTA packet will be ready to be transmitted (UL or DL) </a:t>
            </a:r>
          </a:p>
          <a:p>
            <a:r>
              <a:rPr lang="en-US" sz="1600" dirty="0"/>
              <a:t>Persistent channel allocation can help by allocating resource for transmission but channel access delay still contributes to the RTA packet delay</a:t>
            </a:r>
          </a:p>
        </p:txBody>
      </p:sp>
      <p:sp>
        <p:nvSpPr>
          <p:cNvPr id="4" name="Footer Placeholder 3">
            <a:extLst>
              <a:ext uri="{FF2B5EF4-FFF2-40B4-BE49-F238E27FC236}">
                <a16:creationId xmlns:a16="http://schemas.microsoft.com/office/drawing/2014/main" id="{3D02029B-6C96-448D-B75C-1ECF293FC223}"/>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36722188-6958-45D7-84C9-233857FEEE0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Rectangle 2">
            <a:extLst>
              <a:ext uri="{FF2B5EF4-FFF2-40B4-BE49-F238E27FC236}">
                <a16:creationId xmlns:a16="http://schemas.microsoft.com/office/drawing/2014/main" id="{B4610CB6-90E5-4DB4-8DA9-6EBC19EB1225}"/>
              </a:ext>
            </a:extLst>
          </p:cNvPr>
          <p:cNvSpPr>
            <a:spLocks noChangeArrowheads="1"/>
          </p:cNvSpPr>
          <p:nvPr/>
        </p:nvSpPr>
        <p:spPr bwMode="auto">
          <a:xfrm>
            <a:off x="1828800" y="289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E387AD0D-079F-4C4E-9E7A-E8FB323879EB}"/>
              </a:ext>
            </a:extLst>
          </p:cNvPr>
          <p:cNvPicPr>
            <a:picLocks noChangeAspect="1"/>
          </p:cNvPicPr>
          <p:nvPr/>
        </p:nvPicPr>
        <p:blipFill>
          <a:blip r:embed="rId2"/>
          <a:stretch>
            <a:fillRect/>
          </a:stretch>
        </p:blipFill>
        <p:spPr>
          <a:xfrm>
            <a:off x="4644513" y="1886130"/>
            <a:ext cx="4307799" cy="1275600"/>
          </a:xfrm>
          <a:prstGeom prst="rect">
            <a:avLst/>
          </a:prstGeom>
        </p:spPr>
      </p:pic>
      <p:pic>
        <p:nvPicPr>
          <p:cNvPr id="9" name="Picture 8">
            <a:extLst>
              <a:ext uri="{FF2B5EF4-FFF2-40B4-BE49-F238E27FC236}">
                <a16:creationId xmlns:a16="http://schemas.microsoft.com/office/drawing/2014/main" id="{76D13F4A-B69E-4D95-9C6F-2BBE645B3CF5}"/>
              </a:ext>
            </a:extLst>
          </p:cNvPr>
          <p:cNvPicPr>
            <a:picLocks noChangeAspect="1"/>
          </p:cNvPicPr>
          <p:nvPr/>
        </p:nvPicPr>
        <p:blipFill>
          <a:blip r:embed="rId3"/>
          <a:stretch>
            <a:fillRect/>
          </a:stretch>
        </p:blipFill>
        <p:spPr>
          <a:xfrm>
            <a:off x="4581832" y="3649371"/>
            <a:ext cx="4244986" cy="2338400"/>
          </a:xfrm>
          <a:prstGeom prst="rect">
            <a:avLst/>
          </a:prstGeom>
        </p:spPr>
      </p:pic>
      <p:pic>
        <p:nvPicPr>
          <p:cNvPr id="11" name="Picture 10">
            <a:extLst>
              <a:ext uri="{FF2B5EF4-FFF2-40B4-BE49-F238E27FC236}">
                <a16:creationId xmlns:a16="http://schemas.microsoft.com/office/drawing/2014/main" id="{03B24781-79CD-4400-8A50-D785AFF05C40}"/>
              </a:ext>
            </a:extLst>
          </p:cNvPr>
          <p:cNvPicPr>
            <a:picLocks noChangeAspect="1"/>
          </p:cNvPicPr>
          <p:nvPr/>
        </p:nvPicPr>
        <p:blipFill>
          <a:blip r:embed="rId4"/>
          <a:stretch>
            <a:fillRect/>
          </a:stretch>
        </p:blipFill>
        <p:spPr>
          <a:xfrm>
            <a:off x="5868372" y="6065832"/>
            <a:ext cx="2958446" cy="331520"/>
          </a:xfrm>
          <a:prstGeom prst="rect">
            <a:avLst/>
          </a:prstGeom>
        </p:spPr>
      </p:pic>
    </p:spTree>
    <p:extLst>
      <p:ext uri="{BB962C8B-B14F-4D97-AF65-F5344CB8AC3E}">
        <p14:creationId xmlns:p14="http://schemas.microsoft.com/office/powerpoint/2010/main" val="353467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C23C-DF4F-409E-B00C-9382F2C4F4E9}"/>
              </a:ext>
            </a:extLst>
          </p:cNvPr>
          <p:cNvSpPr>
            <a:spLocks noGrp="1"/>
          </p:cNvSpPr>
          <p:nvPr>
            <p:ph type="title"/>
          </p:nvPr>
        </p:nvSpPr>
        <p:spPr/>
        <p:txBody>
          <a:bodyPr/>
          <a:lstStyle/>
          <a:p>
            <a:r>
              <a:rPr lang="en-US" dirty="0"/>
              <a:t>RTA small in size and frequent traffic</a:t>
            </a:r>
          </a:p>
        </p:txBody>
      </p:sp>
      <p:sp>
        <p:nvSpPr>
          <p:cNvPr id="3" name="Content Placeholder 2">
            <a:extLst>
              <a:ext uri="{FF2B5EF4-FFF2-40B4-BE49-F238E27FC236}">
                <a16:creationId xmlns:a16="http://schemas.microsoft.com/office/drawing/2014/main" id="{62581781-9347-408A-882C-C46ABC32FEAF}"/>
              </a:ext>
            </a:extLst>
          </p:cNvPr>
          <p:cNvSpPr>
            <a:spLocks noGrp="1"/>
          </p:cNvSpPr>
          <p:nvPr>
            <p:ph idx="1"/>
          </p:nvPr>
        </p:nvSpPr>
        <p:spPr/>
        <p:txBody>
          <a:bodyPr/>
          <a:lstStyle/>
          <a:p>
            <a:r>
              <a:rPr lang="en-US" dirty="0"/>
              <a:t>Proposal: Small and periodic RTA traffic can be expected and STAs can prepare for channel access before its arrival  </a:t>
            </a:r>
          </a:p>
          <a:p>
            <a:endParaRPr lang="en-US" dirty="0"/>
          </a:p>
        </p:txBody>
      </p:sp>
      <p:sp>
        <p:nvSpPr>
          <p:cNvPr id="4" name="Footer Placeholder 3">
            <a:extLst>
              <a:ext uri="{FF2B5EF4-FFF2-40B4-BE49-F238E27FC236}">
                <a16:creationId xmlns:a16="http://schemas.microsoft.com/office/drawing/2014/main" id="{E5584021-1FA6-4543-9108-661638949FB6}"/>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31D6C64D-FF6A-43D4-BA84-74EB08F167D7}"/>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289864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73A8F-C7A9-4195-A1DA-39F963054756}"/>
              </a:ext>
            </a:extLst>
          </p:cNvPr>
          <p:cNvSpPr>
            <a:spLocks noGrp="1"/>
          </p:cNvSpPr>
          <p:nvPr>
            <p:ph type="title"/>
          </p:nvPr>
        </p:nvSpPr>
        <p:spPr/>
        <p:txBody>
          <a:bodyPr/>
          <a:lstStyle/>
          <a:p>
            <a:r>
              <a:rPr lang="en-US" dirty="0"/>
              <a:t>Proposal: How to reduce or avoid channel access delay for RTA traffic ?</a:t>
            </a:r>
          </a:p>
        </p:txBody>
      </p:sp>
      <p:sp>
        <p:nvSpPr>
          <p:cNvPr id="3" name="Content Placeholder 2">
            <a:extLst>
              <a:ext uri="{FF2B5EF4-FFF2-40B4-BE49-F238E27FC236}">
                <a16:creationId xmlns:a16="http://schemas.microsoft.com/office/drawing/2014/main" id="{BCC9436C-2505-43BC-845D-7CA69A74C20B}"/>
              </a:ext>
            </a:extLst>
          </p:cNvPr>
          <p:cNvSpPr>
            <a:spLocks noGrp="1"/>
          </p:cNvSpPr>
          <p:nvPr>
            <p:ph idx="1"/>
          </p:nvPr>
        </p:nvSpPr>
        <p:spPr>
          <a:xfrm>
            <a:off x="381000" y="1981200"/>
            <a:ext cx="5410200" cy="4114800"/>
          </a:xfrm>
        </p:spPr>
        <p:txBody>
          <a:bodyPr/>
          <a:lstStyle/>
          <a:p>
            <a:r>
              <a:rPr lang="en-US" sz="1600" dirty="0"/>
              <a:t>Once the RTA packet is queued, knowing the RTA packet generation periodicity or the RU allocation periodicity, the STA can estimate when the next packet will arrive or will be sent</a:t>
            </a:r>
          </a:p>
          <a:p>
            <a:r>
              <a:rPr lang="en-US" sz="1600" dirty="0"/>
              <a:t>When the STA is aware of the expected arrival time of the RTA packet, it can have the option to contend for channel access before the packet arrival in case the channel is busy </a:t>
            </a:r>
          </a:p>
          <a:p>
            <a:r>
              <a:rPr lang="en-US" sz="1600" dirty="0"/>
              <a:t>When the STA gains access of the channel:</a:t>
            </a:r>
          </a:p>
          <a:p>
            <a:pPr lvl="1"/>
            <a:r>
              <a:rPr lang="en-US" sz="1400" dirty="0"/>
              <a:t>If RTA packet is queued, STA transmits the RTA packet</a:t>
            </a:r>
          </a:p>
          <a:p>
            <a:pPr lvl="1"/>
            <a:r>
              <a:rPr lang="en-US" sz="1400" dirty="0"/>
              <a:t>If RTA packet is not yet queued and the time to the expected arrival time of the packet is small, the STA can reserve the channel ( example: sending null packet till the expected RTA packet arrival)</a:t>
            </a:r>
          </a:p>
          <a:p>
            <a:pPr lvl="1"/>
            <a:r>
              <a:rPr lang="en-US" sz="1400" dirty="0"/>
              <a:t>If RTA packet is not yet queued and the time to the expected arrival time of the packet is large, the STA does not reserve the channel</a:t>
            </a:r>
          </a:p>
          <a:p>
            <a:pPr marL="857250" lvl="2" indent="0">
              <a:buNone/>
            </a:pPr>
            <a:endParaRPr lang="en-US" sz="1200" dirty="0"/>
          </a:p>
          <a:p>
            <a:pPr marL="457200" lvl="1" indent="0">
              <a:buNone/>
            </a:pPr>
            <a:endParaRPr lang="en-US" sz="1400" dirty="0"/>
          </a:p>
        </p:txBody>
      </p:sp>
      <p:sp>
        <p:nvSpPr>
          <p:cNvPr id="4" name="Footer Placeholder 3">
            <a:extLst>
              <a:ext uri="{FF2B5EF4-FFF2-40B4-BE49-F238E27FC236}">
                <a16:creationId xmlns:a16="http://schemas.microsoft.com/office/drawing/2014/main" id="{DD327752-6716-41A5-A50B-8232F2915039}"/>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6E91B25-3C3D-42EA-A4C9-874D591B777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pic>
        <p:nvPicPr>
          <p:cNvPr id="6" name="Picture 5">
            <a:extLst>
              <a:ext uri="{FF2B5EF4-FFF2-40B4-BE49-F238E27FC236}">
                <a16:creationId xmlns:a16="http://schemas.microsoft.com/office/drawing/2014/main" id="{76480BFE-6266-4E5F-8B51-CAC8FF1985CC}"/>
              </a:ext>
            </a:extLst>
          </p:cNvPr>
          <p:cNvPicPr>
            <a:picLocks noChangeAspect="1"/>
          </p:cNvPicPr>
          <p:nvPr/>
        </p:nvPicPr>
        <p:blipFill>
          <a:blip r:embed="rId2"/>
          <a:stretch>
            <a:fillRect/>
          </a:stretch>
        </p:blipFill>
        <p:spPr>
          <a:xfrm>
            <a:off x="5715000" y="4224712"/>
            <a:ext cx="3355116" cy="2023688"/>
          </a:xfrm>
          <a:prstGeom prst="rect">
            <a:avLst/>
          </a:prstGeom>
        </p:spPr>
      </p:pic>
      <p:sp>
        <p:nvSpPr>
          <p:cNvPr id="8" name="Arrow: Down 7">
            <a:extLst>
              <a:ext uri="{FF2B5EF4-FFF2-40B4-BE49-F238E27FC236}">
                <a16:creationId xmlns:a16="http://schemas.microsoft.com/office/drawing/2014/main" id="{EF194242-8F36-4DF3-BAD4-F34AF28BD7CD}"/>
              </a:ext>
            </a:extLst>
          </p:cNvPr>
          <p:cNvSpPr/>
          <p:nvPr/>
        </p:nvSpPr>
        <p:spPr bwMode="auto">
          <a:xfrm>
            <a:off x="6934200" y="3810000"/>
            <a:ext cx="228600" cy="343649"/>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4CB7D029-7773-42F3-980D-D09D48164EC6}"/>
              </a:ext>
            </a:extLst>
          </p:cNvPr>
          <p:cNvSpPr txBox="1"/>
          <p:nvPr/>
        </p:nvSpPr>
        <p:spPr>
          <a:xfrm>
            <a:off x="7933167" y="1693256"/>
            <a:ext cx="1221516" cy="461665"/>
          </a:xfrm>
          <a:prstGeom prst="rect">
            <a:avLst/>
          </a:prstGeom>
          <a:noFill/>
        </p:spPr>
        <p:txBody>
          <a:bodyPr wrap="square" rtlCol="0">
            <a:spAutoFit/>
          </a:bodyPr>
          <a:lstStyle/>
          <a:p>
            <a:r>
              <a:rPr lang="en-US" sz="800" dirty="0"/>
              <a:t>Assuming Queuing delay and retransmission delay are zero</a:t>
            </a:r>
          </a:p>
        </p:txBody>
      </p:sp>
      <p:pic>
        <p:nvPicPr>
          <p:cNvPr id="10" name="Picture 9">
            <a:extLst>
              <a:ext uri="{FF2B5EF4-FFF2-40B4-BE49-F238E27FC236}">
                <a16:creationId xmlns:a16="http://schemas.microsoft.com/office/drawing/2014/main" id="{86FC6F8A-9245-4284-8D90-5D7C50743449}"/>
              </a:ext>
            </a:extLst>
          </p:cNvPr>
          <p:cNvPicPr>
            <a:picLocks noChangeAspect="1"/>
          </p:cNvPicPr>
          <p:nvPr/>
        </p:nvPicPr>
        <p:blipFill>
          <a:blip r:embed="rId3"/>
          <a:stretch>
            <a:fillRect/>
          </a:stretch>
        </p:blipFill>
        <p:spPr>
          <a:xfrm>
            <a:off x="5638800" y="1833860"/>
            <a:ext cx="3355116" cy="2047875"/>
          </a:xfrm>
          <a:prstGeom prst="rect">
            <a:avLst/>
          </a:prstGeom>
        </p:spPr>
      </p:pic>
    </p:spTree>
    <p:extLst>
      <p:ext uri="{BB962C8B-B14F-4D97-AF65-F5344CB8AC3E}">
        <p14:creationId xmlns:p14="http://schemas.microsoft.com/office/powerpoint/2010/main" val="248847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73A8F-C7A9-4195-A1DA-39F963054756}"/>
              </a:ext>
            </a:extLst>
          </p:cNvPr>
          <p:cNvSpPr>
            <a:spLocks noGrp="1"/>
          </p:cNvSpPr>
          <p:nvPr>
            <p:ph type="title"/>
          </p:nvPr>
        </p:nvSpPr>
        <p:spPr/>
        <p:txBody>
          <a:bodyPr/>
          <a:lstStyle/>
          <a:p>
            <a:r>
              <a:rPr lang="en-US" dirty="0"/>
              <a:t>Proposal: examples of pre-packet arrival channel contention</a:t>
            </a:r>
          </a:p>
        </p:txBody>
      </p:sp>
      <p:sp>
        <p:nvSpPr>
          <p:cNvPr id="4" name="Footer Placeholder 3">
            <a:extLst>
              <a:ext uri="{FF2B5EF4-FFF2-40B4-BE49-F238E27FC236}">
                <a16:creationId xmlns:a16="http://schemas.microsoft.com/office/drawing/2014/main" id="{DD327752-6716-41A5-A50B-8232F2915039}"/>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6E91B25-3C3D-42EA-A4C9-874D591B7779}"/>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Rectangle 2">
            <a:extLst>
              <a:ext uri="{FF2B5EF4-FFF2-40B4-BE49-F238E27FC236}">
                <a16:creationId xmlns:a16="http://schemas.microsoft.com/office/drawing/2014/main" id="{B03C9663-CAE8-4C96-8868-CCA724A1859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98033AC7-13FF-459A-8549-2299A09F1F74}"/>
              </a:ext>
            </a:extLst>
          </p:cNvPr>
          <p:cNvSpPr>
            <a:spLocks noChangeArrowheads="1"/>
          </p:cNvSpPr>
          <p:nvPr/>
        </p:nvSpPr>
        <p:spPr bwMode="auto">
          <a:xfrm>
            <a:off x="-330200" y="1993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6">
            <a:extLst>
              <a:ext uri="{FF2B5EF4-FFF2-40B4-BE49-F238E27FC236}">
                <a16:creationId xmlns:a16="http://schemas.microsoft.com/office/drawing/2014/main" id="{141628E8-76C4-4716-B81C-538ED634121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E7E230B7-CED6-4ECD-A8B7-95267668F3CE}"/>
              </a:ext>
            </a:extLst>
          </p:cNvPr>
          <p:cNvGraphicFramePr>
            <a:graphicFrameLocks noChangeAspect="1"/>
          </p:cNvGraphicFramePr>
          <p:nvPr>
            <p:extLst>
              <p:ext uri="{D42A27DB-BD31-4B8C-83A1-F6EECF244321}">
                <p14:modId xmlns:p14="http://schemas.microsoft.com/office/powerpoint/2010/main" val="3266468429"/>
              </p:ext>
            </p:extLst>
          </p:nvPr>
        </p:nvGraphicFramePr>
        <p:xfrm>
          <a:off x="4572000" y="3133812"/>
          <a:ext cx="4650687" cy="1285788"/>
        </p:xfrm>
        <a:graphic>
          <a:graphicData uri="http://schemas.openxmlformats.org/presentationml/2006/ole">
            <mc:AlternateContent xmlns:mc="http://schemas.openxmlformats.org/markup-compatibility/2006">
              <mc:Choice xmlns:v="urn:schemas-microsoft-com:vml" Requires="v">
                <p:oleObj spid="_x0000_s3180" name="Visio" r:id="rId3" imgW="6200718" imgH="1714394" progId="Visio.Drawing.15">
                  <p:embed/>
                </p:oleObj>
              </mc:Choice>
              <mc:Fallback>
                <p:oleObj name="Visio" r:id="rId3" imgW="6200718" imgH="1714394" progId="Visio.Drawing.15">
                  <p:embed/>
                  <p:pic>
                    <p:nvPicPr>
                      <p:cNvPr id="0" name="Object 5"/>
                      <p:cNvPicPr>
                        <a:picLocks noChangeAspect="1" noChangeArrowheads="1"/>
                      </p:cNvPicPr>
                      <p:nvPr/>
                    </p:nvPicPr>
                    <p:blipFill>
                      <a:blip r:embed="rId4"/>
                      <a:srcRect/>
                      <a:stretch>
                        <a:fillRect/>
                      </a:stretch>
                    </p:blipFill>
                    <p:spPr bwMode="auto">
                      <a:xfrm>
                        <a:off x="4572000" y="3133812"/>
                        <a:ext cx="4650687" cy="12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8">
            <a:extLst>
              <a:ext uri="{FF2B5EF4-FFF2-40B4-BE49-F238E27FC236}">
                <a16:creationId xmlns:a16="http://schemas.microsoft.com/office/drawing/2014/main" id="{DF1EFFC8-1EC8-435A-A0DD-1262F7A0AF65}"/>
              </a:ext>
            </a:extLst>
          </p:cNvPr>
          <p:cNvSpPr>
            <a:spLocks noChangeArrowheads="1"/>
          </p:cNvSpPr>
          <p:nvPr/>
        </p:nvSpPr>
        <p:spPr bwMode="auto">
          <a:xfrm>
            <a:off x="2514600" y="431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a:extLst>
              <a:ext uri="{FF2B5EF4-FFF2-40B4-BE49-F238E27FC236}">
                <a16:creationId xmlns:a16="http://schemas.microsoft.com/office/drawing/2014/main" id="{F4469413-0E23-44B7-9669-8F4EDCAB5FB8}"/>
              </a:ext>
            </a:extLst>
          </p:cNvPr>
          <p:cNvGraphicFramePr>
            <a:graphicFrameLocks noChangeAspect="1"/>
          </p:cNvGraphicFramePr>
          <p:nvPr>
            <p:extLst>
              <p:ext uri="{D42A27DB-BD31-4B8C-83A1-F6EECF244321}">
                <p14:modId xmlns:p14="http://schemas.microsoft.com/office/powerpoint/2010/main" val="4088349419"/>
              </p:ext>
            </p:extLst>
          </p:nvPr>
        </p:nvGraphicFramePr>
        <p:xfrm>
          <a:off x="4569513" y="1762212"/>
          <a:ext cx="4650687" cy="1285788"/>
        </p:xfrm>
        <a:graphic>
          <a:graphicData uri="http://schemas.openxmlformats.org/presentationml/2006/ole">
            <mc:AlternateContent xmlns:mc="http://schemas.openxmlformats.org/markup-compatibility/2006">
              <mc:Choice xmlns:v="urn:schemas-microsoft-com:vml" Requires="v">
                <p:oleObj spid="_x0000_s3181" name="Visio" r:id="rId5" imgW="6200718" imgH="1714394" progId="Visio.Drawing.15">
                  <p:embed/>
                </p:oleObj>
              </mc:Choice>
              <mc:Fallback>
                <p:oleObj name="Visio" r:id="rId5" imgW="6200718" imgH="1714394" progId="Visio.Drawing.15">
                  <p:embed/>
                  <p:pic>
                    <p:nvPicPr>
                      <p:cNvPr id="0" name="Object 7"/>
                      <p:cNvPicPr>
                        <a:picLocks noChangeAspect="1" noChangeArrowheads="1"/>
                      </p:cNvPicPr>
                      <p:nvPr/>
                    </p:nvPicPr>
                    <p:blipFill>
                      <a:blip r:embed="rId6"/>
                      <a:srcRect/>
                      <a:stretch>
                        <a:fillRect/>
                      </a:stretch>
                    </p:blipFill>
                    <p:spPr bwMode="auto">
                      <a:xfrm>
                        <a:off x="4569513" y="1762212"/>
                        <a:ext cx="4650687" cy="12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0">
            <a:extLst>
              <a:ext uri="{FF2B5EF4-FFF2-40B4-BE49-F238E27FC236}">
                <a16:creationId xmlns:a16="http://schemas.microsoft.com/office/drawing/2014/main" id="{624A6F16-05CB-4DED-AE11-D16906BE4C4B}"/>
              </a:ext>
            </a:extLst>
          </p:cNvPr>
          <p:cNvSpPr>
            <a:spLocks noChangeArrowheads="1"/>
          </p:cNvSpPr>
          <p:nvPr/>
        </p:nvSpPr>
        <p:spPr bwMode="auto">
          <a:xfrm>
            <a:off x="-2794000" y="237331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a:extLst>
              <a:ext uri="{FF2B5EF4-FFF2-40B4-BE49-F238E27FC236}">
                <a16:creationId xmlns:a16="http://schemas.microsoft.com/office/drawing/2014/main" id="{CA3BDBA8-E847-46A0-B5C0-44EA9B733F46}"/>
              </a:ext>
            </a:extLst>
          </p:cNvPr>
          <p:cNvGraphicFramePr>
            <a:graphicFrameLocks noChangeAspect="1"/>
          </p:cNvGraphicFramePr>
          <p:nvPr>
            <p:extLst>
              <p:ext uri="{D42A27DB-BD31-4B8C-83A1-F6EECF244321}">
                <p14:modId xmlns:p14="http://schemas.microsoft.com/office/powerpoint/2010/main" val="3773819701"/>
              </p:ext>
            </p:extLst>
          </p:nvPr>
        </p:nvGraphicFramePr>
        <p:xfrm>
          <a:off x="4493313" y="4548158"/>
          <a:ext cx="4650687" cy="1243042"/>
        </p:xfrm>
        <a:graphic>
          <a:graphicData uri="http://schemas.openxmlformats.org/presentationml/2006/ole">
            <mc:AlternateContent xmlns:mc="http://schemas.openxmlformats.org/markup-compatibility/2006">
              <mc:Choice xmlns:v="urn:schemas-microsoft-com:vml" Requires="v">
                <p:oleObj spid="_x0000_s3182" name="Visio" r:id="rId7" imgW="6200916" imgH="1657389" progId="Visio.Drawing.15">
                  <p:embed/>
                </p:oleObj>
              </mc:Choice>
              <mc:Fallback>
                <p:oleObj name="Visio" r:id="rId7" imgW="6200916" imgH="1657389" progId="Visio.Drawing.15">
                  <p:embed/>
                  <p:pic>
                    <p:nvPicPr>
                      <p:cNvPr id="0" name="Object 9"/>
                      <p:cNvPicPr>
                        <a:picLocks noChangeAspect="1" noChangeArrowheads="1"/>
                      </p:cNvPicPr>
                      <p:nvPr/>
                    </p:nvPicPr>
                    <p:blipFill>
                      <a:blip r:embed="rId8"/>
                      <a:srcRect/>
                      <a:stretch>
                        <a:fillRect/>
                      </a:stretch>
                    </p:blipFill>
                    <p:spPr bwMode="auto">
                      <a:xfrm>
                        <a:off x="4493313" y="4548158"/>
                        <a:ext cx="4650687" cy="12430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2">
            <a:extLst>
              <a:ext uri="{FF2B5EF4-FFF2-40B4-BE49-F238E27FC236}">
                <a16:creationId xmlns:a16="http://schemas.microsoft.com/office/drawing/2014/main" id="{3ADF5D43-007C-4494-B5C1-1EA0420BF3E0}"/>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9">
            <a:extLst>
              <a:ext uri="{FF2B5EF4-FFF2-40B4-BE49-F238E27FC236}">
                <a16:creationId xmlns:a16="http://schemas.microsoft.com/office/drawing/2014/main" id="{7C51F9D5-6C9C-4C88-83B8-6D49F65D9C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Content Placeholder 2">
            <a:extLst>
              <a:ext uri="{FF2B5EF4-FFF2-40B4-BE49-F238E27FC236}">
                <a16:creationId xmlns:a16="http://schemas.microsoft.com/office/drawing/2014/main" id="{7E52D381-11E8-4B2E-BF32-DD9F8E71053C}"/>
              </a:ext>
            </a:extLst>
          </p:cNvPr>
          <p:cNvSpPr>
            <a:spLocks noGrp="1"/>
          </p:cNvSpPr>
          <p:nvPr>
            <p:ph idx="1"/>
          </p:nvPr>
        </p:nvSpPr>
        <p:spPr>
          <a:xfrm>
            <a:off x="168479" y="1752600"/>
            <a:ext cx="4706734" cy="4614927"/>
          </a:xfrm>
        </p:spPr>
        <p:txBody>
          <a:bodyPr/>
          <a:lstStyle/>
          <a:p>
            <a:r>
              <a:rPr lang="en-US" sz="1800" dirty="0"/>
              <a:t>Before the arrival of the RTA packet or the allocated time for RTA transmission by “Early CW period”, The STA monitors the channel </a:t>
            </a:r>
          </a:p>
          <a:p>
            <a:r>
              <a:rPr lang="en-US" sz="1800" dirty="0"/>
              <a:t>If the channel is busy during this time, STA contends for channel access </a:t>
            </a:r>
          </a:p>
          <a:p>
            <a:r>
              <a:rPr lang="en-US" sz="1800" dirty="0"/>
              <a:t>If the channel is not busy, the STA keeps monitoring the status of the channel. If the channel gets busy before the packet arrival, the STA contends for channel access </a:t>
            </a:r>
          </a:p>
          <a:p>
            <a:r>
              <a:rPr lang="en-US" sz="1800" dirty="0"/>
              <a:t> The STA might gain access to the channel even before the RTA packet arrival by “early channel access period” and reserves the channel (sends null packets) till the expected RTA packet arrival.</a:t>
            </a:r>
          </a:p>
        </p:txBody>
      </p:sp>
    </p:spTree>
    <p:extLst>
      <p:ext uri="{BB962C8B-B14F-4D97-AF65-F5344CB8AC3E}">
        <p14:creationId xmlns:p14="http://schemas.microsoft.com/office/powerpoint/2010/main" val="77359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9D90-D830-422C-A801-7477669E25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F9249B2-E424-4407-9F1B-5F1DA1630F24}"/>
              </a:ext>
            </a:extLst>
          </p:cNvPr>
          <p:cNvSpPr>
            <a:spLocks noGrp="1"/>
          </p:cNvSpPr>
          <p:nvPr>
            <p:ph idx="1"/>
          </p:nvPr>
        </p:nvSpPr>
        <p:spPr/>
        <p:txBody>
          <a:bodyPr/>
          <a:lstStyle/>
          <a:p>
            <a:r>
              <a:rPr lang="en-US" dirty="0"/>
              <a:t>Minimizing channel access delay is important to limit the worst case latency and jitter over WLAN</a:t>
            </a:r>
          </a:p>
          <a:p>
            <a:r>
              <a:rPr lang="en-US" dirty="0"/>
              <a:t>For small and periodic RTA traffic, the STA knowing the expected time of RTA packets arrival can contend for channel access before the arrival of the packet</a:t>
            </a:r>
          </a:p>
        </p:txBody>
      </p:sp>
      <p:sp>
        <p:nvSpPr>
          <p:cNvPr id="4" name="Footer Placeholder 3">
            <a:extLst>
              <a:ext uri="{FF2B5EF4-FFF2-40B4-BE49-F238E27FC236}">
                <a16:creationId xmlns:a16="http://schemas.microsoft.com/office/drawing/2014/main" id="{199536A1-65AF-45C1-B47D-F3F8D834C9FE}"/>
              </a:ext>
            </a:extLst>
          </p:cNvPr>
          <p:cNvSpPr>
            <a:spLocks noGrp="1"/>
          </p:cNvSpPr>
          <p:nvPr>
            <p:ph type="ftr" sz="quarter" idx="11"/>
          </p:nvPr>
        </p:nvSpPr>
        <p:spPr/>
        <p:txBody>
          <a:bodyPr/>
          <a:lstStyle/>
          <a:p>
            <a:pPr>
              <a:defRPr/>
            </a:pPr>
            <a:r>
              <a:rPr lang="en-US" altLang="ko-KR"/>
              <a:t>Mohamed Abouelseoud(Sony)</a:t>
            </a:r>
            <a:endParaRPr lang="en-US" dirty="0"/>
          </a:p>
        </p:txBody>
      </p:sp>
      <p:sp>
        <p:nvSpPr>
          <p:cNvPr id="5" name="Slide Number Placeholder 4">
            <a:extLst>
              <a:ext uri="{FF2B5EF4-FFF2-40B4-BE49-F238E27FC236}">
                <a16:creationId xmlns:a16="http://schemas.microsoft.com/office/drawing/2014/main" id="{5D18618F-2C65-4B0A-B4B6-EE308994D5FE}"/>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Tree>
    <p:extLst>
      <p:ext uri="{BB962C8B-B14F-4D97-AF65-F5344CB8AC3E}">
        <p14:creationId xmlns:p14="http://schemas.microsoft.com/office/powerpoint/2010/main" val="370957082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42706</TotalTime>
  <Words>1092</Words>
  <Application>Microsoft Office PowerPoint</Application>
  <PresentationFormat>On-screen Show (4:3)</PresentationFormat>
  <Paragraphs>109</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802-11-Submission</vt:lpstr>
      <vt:lpstr>Visio</vt:lpstr>
      <vt:lpstr>PowerPoint Presentation</vt:lpstr>
      <vt:lpstr>Background</vt:lpstr>
      <vt:lpstr>RTA traffic analysis  </vt:lpstr>
      <vt:lpstr>Packet delay components </vt:lpstr>
      <vt:lpstr>How to handle small frequent RTA traffic?</vt:lpstr>
      <vt:lpstr>RTA small in size and frequent traffic</vt:lpstr>
      <vt:lpstr>Proposal: How to reduce or avoid channel access delay for RTA traffic ?</vt:lpstr>
      <vt:lpstr>Proposal: examples of pre-packet arrival channel contention</vt:lpstr>
      <vt:lpstr>Summary</vt:lpstr>
      <vt:lpstr>Reference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James Wang</dc:creator>
  <cp:lastModifiedBy>Abouelseoud, Mohamed</cp:lastModifiedBy>
  <cp:revision>2571</cp:revision>
  <cp:lastPrinted>2014-11-04T15:04:57Z</cp:lastPrinted>
  <dcterms:created xsi:type="dcterms:W3CDTF">2007-04-17T18:10:23Z</dcterms:created>
  <dcterms:modified xsi:type="dcterms:W3CDTF">2019-11-12T06:03:44Z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