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8" r:id="rId5"/>
    <p:sldId id="433" r:id="rId6"/>
    <p:sldId id="534" r:id="rId7"/>
    <p:sldId id="532" r:id="rId8"/>
    <p:sldId id="539" r:id="rId9"/>
    <p:sldId id="540" r:id="rId10"/>
    <p:sldId id="538" r:id="rId11"/>
    <p:sldId id="533" r:id="rId12"/>
    <p:sldId id="541" r:id="rId13"/>
    <p:sldId id="542" r:id="rId14"/>
    <p:sldId id="545" r:id="rId15"/>
    <p:sldId id="543" r:id="rId16"/>
    <p:sldId id="54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802.11-19/1959r0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Constrained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2020-03-13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Internal interface among the STAs within the constrained MLD can be implementation specific.</a:t>
            </a:r>
          </a:p>
          <a:p>
            <a:r>
              <a:rPr lang="en-US" dirty="0"/>
              <a:t>Since the normative behavior of a peer STA in a constrained MLD is not described in much detail in the spec, it can cause the compatibility issue between each different vendors. </a:t>
            </a:r>
            <a:endParaRPr lang="en-US" dirty="0" smtClean="0"/>
          </a:p>
          <a:p>
            <a:pPr lvl="1"/>
            <a:r>
              <a:rPr lang="en-US" dirty="0" smtClean="0"/>
              <a:t>Also, it is very hard to describe all possible issues and scenarios. </a:t>
            </a:r>
          </a:p>
          <a:p>
            <a:r>
              <a:rPr lang="en-US" dirty="0"/>
              <a:t>Under such limit, the most appropriate solution to protect frame exchange on different links </a:t>
            </a:r>
            <a:r>
              <a:rPr lang="en-US" dirty="0" smtClean="0"/>
              <a:t>is using </a:t>
            </a:r>
            <a:r>
              <a:rPr lang="en-US" dirty="0"/>
              <a:t>the RTS/MU-RTS and CTS procedure in the constrained multi-link operation.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the following </a:t>
            </a:r>
            <a:r>
              <a:rPr lang="en-US" sz="2200" dirty="0" smtClean="0"/>
              <a:t>constrained multi-link operation?</a:t>
            </a:r>
          </a:p>
          <a:p>
            <a:pPr lvl="1"/>
            <a:r>
              <a:rPr lang="en-US"/>
              <a:t>When a STA in a non-STR MLD receives an RTS addressed to itself, if the NAV of the STA indicates idle but another STA in the same MLD is either a TXOP holder or a TXOP responder, the STA may not respond with a CTS frame.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75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the following </a:t>
            </a:r>
            <a:r>
              <a:rPr lang="en-US" sz="2200" dirty="0" smtClean="0"/>
              <a:t>constrained multi-link operation?</a:t>
            </a:r>
          </a:p>
          <a:p>
            <a:pPr lvl="1"/>
            <a:r>
              <a:rPr lang="en-US" dirty="0"/>
              <a:t>When a STA within a constrained MLD responds with the CTS frame to the received RTS/MU-RTS frame, other STAs within the constrained MLD should not access a channel during the time indicated by the Duration information in the received RTS/MU-RTS frame.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64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the following </a:t>
            </a:r>
            <a:r>
              <a:rPr lang="en-US" sz="2200" dirty="0" smtClean="0"/>
              <a:t>constrained multi-link operation?</a:t>
            </a:r>
          </a:p>
          <a:p>
            <a:pPr lvl="1"/>
            <a:r>
              <a:rPr lang="en-US" dirty="0"/>
              <a:t>When a STA within a MLD responds with the CTS frame to the RTS/MU-RTS frame received from a peer STA within another constrained MLD, other STAs in the MLD should not send a frame to any STA within the constrained MLD during the time indicated by the Duration field in the received RTS/MU-RTS frame.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0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transmitting </a:t>
            </a:r>
            <a:r>
              <a:rPr lang="en-US" dirty="0"/>
              <a:t>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 simultaneously.</a:t>
            </a:r>
          </a:p>
          <a:p>
            <a:r>
              <a:rPr lang="en-US" dirty="0" smtClean="0"/>
              <a:t>This </a:t>
            </a:r>
            <a:r>
              <a:rPr lang="en-US" dirty="0"/>
              <a:t>contribution proposes that a STA in </a:t>
            </a:r>
            <a:r>
              <a:rPr lang="en-US" dirty="0" smtClean="0"/>
              <a:t>a constrained MLD should exchange RTS/MU-RTS </a:t>
            </a:r>
            <a:r>
              <a:rPr lang="en-US" dirty="0"/>
              <a:t>and CTS </a:t>
            </a:r>
            <a:r>
              <a:rPr lang="en-US" dirty="0" smtClean="0"/>
              <a:t>frames to </a:t>
            </a:r>
            <a:r>
              <a:rPr lang="en-US" dirty="0"/>
              <a:t>protect frame exchange of other STAs in the MLD.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When a STA within a MLD that obtains a TXOP sends a frame to a peer STA within a constrained MLD, the STA should initiate the RTS/MU-RTS and CTS frame exchange with the peer STA.</a:t>
            </a:r>
          </a:p>
          <a:p>
            <a:pPr lvl="1"/>
            <a:r>
              <a:rPr lang="en-US" dirty="0" smtClean="0"/>
              <a:t>But</a:t>
            </a:r>
            <a:r>
              <a:rPr lang="en-US" dirty="0"/>
              <a:t>, </a:t>
            </a:r>
            <a:r>
              <a:rPr lang="en-US" dirty="0" smtClean="0"/>
              <a:t>different from the baseline rule, </a:t>
            </a:r>
            <a:endParaRPr lang="en-US" dirty="0" smtClean="0"/>
          </a:p>
          <a:p>
            <a:pPr lvl="2"/>
            <a:r>
              <a:rPr lang="en-US" dirty="0" smtClean="0"/>
              <a:t>“If </a:t>
            </a:r>
            <a:r>
              <a:rPr lang="en-US" dirty="0"/>
              <a:t>the NAV indicates idle, the STA shall respond with a CTS frame after a </a:t>
            </a:r>
            <a:r>
              <a:rPr lang="en-US" dirty="0" smtClean="0"/>
              <a:t>SIFS. Otherwise</a:t>
            </a:r>
            <a:r>
              <a:rPr lang="en-US" dirty="0"/>
              <a:t>, the STA shall not respond with a CTS frame</a:t>
            </a:r>
            <a:r>
              <a:rPr lang="en-US" dirty="0" smtClean="0"/>
              <a:t>.”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peer STA may not respond with a CTS frame even though the NAV is idle, if the constrained MLD determines that the frame exchange with the STA is not feasible due to IDC interference. </a:t>
            </a:r>
          </a:p>
          <a:p>
            <a:pPr lvl="2"/>
            <a:r>
              <a:rPr lang="en-US" dirty="0" smtClean="0"/>
              <a:t>Such determination by the constrained MLD is an implementation issue.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constrained 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1: </a:t>
            </a:r>
            <a:r>
              <a:rPr lang="en-US" sz="2400" dirty="0" smtClean="0">
                <a:solidFill>
                  <a:schemeClr val="tx1"/>
                </a:solidFill>
              </a:rPr>
              <a:t>a </a:t>
            </a:r>
            <a:r>
              <a:rPr lang="en-US" sz="2400" dirty="0">
                <a:solidFill>
                  <a:schemeClr val="tx1"/>
                </a:solidFill>
              </a:rPr>
              <a:t>TXOP responder is a constrained MLD</a:t>
            </a:r>
          </a:p>
        </p:txBody>
      </p:sp>
    </p:spTree>
    <p:extLst>
      <p:ext uri="{BB962C8B-B14F-4D97-AF65-F5344CB8AC3E}">
        <p14:creationId xmlns:p14="http://schemas.microsoft.com/office/powerpoint/2010/main" val="171095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a STA within a constrained MLD responds with the CTS frame to the received RTS/MU-RTS </a:t>
            </a:r>
            <a:r>
              <a:rPr lang="en-US" dirty="0" smtClean="0"/>
              <a:t>frame, other STAs within the constrained MLD should not access a channel during the time indicated by the Duration information in the received RTS/MU-RTS frame.</a:t>
            </a:r>
          </a:p>
          <a:p>
            <a:pPr lvl="1"/>
            <a:r>
              <a:rPr lang="en-US" dirty="0" smtClean="0"/>
              <a:t>But, before the Duration time expires, if the </a:t>
            </a:r>
            <a:r>
              <a:rPr lang="en-US" dirty="0"/>
              <a:t>STA determines that </a:t>
            </a:r>
            <a:r>
              <a:rPr lang="en-US" dirty="0" smtClean="0"/>
              <a:t>no more frames will be sent to itself, other </a:t>
            </a:r>
            <a:r>
              <a:rPr lang="en-US" dirty="0"/>
              <a:t>STAs in the constrained MLD</a:t>
            </a:r>
            <a:r>
              <a:rPr lang="en-US" dirty="0" smtClean="0"/>
              <a:t> can resume the medium access. </a:t>
            </a:r>
          </a:p>
          <a:p>
            <a:pPr lvl="2"/>
            <a:r>
              <a:rPr lang="en-US" dirty="0"/>
              <a:t>For example, a frame having the EOSP subfield set to 1 means this is </a:t>
            </a:r>
            <a:r>
              <a:rPr lang="en-US" dirty="0" smtClean="0"/>
              <a:t>the last </a:t>
            </a:r>
            <a:r>
              <a:rPr lang="en-US" dirty="0"/>
              <a:t>frame transmitted to the STA within the same TXOP.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in the constrained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1: a TXOP responder is a constrained MLD</a:t>
            </a:r>
          </a:p>
        </p:txBody>
      </p:sp>
    </p:spTree>
    <p:extLst>
      <p:ext uri="{BB962C8B-B14F-4D97-AF65-F5344CB8AC3E}">
        <p14:creationId xmlns:p14="http://schemas.microsoft.com/office/powerpoint/2010/main" val="179355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the MU-RTS </a:t>
            </a:r>
            <a:r>
              <a:rPr lang="en-US" dirty="0" smtClean="0"/>
              <a:t>frame sent </a:t>
            </a:r>
            <a:r>
              <a:rPr lang="en-US" dirty="0"/>
              <a:t>on the Link 1 </a:t>
            </a:r>
            <a:r>
              <a:rPr lang="en-US" dirty="0" smtClean="0"/>
              <a:t>prevents the </a:t>
            </a:r>
            <a:r>
              <a:rPr lang="en-US" dirty="0"/>
              <a:t>channel access </a:t>
            </a:r>
            <a:r>
              <a:rPr lang="en-US" dirty="0" smtClean="0"/>
              <a:t>on the Link 2 from the MLDs addressed by the MU-RTS frame.</a:t>
            </a:r>
          </a:p>
          <a:p>
            <a:pPr lvl="1"/>
            <a:r>
              <a:rPr lang="en-US" dirty="0" smtClean="0"/>
              <a:t>While receiving a PPDU, a </a:t>
            </a:r>
            <a:r>
              <a:rPr lang="en-US" dirty="0"/>
              <a:t>channel access availability determination on other links </a:t>
            </a:r>
            <a:r>
              <a:rPr lang="en-US" dirty="0" smtClean="0"/>
              <a:t>may be not </a:t>
            </a:r>
            <a:r>
              <a:rPr lang="en-US" dirty="0"/>
              <a:t>necessary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in the constrained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1: a TXOP responder is a constrained MLD</a:t>
            </a:r>
          </a:p>
        </p:txBody>
      </p:sp>
      <p:cxnSp>
        <p:nvCxnSpPr>
          <p:cNvPr id="87" name="Straight Connector 86"/>
          <p:cNvCxnSpPr/>
          <p:nvPr/>
        </p:nvCxnSpPr>
        <p:spPr bwMode="auto">
          <a:xfrm flipV="1">
            <a:off x="1405079" y="4187759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92019" y="3893828"/>
            <a:ext cx="1279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MLD1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019" y="4187760"/>
            <a:ext cx="1279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MLD1</a:t>
            </a:r>
          </a:p>
        </p:txBody>
      </p:sp>
      <p:cxnSp>
        <p:nvCxnSpPr>
          <p:cNvPr id="90" name="Straight Connector 89"/>
          <p:cNvCxnSpPr/>
          <p:nvPr/>
        </p:nvCxnSpPr>
        <p:spPr bwMode="auto">
          <a:xfrm flipV="1">
            <a:off x="1405079" y="49558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0" y="4661894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C-MLD2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0" y="4955826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C-MLD2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 bwMode="auto">
          <a:xfrm>
            <a:off x="1636388" y="3893828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MU-RTS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2852148" y="4661893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3597145" y="3893828"/>
            <a:ext cx="1977041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MLD2 and 3)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5663046" y="4661893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6404959" y="3893828"/>
            <a:ext cx="1977041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 </a:t>
            </a:r>
            <a:r>
              <a:rPr lang="en-US" dirty="0" smtClean="0"/>
              <a:t>(only to MLD2)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 bwMode="auto">
          <a:xfrm>
            <a:off x="8473945" y="4661893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849441" y="4961258"/>
            <a:ext cx="6294559" cy="293933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Channel access on Link 2 is not available.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 flipV="1">
            <a:off x="1405079" y="5726110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9" name="TextBox 118"/>
          <p:cNvSpPr txBox="1"/>
          <p:nvPr/>
        </p:nvSpPr>
        <p:spPr>
          <a:xfrm>
            <a:off x="0" y="5432179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C-MLD3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0" y="5726111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C-MLD3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 bwMode="auto">
          <a:xfrm>
            <a:off x="2852148" y="5432178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5663046" y="5432178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49442" y="5731543"/>
            <a:ext cx="3483660" cy="293932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Channel access on Link 2 is not available. 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404958" y="5723891"/>
            <a:ext cx="700131" cy="29144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Backoff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7176947" y="5728692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</a:p>
        </p:txBody>
      </p:sp>
      <p:sp>
        <p:nvSpPr>
          <p:cNvPr id="158" name="Rectangle 157"/>
          <p:cNvSpPr/>
          <p:nvPr/>
        </p:nvSpPr>
        <p:spPr bwMode="auto">
          <a:xfrm>
            <a:off x="7915068" y="4187759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405079" y="4197470"/>
            <a:ext cx="6062521" cy="2939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10000" y="6015335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When the MLD1 indicates that there is no more frames addressed to the MLD3,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the MLD3 may resume the channel access on the Link 2 after the BA.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3733800" y="4187759"/>
            <a:ext cx="0" cy="20584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733800" y="6246168"/>
            <a:ext cx="152399" cy="22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021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When a STA within a constrained MLD that obtains a TXOP sends a frame to a peer STA within another MLD, the STA should initiate the RTS/MU-RTS and CTS frame exchange with the peer STA.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peer STA may not respond with a CTS frame even though the NAV is idle, if </a:t>
            </a:r>
            <a:r>
              <a:rPr lang="en-US" dirty="0" smtClean="0"/>
              <a:t>it determines </a:t>
            </a:r>
            <a:r>
              <a:rPr lang="en-US" dirty="0"/>
              <a:t>that the frame exchange with the </a:t>
            </a:r>
            <a:r>
              <a:rPr lang="en-US" dirty="0" smtClean="0"/>
              <a:t>STA within the constrained MLD is </a:t>
            </a:r>
            <a:r>
              <a:rPr lang="en-US" dirty="0"/>
              <a:t>not feasible due to </a:t>
            </a:r>
            <a:r>
              <a:rPr lang="en-US" dirty="0" smtClean="0"/>
              <a:t>IDC interference. </a:t>
            </a:r>
            <a:endParaRPr lang="en-US" dirty="0"/>
          </a:p>
          <a:p>
            <a:pPr lvl="2"/>
            <a:r>
              <a:rPr lang="en-US" dirty="0"/>
              <a:t>Such determination by the constrained MLD is an implementation issue.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in the constrained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</a:t>
            </a:r>
            <a:r>
              <a:rPr lang="en-US" sz="2400" dirty="0" smtClean="0">
                <a:solidFill>
                  <a:schemeClr val="tx1"/>
                </a:solidFill>
              </a:rPr>
              <a:t>2: </a:t>
            </a:r>
            <a:r>
              <a:rPr lang="en-US" sz="2400" dirty="0">
                <a:solidFill>
                  <a:schemeClr val="tx1"/>
                </a:solidFill>
              </a:rPr>
              <a:t>a TXOP </a:t>
            </a:r>
            <a:r>
              <a:rPr lang="en-US" sz="2400" dirty="0" smtClean="0">
                <a:solidFill>
                  <a:schemeClr val="tx1"/>
                </a:solidFill>
              </a:rPr>
              <a:t>holder </a:t>
            </a:r>
            <a:r>
              <a:rPr lang="en-US" sz="2400" dirty="0">
                <a:solidFill>
                  <a:schemeClr val="tx1"/>
                </a:solidFill>
              </a:rPr>
              <a:t>is a constrained MLD</a:t>
            </a:r>
          </a:p>
        </p:txBody>
      </p:sp>
    </p:spTree>
    <p:extLst>
      <p:ext uri="{BB962C8B-B14F-4D97-AF65-F5344CB8AC3E}">
        <p14:creationId xmlns:p14="http://schemas.microsoft.com/office/powerpoint/2010/main" val="10067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a STA within a </a:t>
            </a:r>
            <a:r>
              <a:rPr lang="en-US" dirty="0" smtClean="0"/>
              <a:t>MLD responds with the CTS frame to the RTS/MU-RTS </a:t>
            </a:r>
            <a:r>
              <a:rPr lang="en-US" dirty="0"/>
              <a:t>frame </a:t>
            </a:r>
            <a:r>
              <a:rPr lang="en-US" dirty="0" smtClean="0"/>
              <a:t>received from a peer STA within another </a:t>
            </a:r>
            <a:r>
              <a:rPr lang="en-US" dirty="0"/>
              <a:t>constrained </a:t>
            </a:r>
            <a:r>
              <a:rPr lang="en-US" dirty="0" smtClean="0"/>
              <a:t>MLD, </a:t>
            </a:r>
            <a:r>
              <a:rPr lang="en-US" dirty="0"/>
              <a:t>other STAs in the </a:t>
            </a:r>
            <a:r>
              <a:rPr lang="en-US" dirty="0" smtClean="0"/>
              <a:t>MLD should </a:t>
            </a:r>
            <a:r>
              <a:rPr lang="en-US" dirty="0"/>
              <a:t>not </a:t>
            </a:r>
            <a:r>
              <a:rPr lang="en-US" dirty="0" smtClean="0"/>
              <a:t>send a frame to any STA within the constrained MLD during </a:t>
            </a:r>
            <a:r>
              <a:rPr lang="en-US" dirty="0"/>
              <a:t>the time indicated by the Duration field in the received RTS/MU-RTS frame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Otherwise, the STA that received the RTS/MU-RTS frame may </a:t>
            </a:r>
            <a:r>
              <a:rPr lang="en-US" dirty="0"/>
              <a:t>not respond with a CTS frame even though the NAV is </a:t>
            </a:r>
            <a:r>
              <a:rPr lang="en-US" dirty="0" smtClean="0"/>
              <a:t>idle.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in the constrained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2: a TXOP holder is a constrained MLD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243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the MLD1 does not schedule a frame to the MLD2 during the time indicated by the Duration field in the received RTS frame from the MLD2.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MLD1 can still schedule a frame </a:t>
            </a:r>
            <a:r>
              <a:rPr lang="en-US" dirty="0" smtClean="0"/>
              <a:t>to other </a:t>
            </a:r>
            <a:r>
              <a:rPr lang="en-US" dirty="0"/>
              <a:t>MLDs (e.g., the </a:t>
            </a:r>
            <a:r>
              <a:rPr lang="en-US" dirty="0" smtClean="0"/>
              <a:t>MLD </a:t>
            </a:r>
            <a:r>
              <a:rPr lang="en-US" dirty="0"/>
              <a:t>3 in the figure).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in the constrained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2: a TXOP holder is a constrained MLD</a:t>
            </a:r>
            <a:endParaRPr lang="en-US" sz="2400" dirty="0"/>
          </a:p>
        </p:txBody>
      </p:sp>
      <p:cxnSp>
        <p:nvCxnSpPr>
          <p:cNvPr id="87" name="Straight Connector 86"/>
          <p:cNvCxnSpPr/>
          <p:nvPr/>
        </p:nvCxnSpPr>
        <p:spPr bwMode="auto">
          <a:xfrm flipV="1">
            <a:off x="1405079" y="4484931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92019" y="4191000"/>
            <a:ext cx="1279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MLD1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019" y="4484932"/>
            <a:ext cx="1279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MLD1</a:t>
            </a:r>
          </a:p>
        </p:txBody>
      </p:sp>
      <p:cxnSp>
        <p:nvCxnSpPr>
          <p:cNvPr id="90" name="Straight Connector 89"/>
          <p:cNvCxnSpPr/>
          <p:nvPr/>
        </p:nvCxnSpPr>
        <p:spPr bwMode="auto">
          <a:xfrm flipV="1">
            <a:off x="1405079" y="5252997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0" y="4959066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C-MLD2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0" y="5252998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C-MLD2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 bwMode="auto">
          <a:xfrm>
            <a:off x="1393513" y="4961915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2149345" y="4192565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2886533" y="4957786"/>
            <a:ext cx="2066467" cy="29458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MLD1)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5017237" y="4191873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5223850" y="4482712"/>
            <a:ext cx="1496081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 </a:t>
            </a:r>
            <a:r>
              <a:rPr lang="en-US" dirty="0" smtClean="0"/>
              <a:t>(to MLD3)</a:t>
            </a:r>
            <a:endParaRPr lang="en-US" dirty="0"/>
          </a:p>
        </p:txBody>
      </p:sp>
      <p:cxnSp>
        <p:nvCxnSpPr>
          <p:cNvPr id="118" name="Straight Connector 117"/>
          <p:cNvCxnSpPr/>
          <p:nvPr/>
        </p:nvCxnSpPr>
        <p:spPr bwMode="auto">
          <a:xfrm flipV="1">
            <a:off x="1405079" y="6023282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9" name="TextBox 118"/>
          <p:cNvSpPr txBox="1"/>
          <p:nvPr/>
        </p:nvSpPr>
        <p:spPr>
          <a:xfrm>
            <a:off x="0" y="5729351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C-MLD3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0" y="6023283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C-MLD3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 bwMode="auto">
          <a:xfrm>
            <a:off x="4454470" y="6023729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6797545" y="6023729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41753" y="4490288"/>
            <a:ext cx="700131" cy="29144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Backoff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713741" y="4487800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711109" y="4485805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8473945" y="5256496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149345" y="4486496"/>
            <a:ext cx="3537947" cy="293933"/>
          </a:xfrm>
          <a:prstGeom prst="rect">
            <a:avLst/>
          </a:prstGeom>
          <a:solidFill>
            <a:srgbClr val="FF0000">
              <a:alpha val="25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02147" y="4729356"/>
            <a:ext cx="4969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During this duration, the MLD1 should not schedule a frame to MLD2. 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390156" y="5257404"/>
            <a:ext cx="6062521" cy="2939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04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107896</TotalTime>
  <Words>1226</Words>
  <Application>Microsoft Office PowerPoint</Application>
  <PresentationFormat>On-screen Show (4:3)</PresentationFormat>
  <Paragraphs>131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802-11-Submission</vt:lpstr>
      <vt:lpstr>Document</vt:lpstr>
      <vt:lpstr>Constrained Multi-link Operation</vt:lpstr>
      <vt:lpstr>Recap: Constrained Multi-Link Device (MLD)</vt:lpstr>
      <vt:lpstr>Motivation</vt:lpstr>
      <vt:lpstr>RTS/CTS procedure in the constrained MLD Case 1: a TXOP responder is a constrained MLD</vt:lpstr>
      <vt:lpstr>RTS/CTS procedure in the constrained MLD Case 1: a TXOP responder is a constrained MLD</vt:lpstr>
      <vt:lpstr>RTS/CTS procedure in the constrained MLD Case 1: a TXOP responder is a constrained MLD</vt:lpstr>
      <vt:lpstr>RTS/CTS procedure in the constrained MLD Case 2: a TXOP holder is a constrained MLD</vt:lpstr>
      <vt:lpstr>RTS/CTS procedure in the constrained MLD Case 2: a TXOP holder is a constrained MLD</vt:lpstr>
      <vt:lpstr>RTS/CTS procedure in the constrained MLD Case 2: a TXOP holder is a constrained MLD</vt:lpstr>
      <vt:lpstr>Conclusion</vt:lpstr>
      <vt:lpstr>Straw Poll 1</vt:lpstr>
      <vt:lpstr>Straw Poll 2</vt:lpstr>
      <vt:lpstr>Straw Poll 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1545</cp:revision>
  <cp:lastPrinted>1998-02-10T13:28:06Z</cp:lastPrinted>
  <dcterms:created xsi:type="dcterms:W3CDTF">2007-05-21T21:00:37Z</dcterms:created>
  <dcterms:modified xsi:type="dcterms:W3CDTF">2020-03-15T22:31:00Z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