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2"/>
  </p:notesMasterIdLst>
  <p:handoutMasterIdLst>
    <p:handoutMasterId r:id="rId23"/>
  </p:handoutMasterIdLst>
  <p:sldIdLst>
    <p:sldId id="621" r:id="rId5"/>
    <p:sldId id="779" r:id="rId6"/>
    <p:sldId id="780" r:id="rId7"/>
    <p:sldId id="769" r:id="rId8"/>
    <p:sldId id="770" r:id="rId9"/>
    <p:sldId id="781" r:id="rId10"/>
    <p:sldId id="771" r:id="rId11"/>
    <p:sldId id="772" r:id="rId12"/>
    <p:sldId id="773" r:id="rId13"/>
    <p:sldId id="763" r:id="rId14"/>
    <p:sldId id="735" r:id="rId15"/>
    <p:sldId id="766" r:id="rId16"/>
    <p:sldId id="776" r:id="rId17"/>
    <p:sldId id="777" r:id="rId18"/>
    <p:sldId id="775" r:id="rId19"/>
    <p:sldId id="778" r:id="rId20"/>
    <p:sldId id="7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A0B1D0"/>
    <a:srgbClr val="FFCCCC"/>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5/29/2020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5/28/2020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1955</a:t>
            </a:r>
            <a:r>
              <a:rPr lang="en-US" sz="1800" b="1" dirty="0">
                <a:solidFill>
                  <a:schemeClr val="tx1"/>
                </a:solidFill>
                <a:cs typeface="+mn-cs"/>
              </a:rPr>
              <a:t>r2</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Efficient Paging</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2020-05-26</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p:txBody>
          <a:bodyPr/>
          <a:lstStyle/>
          <a:p>
            <a:r>
              <a:rPr lang="en-US" dirty="0"/>
              <a:t>This contribution provides an efficient mechanism to signal the TID(s) for which an AP MLD has BUs for a particular non-AP MLD</a:t>
            </a:r>
          </a:p>
          <a:p>
            <a:pPr lvl="1"/>
            <a:r>
              <a:rPr lang="en-US" dirty="0"/>
              <a:t>Beacon (TIM) indicates BUs for a non-AP MLD</a:t>
            </a:r>
          </a:p>
          <a:p>
            <a:pPr lvl="1"/>
            <a:r>
              <a:rPr lang="en-US" dirty="0"/>
              <a:t>Beacon also identifies a single TID for which the AP has BUs</a:t>
            </a:r>
          </a:p>
          <a:p>
            <a:pPr lvl="1"/>
            <a:r>
              <a:rPr lang="en-US" dirty="0"/>
              <a:t>Additional TID(s) signaled via new A-Control field (TID Control)</a:t>
            </a:r>
          </a:p>
          <a:p>
            <a:endParaRPr lang="en-US" dirty="0"/>
          </a:p>
          <a:p>
            <a:r>
              <a:rPr lang="en-US" dirty="0"/>
              <a:t>The contribution also proposes to limit the scope of TID-to-link mapping for R1</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in R1, all TIDs map to the same subset of links?</a:t>
            </a:r>
          </a:p>
          <a:p>
            <a:pPr lvl="1"/>
            <a:r>
              <a:rPr lang="en-US" dirty="0"/>
              <a:t>Note: By default, after ML setup, all TIDs map to all setup links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fontScale="92500" lnSpcReduction="20000"/>
          </a:bodyPr>
          <a:lstStyle/>
          <a:p>
            <a:r>
              <a:rPr lang="en-US" dirty="0"/>
              <a:t>Do you agree that 11be amendment shall provide a mechanism for a Beacon frame transmitted by an AP of an AP MLD to identify a single TID for which the AP MLD has BUs for a non-AP MLD if the AP has indicated (via the TIM element) that it has BUs for that non-AP MLD?</a:t>
            </a:r>
          </a:p>
          <a:p>
            <a:pPr lvl="1"/>
            <a:r>
              <a:rPr lang="en-US" dirty="0"/>
              <a:t>Note: The TID that is signaled is based on certain criteria (TBD). Example:</a:t>
            </a:r>
          </a:p>
          <a:p>
            <a:pPr lvl="2"/>
            <a:r>
              <a:rPr lang="en-US" dirty="0"/>
              <a:t>TID having the stricter latency requirement compared to other TIDs for which AP has BUs</a:t>
            </a:r>
          </a:p>
          <a:p>
            <a:pPr lvl="2"/>
            <a:r>
              <a:rPr lang="en-US" dirty="0"/>
              <a:t>TID for which the AP has most amount of BUs</a:t>
            </a:r>
          </a:p>
          <a:p>
            <a:pPr lvl="1"/>
            <a:endParaRPr lang="en-US" dirty="0"/>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45984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provide a mechanism for individually addressed MPDUs transmitted by an AP of an AP MLD to a STA of a non-AP MLD to carry information of other TID(s) for which the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10460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r>
              <a:rPr lang="en-US" dirty="0"/>
              <a:t>Do you agree that 11be amendment shall define a new A-Control field (TID Control) to carry a bitmap to identify each TID for which an AP has BUs?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81205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F3A0E08-A990-4FE2-A617-9BFD2C981B7F}"/>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B09553C2-882B-4F9F-973D-B295EC92BB0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FC7252A8-A54C-4959-97E0-EDCC5E205FB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2B27F182-1610-4396-B749-BC5B7518CFB1}"/>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4293581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6B0F5F4A-258A-4C59-A7A1-CD590002C1CC}"/>
              </a:ext>
            </a:extLst>
          </p:cNvPr>
          <p:cNvSpPr>
            <a:spLocks noGrp="1"/>
          </p:cNvSpPr>
          <p:nvPr>
            <p:ph idx="1"/>
          </p:nvPr>
        </p:nvSpPr>
        <p:spPr/>
        <p:txBody>
          <a:bodyPr/>
          <a:lstStyle/>
          <a:p>
            <a:r>
              <a:rPr lang="en-US" sz="2000" dirty="0"/>
              <a:t>[1]: 11-19/1955r0 Multi-link Operation: Per-link AID (Abhishek Patil, Qualcomm)</a:t>
            </a:r>
          </a:p>
          <a:p>
            <a:r>
              <a:rPr lang="en-US" sz="2000" dirty="0"/>
              <a:t>[2]: 11-19/1988 Power Save for Multi-link (Ming Gan, Huawei)</a:t>
            </a:r>
          </a:p>
          <a:p>
            <a:r>
              <a:rPr lang="en-US" sz="2000" dirty="0"/>
              <a:t>[3]: 11-20/066 Multi-link TIM (Young Hoon Kwon, NXP)</a:t>
            </a:r>
          </a:p>
          <a:p>
            <a:r>
              <a:rPr lang="en-US" sz="2000" dirty="0"/>
              <a:t>[4]: 11-20/084 Multi-link TIM design (</a:t>
            </a:r>
            <a:r>
              <a:rPr lang="en-US" sz="2000" dirty="0" err="1"/>
              <a:t>Minyoung</a:t>
            </a:r>
            <a:r>
              <a:rPr lang="en-US" sz="2000" dirty="0"/>
              <a:t> Park, Intel)</a:t>
            </a:r>
          </a:p>
          <a:p>
            <a:endParaRPr lang="en-US" sz="2000" dirty="0"/>
          </a:p>
        </p:txBody>
      </p:sp>
      <p:sp>
        <p:nvSpPr>
          <p:cNvPr id="4" name="Slide Number Placeholder 3">
            <a:extLst>
              <a:ext uri="{FF2B5EF4-FFF2-40B4-BE49-F238E27FC236}">
                <a16:creationId xmlns:a16="http://schemas.microsoft.com/office/drawing/2014/main" id="{6DA3FFA4-1855-4139-B639-D1A9D120599A}"/>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16</a:t>
            </a:fld>
            <a:endParaRPr lang="en-US" dirty="0"/>
          </a:p>
        </p:txBody>
      </p:sp>
      <p:sp>
        <p:nvSpPr>
          <p:cNvPr id="5" name="Footer Placeholder 4">
            <a:extLst>
              <a:ext uri="{FF2B5EF4-FFF2-40B4-BE49-F238E27FC236}">
                <a16:creationId xmlns:a16="http://schemas.microsoft.com/office/drawing/2014/main" id="{E188F997-4D51-450D-B410-9A4E7436B34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4C9E6B1F-7A55-47BF-9026-DA0EF0B0E8F5}"/>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59712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957983-DE15-4D11-9B6E-62FE682BB652}"/>
              </a:ext>
            </a:extLst>
          </p:cNvPr>
          <p:cNvSpPr>
            <a:spLocks noGrp="1"/>
          </p:cNvSpPr>
          <p:nvPr>
            <p:ph idx="1"/>
          </p:nvPr>
        </p:nvSpPr>
        <p:spPr>
          <a:xfrm>
            <a:off x="685800" y="1981199"/>
            <a:ext cx="7858060" cy="4427157"/>
          </a:xfrm>
        </p:spPr>
        <p:txBody>
          <a:bodyPr>
            <a:normAutofit fontScale="47500" lnSpcReduction="20000"/>
          </a:bodyPr>
          <a:lstStyle/>
          <a:p>
            <a:r>
              <a:rPr lang="en-GB" dirty="0"/>
              <a:t>802.11be defines a directional-based TID-to-link mapping mechanism among the setup links of a MLD.</a:t>
            </a:r>
            <a:endParaRPr lang="en-US" dirty="0"/>
          </a:p>
          <a:p>
            <a:pPr lvl="1"/>
            <a:r>
              <a:rPr lang="en-GB" dirty="0"/>
              <a:t>By default, after the multi-link setup, all TIDs are mapped to all setup links.</a:t>
            </a:r>
            <a:endParaRPr lang="en-US" dirty="0"/>
          </a:p>
          <a:p>
            <a:pPr lvl="1"/>
            <a:r>
              <a:rPr lang="en-GB" dirty="0"/>
              <a:t>The multi-link setup may include the TID-to-link mapping negotiation.</a:t>
            </a:r>
            <a:endParaRPr lang="en-US" dirty="0"/>
          </a:p>
          <a:p>
            <a:pPr lvl="2"/>
            <a:r>
              <a:rPr lang="en-GB" dirty="0"/>
              <a:t>TID-to-link mapping can have the same or different link-set for each TID unless a non-AP MLD indicates that it requires to use the same link-set for all TIDs during the multi-link setup phase.</a:t>
            </a:r>
            <a:endParaRPr lang="en-US" dirty="0"/>
          </a:p>
          <a:p>
            <a:pPr lvl="3"/>
            <a:r>
              <a:rPr lang="en-GB" dirty="0"/>
              <a:t>NOTE – Such indication method by the non-AP MLD is TBD (implicit or explicit).</a:t>
            </a:r>
            <a:endParaRPr lang="en-US" dirty="0"/>
          </a:p>
          <a:p>
            <a:pPr lvl="1"/>
            <a:r>
              <a:rPr lang="en-GB" dirty="0"/>
              <a:t>The TID-to-link mapping can be updated after multi-link setup through a negotiation, which can be initiated by any MLD.</a:t>
            </a:r>
            <a:endParaRPr lang="en-US" dirty="0"/>
          </a:p>
          <a:p>
            <a:pPr lvl="2"/>
            <a:r>
              <a:rPr lang="en-GB" dirty="0"/>
              <a:t>Format TBD.</a:t>
            </a:r>
          </a:p>
          <a:p>
            <a:pPr lvl="3"/>
            <a:r>
              <a:rPr lang="en-GB" dirty="0"/>
              <a:t>NOTE – When the responding MLD cannot accept the update, it can reject the TID-to-link mapping update.</a:t>
            </a:r>
            <a:endParaRPr lang="en-US" dirty="0"/>
          </a:p>
          <a:p>
            <a:pPr lvl="1"/>
            <a:r>
              <a:rPr lang="en-GB" dirty="0"/>
              <a:t>[Motion 54, </a:t>
            </a:r>
            <a:r>
              <a:rPr lang="en-US" dirty="0"/>
              <a:t>[9]</a:t>
            </a:r>
            <a:r>
              <a:rPr lang="en-GB" dirty="0"/>
              <a:t> and </a:t>
            </a:r>
            <a:r>
              <a:rPr lang="en-US" dirty="0"/>
              <a:t>[40]</a:t>
            </a:r>
            <a:r>
              <a:rPr lang="en-GB" dirty="0"/>
              <a:t>]</a:t>
            </a:r>
            <a:endParaRPr lang="en-US" dirty="0"/>
          </a:p>
          <a:p>
            <a:endParaRPr lang="en-GB" dirty="0"/>
          </a:p>
          <a:p>
            <a:r>
              <a:rPr lang="en-GB" dirty="0"/>
              <a:t>An AP of an AP MLD may transmit on a link a frame that carries an indication of buffered data for transmission on other enabled link(s).</a:t>
            </a:r>
            <a:endParaRPr lang="en-US" dirty="0"/>
          </a:p>
          <a:p>
            <a:pPr lvl="1"/>
            <a:r>
              <a:rPr lang="en-GB" dirty="0"/>
              <a:t>[Motion 52, </a:t>
            </a:r>
            <a:r>
              <a:rPr lang="en-US" dirty="0"/>
              <a:t>[9]</a:t>
            </a:r>
            <a:r>
              <a:rPr lang="en-GB" dirty="0"/>
              <a:t> and </a:t>
            </a:r>
            <a:r>
              <a:rPr lang="en-US" dirty="0"/>
              <a:t>[47]</a:t>
            </a:r>
            <a:r>
              <a:rPr lang="en-GB" dirty="0"/>
              <a:t>]</a:t>
            </a:r>
            <a:endParaRPr lang="en-US" dirty="0"/>
          </a:p>
          <a:p>
            <a:endParaRPr lang="en-US" dirty="0"/>
          </a:p>
          <a:p>
            <a:r>
              <a:rPr lang="en-GB" dirty="0"/>
              <a:t>If a TID is mapped in DL to a set of enabled links for a non-AP MLD, then:</a:t>
            </a:r>
            <a:endParaRPr lang="en-US" dirty="0"/>
          </a:p>
          <a:p>
            <a:pPr lvl="1"/>
            <a:r>
              <a:rPr lang="en-GB" u="sng" dirty="0"/>
              <a:t>The non-AP MLD can retrieve buffered BUs corresponding to that TID on any links within this set of enabled links</a:t>
            </a:r>
            <a:endParaRPr lang="en-US" u="sng" dirty="0"/>
          </a:p>
          <a:p>
            <a:pPr lvl="1"/>
            <a:r>
              <a:rPr lang="en-GB" dirty="0"/>
              <a:t>The AP MLD can use any link within this set of enabled links to transmit data frames from that TID, subject to existing restrictions for transmissions of frames that apply to those enabled links.</a:t>
            </a:r>
            <a:endParaRPr lang="en-US" dirty="0"/>
          </a:p>
          <a:p>
            <a:pPr lvl="2"/>
            <a:r>
              <a:rPr lang="en-GB" dirty="0"/>
              <a:t>An example of restriction is if the STA is in doze state</a:t>
            </a:r>
            <a:endParaRPr lang="en-US" dirty="0"/>
          </a:p>
          <a:p>
            <a:pPr lvl="1"/>
            <a:r>
              <a:rPr lang="en-GB" dirty="0"/>
              <a:t>[Motion 103, </a:t>
            </a:r>
            <a:r>
              <a:rPr lang="en-US" dirty="0"/>
              <a:t>[9]</a:t>
            </a:r>
            <a:r>
              <a:rPr lang="en-GB" dirty="0"/>
              <a:t> and </a:t>
            </a:r>
            <a:r>
              <a:rPr lang="en-US" dirty="0"/>
              <a:t>[41]</a:t>
            </a:r>
            <a:r>
              <a:rPr lang="en-GB" dirty="0"/>
              <a:t>]</a:t>
            </a:r>
            <a:endParaRPr lang="en-US" dirty="0"/>
          </a:p>
          <a:p>
            <a:endParaRPr lang="en-US" dirty="0"/>
          </a:p>
          <a:p>
            <a:r>
              <a:rPr lang="en-GB" dirty="0"/>
              <a:t>A non-AP MLD monitors and performs basic operations (such as traffic indication, BSS parameter updates, etc.) on one or more link(s).</a:t>
            </a:r>
            <a:endParaRPr lang="en-US" dirty="0"/>
          </a:p>
          <a:p>
            <a:pPr lvl="1"/>
            <a:r>
              <a:rPr lang="en-GB" dirty="0"/>
              <a:t>[Motion 104, </a:t>
            </a:r>
            <a:r>
              <a:rPr lang="en-US" dirty="0"/>
              <a:t>[9]</a:t>
            </a:r>
            <a:r>
              <a:rPr lang="en-GB" dirty="0"/>
              <a:t> and </a:t>
            </a:r>
            <a:r>
              <a:rPr lang="en-US" dirty="0"/>
              <a:t>[50]</a:t>
            </a:r>
            <a:r>
              <a:rPr lang="en-GB" dirty="0"/>
              <a:t>]</a:t>
            </a:r>
            <a:endParaRPr lang="en-US" dirty="0"/>
          </a:p>
          <a:p>
            <a:endParaRPr lang="en-GB" dirty="0"/>
          </a:p>
          <a:p>
            <a:r>
              <a:rPr lang="en-GB" dirty="0"/>
              <a:t>An AP MLD can recommend a non-AP MLD to use one or more enabled links.</a:t>
            </a:r>
            <a:endParaRPr lang="en-US" dirty="0"/>
          </a:p>
          <a:p>
            <a:pPr lvl="1"/>
            <a:r>
              <a:rPr lang="en-GB" dirty="0"/>
              <a:t>The AP’s indication could be carried in a broadcast or a unicast frame.</a:t>
            </a:r>
            <a:endParaRPr lang="en-US" dirty="0"/>
          </a:p>
          <a:p>
            <a:pPr lvl="1"/>
            <a:r>
              <a:rPr lang="en-GB" dirty="0"/>
              <a:t>[Motion 106, </a:t>
            </a:r>
            <a:r>
              <a:rPr lang="en-US" dirty="0"/>
              <a:t>[9]</a:t>
            </a:r>
            <a:r>
              <a:rPr lang="en-GB" dirty="0"/>
              <a:t> and </a:t>
            </a:r>
            <a:r>
              <a:rPr lang="en-US" dirty="0"/>
              <a:t>[48]</a:t>
            </a:r>
            <a:r>
              <a:rPr lang="en-GB" dirty="0"/>
              <a:t>]</a:t>
            </a:r>
            <a:endParaRPr lang="en-US" dirty="0"/>
          </a:p>
        </p:txBody>
      </p:sp>
      <p:sp>
        <p:nvSpPr>
          <p:cNvPr id="3" name="Slide Number Placeholder 2">
            <a:extLst>
              <a:ext uri="{FF2B5EF4-FFF2-40B4-BE49-F238E27FC236}">
                <a16:creationId xmlns:a16="http://schemas.microsoft.com/office/drawing/2014/main" id="{7E40C648-2B17-404B-8761-E337FA88C02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12AC4DF2-66BB-4738-8076-7FC4279A07B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7BF068-2708-47D7-8E7D-960F363522C0}"/>
              </a:ext>
            </a:extLst>
          </p:cNvPr>
          <p:cNvSpPr>
            <a:spLocks noGrp="1"/>
          </p:cNvSpPr>
          <p:nvPr>
            <p:ph type="title"/>
          </p:nvPr>
        </p:nvSpPr>
        <p:spPr/>
        <p:txBody>
          <a:bodyPr/>
          <a:lstStyle/>
          <a:p>
            <a:r>
              <a:rPr lang="en-US" dirty="0"/>
              <a:t>Related Motions</a:t>
            </a:r>
          </a:p>
        </p:txBody>
      </p:sp>
    </p:spTree>
    <p:extLst>
      <p:ext uri="{BB962C8B-B14F-4D97-AF65-F5344CB8AC3E}">
        <p14:creationId xmlns:p14="http://schemas.microsoft.com/office/powerpoint/2010/main" val="263212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FC6994-7AD8-4B01-AF64-6940D239ACD3}"/>
              </a:ext>
            </a:extLst>
          </p:cNvPr>
          <p:cNvSpPr>
            <a:spLocks noGrp="1"/>
          </p:cNvSpPr>
          <p:nvPr>
            <p:ph idx="1"/>
          </p:nvPr>
        </p:nvSpPr>
        <p:spPr>
          <a:xfrm>
            <a:off x="685800" y="1981199"/>
            <a:ext cx="7858060" cy="4396929"/>
          </a:xfrm>
        </p:spPr>
        <p:txBody>
          <a:bodyPr>
            <a:normAutofit lnSpcReduction="10000"/>
          </a:bodyPr>
          <a:lstStyle/>
          <a:p>
            <a:r>
              <a:rPr lang="en-US" dirty="0"/>
              <a:t>TID-to-link mapping feature allows each TID to be mapped to a separate link, or a set of links</a:t>
            </a:r>
          </a:p>
          <a:p>
            <a:pPr lvl="1"/>
            <a:r>
              <a:rPr lang="en-US" dirty="0"/>
              <a:t>The set of links for each TID may be overlapping or disjoint</a:t>
            </a:r>
          </a:p>
          <a:p>
            <a:endParaRPr lang="en-US" dirty="0"/>
          </a:p>
          <a:p>
            <a:r>
              <a:rPr lang="en-US" dirty="0"/>
              <a:t>Non-AP MLD can retrieve data on subset of link(s) to which the TID is mapped</a:t>
            </a:r>
          </a:p>
          <a:p>
            <a:pPr lvl="1"/>
            <a:r>
              <a:rPr lang="en-US" dirty="0"/>
              <a:t>by sending PS-Poll (or equivalent)</a:t>
            </a:r>
          </a:p>
          <a:p>
            <a:endParaRPr lang="en-US" dirty="0"/>
          </a:p>
          <a:p>
            <a:r>
              <a:rPr lang="en-US" dirty="0"/>
              <a:t>Non-AP MLD shall be able to get buffer unit (BU) indication on any link</a:t>
            </a:r>
          </a:p>
          <a:p>
            <a:pPr lvl="1"/>
            <a:r>
              <a:rPr lang="en-US" dirty="0"/>
              <a:t>For power-save reasons, non-AP MLD can pick any one link to get notification about DL data</a:t>
            </a:r>
          </a:p>
          <a:p>
            <a:endParaRPr lang="en-US" dirty="0"/>
          </a:p>
          <a:p>
            <a:endParaRPr lang="en-US" dirty="0"/>
          </a:p>
        </p:txBody>
      </p:sp>
      <p:sp>
        <p:nvSpPr>
          <p:cNvPr id="3" name="Slide Number Placeholder 2">
            <a:extLst>
              <a:ext uri="{FF2B5EF4-FFF2-40B4-BE49-F238E27FC236}">
                <a16:creationId xmlns:a16="http://schemas.microsoft.com/office/drawing/2014/main" id="{EAC992AF-B9DB-4888-A66B-410A4C16BF6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16E94AB1-D402-482B-827A-17C5E7A2A47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A1643ED-4280-4121-A8E4-1B1E3F987E1B}"/>
              </a:ext>
            </a:extLst>
          </p:cNvPr>
          <p:cNvSpPr>
            <a:spLocks noGrp="1"/>
          </p:cNvSpPr>
          <p:nvPr>
            <p:ph type="title"/>
          </p:nvPr>
        </p:nvSpPr>
        <p:spPr/>
        <p:txBody>
          <a:bodyPr/>
          <a:lstStyle/>
          <a:p>
            <a:r>
              <a:rPr lang="en-US" dirty="0"/>
              <a:t>Introduction</a:t>
            </a:r>
          </a:p>
        </p:txBody>
      </p:sp>
      <p:sp>
        <p:nvSpPr>
          <p:cNvPr id="6" name="TextBox 5">
            <a:extLst>
              <a:ext uri="{FF2B5EF4-FFF2-40B4-BE49-F238E27FC236}">
                <a16:creationId xmlns:a16="http://schemas.microsoft.com/office/drawing/2014/main" id="{AE6D2E4B-B20A-4DD6-8765-1A27210A40B5}"/>
              </a:ext>
            </a:extLst>
          </p:cNvPr>
          <p:cNvSpPr txBox="1"/>
          <p:nvPr/>
        </p:nvSpPr>
        <p:spPr>
          <a:xfrm>
            <a:off x="6882072" y="6149771"/>
            <a:ext cx="2225289" cy="276999"/>
          </a:xfrm>
          <a:prstGeom prst="rect">
            <a:avLst/>
          </a:prstGeom>
          <a:noFill/>
        </p:spPr>
        <p:txBody>
          <a:bodyPr wrap="none" rtlCol="0">
            <a:spAutoFit/>
          </a:bodyPr>
          <a:lstStyle/>
          <a:p>
            <a:r>
              <a:rPr lang="en-US" sz="1200" dirty="0"/>
              <a:t>See </a:t>
            </a:r>
            <a:r>
              <a:rPr lang="en-US" sz="1200" dirty="0">
                <a:hlinkClick r:id="rId2" action="ppaction://hlinksldjump"/>
              </a:rPr>
              <a:t>appendix</a:t>
            </a:r>
            <a:r>
              <a:rPr lang="en-US" sz="1200" dirty="0"/>
              <a:t> for related motions</a:t>
            </a:r>
          </a:p>
        </p:txBody>
      </p:sp>
    </p:spTree>
    <p:extLst>
      <p:ext uri="{BB962C8B-B14F-4D97-AF65-F5344CB8AC3E}">
        <p14:creationId xmlns:p14="http://schemas.microsoft.com/office/powerpoint/2010/main" val="268441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84005F-219A-499A-96FF-BD559E8F3DD2}"/>
              </a:ext>
            </a:extLst>
          </p:cNvPr>
          <p:cNvSpPr>
            <a:spLocks noGrp="1"/>
          </p:cNvSpPr>
          <p:nvPr>
            <p:ph idx="1"/>
          </p:nvPr>
        </p:nvSpPr>
        <p:spPr>
          <a:xfrm>
            <a:off x="685800" y="1981199"/>
            <a:ext cx="7858060" cy="4396929"/>
          </a:xfrm>
        </p:spPr>
        <p:txBody>
          <a:bodyPr>
            <a:normAutofit fontScale="85000" lnSpcReduction="20000"/>
          </a:bodyPr>
          <a:lstStyle/>
          <a:p>
            <a:r>
              <a:rPr lang="en-US" dirty="0"/>
              <a:t>Existing mechanism of traffic advertisement (single bit in TIM) works only when all TIDs are mapped to all or same subset of links.</a:t>
            </a:r>
          </a:p>
          <a:p>
            <a:pPr lvl="1"/>
            <a:r>
              <a:rPr lang="en-US" dirty="0"/>
              <a:t>However, when TID mapping is not fully overlapping, a non-AP MLD doesn’t know which TIDs the BU correspond to and hence which link(s) to wake-up on to retrieve the BUs</a:t>
            </a:r>
          </a:p>
          <a:p>
            <a:endParaRPr lang="en-US" dirty="0"/>
          </a:p>
          <a:p>
            <a:r>
              <a:rPr lang="en-US" dirty="0"/>
              <a:t>AP MLD needs to provide additional information to help non-AP MLD wake-up on the correct link(s)</a:t>
            </a:r>
          </a:p>
          <a:p>
            <a:endParaRPr lang="en-US" dirty="0"/>
          </a:p>
          <a:p>
            <a:r>
              <a:rPr lang="en-US" dirty="0"/>
              <a:t>Scheme 1: AP signals link information</a:t>
            </a:r>
          </a:p>
          <a:p>
            <a:pPr lvl="1"/>
            <a:r>
              <a:rPr lang="en-US" dirty="0"/>
              <a:t>For example: </a:t>
            </a:r>
          </a:p>
          <a:p>
            <a:pPr lvl="2"/>
            <a:r>
              <a:rPr lang="en-US" dirty="0"/>
              <a:t>Assign AID per link and set corresponding TIM bit to 1 [our initial approach]</a:t>
            </a:r>
          </a:p>
          <a:p>
            <a:pPr lvl="2"/>
            <a:r>
              <a:rPr lang="en-US" dirty="0"/>
              <a:t>Explicit IE to provide link (or link set) information</a:t>
            </a:r>
          </a:p>
          <a:p>
            <a:endParaRPr lang="en-US" dirty="0"/>
          </a:p>
          <a:p>
            <a:r>
              <a:rPr lang="en-US" dirty="0"/>
              <a:t>Scheme 2: AP provides TID information</a:t>
            </a:r>
          </a:p>
          <a:p>
            <a:pPr lvl="1"/>
            <a:r>
              <a:rPr lang="en-US" dirty="0"/>
              <a:t>For example, identify the TIDs for which the AP has BUs</a:t>
            </a:r>
          </a:p>
        </p:txBody>
      </p:sp>
      <p:sp>
        <p:nvSpPr>
          <p:cNvPr id="3" name="Slide Number Placeholder 2">
            <a:extLst>
              <a:ext uri="{FF2B5EF4-FFF2-40B4-BE49-F238E27FC236}">
                <a16:creationId xmlns:a16="http://schemas.microsoft.com/office/drawing/2014/main" id="{6C506000-3F5F-4F3A-9AAD-FC8DA2B273F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7489AC9D-C763-4BD5-8641-8CC04D8823F5}"/>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C3A238F-5155-4777-AC09-E1A0CC5FADFA}"/>
              </a:ext>
            </a:extLst>
          </p:cNvPr>
          <p:cNvSpPr>
            <a:spLocks noGrp="1"/>
          </p:cNvSpPr>
          <p:nvPr>
            <p:ph type="title"/>
          </p:nvPr>
        </p:nvSpPr>
        <p:spPr/>
        <p:txBody>
          <a:bodyPr/>
          <a:lstStyle/>
          <a:p>
            <a:r>
              <a:rPr lang="en-US" dirty="0"/>
              <a:t>Potential solutions</a:t>
            </a:r>
          </a:p>
        </p:txBody>
      </p:sp>
    </p:spTree>
    <p:extLst>
      <p:ext uri="{BB962C8B-B14F-4D97-AF65-F5344CB8AC3E}">
        <p14:creationId xmlns:p14="http://schemas.microsoft.com/office/powerpoint/2010/main" val="91028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E110D8B-C8CA-44F6-9D93-EEFDB06DB2A1}"/>
              </a:ext>
            </a:extLst>
          </p:cNvPr>
          <p:cNvSpPr>
            <a:spLocks noGrp="1"/>
          </p:cNvSpPr>
          <p:nvPr>
            <p:ph idx="1"/>
          </p:nvPr>
        </p:nvSpPr>
        <p:spPr>
          <a:xfrm>
            <a:off x="499910" y="1981200"/>
            <a:ext cx="8524324" cy="4434714"/>
          </a:xfrm>
        </p:spPr>
        <p:txBody>
          <a:bodyPr>
            <a:normAutofit lnSpcReduction="10000"/>
          </a:bodyPr>
          <a:lstStyle/>
          <a:p>
            <a:r>
              <a:rPr lang="en-US" dirty="0"/>
              <a:t>Signaling link information (via per-AID based scheme or other) works under two extreme scenarios:</a:t>
            </a:r>
          </a:p>
          <a:p>
            <a:pPr lvl="1"/>
            <a:r>
              <a:rPr lang="en-US" dirty="0"/>
              <a:t>Fully overlapped mapping (i.e., all TIDs map to all links or same subset)</a:t>
            </a:r>
          </a:p>
          <a:p>
            <a:pPr lvl="2"/>
            <a:r>
              <a:rPr lang="en-US" dirty="0"/>
              <a:t>In such case, AP provides the recommended link(s) and the non-AP MLD can pick all or subset to retrieve the BUs (for any TID)</a:t>
            </a:r>
          </a:p>
          <a:p>
            <a:pPr lvl="1"/>
            <a:r>
              <a:rPr lang="en-US" dirty="0"/>
              <a:t>Fully disjoint mapping (i.e., a link has a single TID mapped to it)</a:t>
            </a:r>
          </a:p>
          <a:p>
            <a:pPr lvl="2"/>
            <a:r>
              <a:rPr lang="en-US" dirty="0"/>
              <a:t>In such case the recommended link unambiguously identifies a TID</a:t>
            </a:r>
          </a:p>
          <a:p>
            <a:endParaRPr lang="en-US" dirty="0"/>
          </a:p>
          <a:p>
            <a:r>
              <a:rPr lang="en-US" dirty="0"/>
              <a:t>However, in practice, the set of links for each TID can be overlapping or disjoint</a:t>
            </a:r>
          </a:p>
          <a:p>
            <a:pPr lvl="1"/>
            <a:r>
              <a:rPr lang="en-US" dirty="0"/>
              <a:t>In such case, providing a link recommendation doesn’t help and is ambiguous</a:t>
            </a:r>
          </a:p>
          <a:p>
            <a:pPr lvl="2"/>
            <a:r>
              <a:rPr lang="en-US" dirty="0"/>
              <a:t>see example on next slide</a:t>
            </a:r>
          </a:p>
        </p:txBody>
      </p:sp>
      <p:sp>
        <p:nvSpPr>
          <p:cNvPr id="3" name="Slide Number Placeholder 2">
            <a:extLst>
              <a:ext uri="{FF2B5EF4-FFF2-40B4-BE49-F238E27FC236}">
                <a16:creationId xmlns:a16="http://schemas.microsoft.com/office/drawing/2014/main" id="{D613182E-93CC-4D19-B21A-503990474A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D8715DC3-FD28-42B0-8B75-6D45D3BD82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2E1EB5-A34C-4EF3-82B0-B5770B7A9443}"/>
              </a:ext>
            </a:extLst>
          </p:cNvPr>
          <p:cNvSpPr>
            <a:spLocks noGrp="1"/>
          </p:cNvSpPr>
          <p:nvPr>
            <p:ph type="title"/>
          </p:nvPr>
        </p:nvSpPr>
        <p:spPr/>
        <p:txBody>
          <a:bodyPr/>
          <a:lstStyle/>
          <a:p>
            <a:r>
              <a:rPr lang="en-US" dirty="0"/>
              <a:t>When does link based approach work?</a:t>
            </a:r>
          </a:p>
        </p:txBody>
      </p:sp>
    </p:spTree>
    <p:extLst>
      <p:ext uri="{BB962C8B-B14F-4D97-AF65-F5344CB8AC3E}">
        <p14:creationId xmlns:p14="http://schemas.microsoft.com/office/powerpoint/2010/main" val="458666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838E8A-25A1-4DD7-8D3A-C2CE66209214}"/>
              </a:ext>
            </a:extLst>
          </p:cNvPr>
          <p:cNvSpPr>
            <a:spLocks noGrp="1"/>
          </p:cNvSpPr>
          <p:nvPr>
            <p:ph idx="1"/>
          </p:nvPr>
        </p:nvSpPr>
        <p:spPr>
          <a:xfrm>
            <a:off x="685800" y="1981199"/>
            <a:ext cx="7858060" cy="4396929"/>
          </a:xfrm>
        </p:spPr>
        <p:txBody>
          <a:bodyPr>
            <a:normAutofit fontScale="70000" lnSpcReduction="20000"/>
          </a:bodyPr>
          <a:lstStyle/>
          <a:p>
            <a:r>
              <a:rPr lang="en-US" dirty="0"/>
              <a:t>Assume 3 links L1, L2, L3.</a:t>
            </a:r>
          </a:p>
          <a:p>
            <a:pPr lvl="1"/>
            <a:r>
              <a:rPr lang="en-US" dirty="0"/>
              <a:t>Assume non-AP MLD is monitoring only L3</a:t>
            </a:r>
          </a:p>
          <a:p>
            <a:endParaRPr lang="en-US" dirty="0"/>
          </a:p>
          <a:p>
            <a:r>
              <a:rPr lang="en-US" dirty="0"/>
              <a:t>AP has BUs for a non-AP MLD corresponding to two TIDs</a:t>
            </a:r>
          </a:p>
          <a:p>
            <a:pPr lvl="1"/>
            <a:r>
              <a:rPr lang="en-US" dirty="0"/>
              <a:t>TID 1 maps to L1 only </a:t>
            </a:r>
          </a:p>
          <a:p>
            <a:pPr lvl="1"/>
            <a:r>
              <a:rPr lang="en-US" dirty="0"/>
              <a:t>TID 2 maps to both L1 and L2. </a:t>
            </a:r>
          </a:p>
          <a:p>
            <a:pPr lvl="1"/>
            <a:r>
              <a:rPr lang="en-US" dirty="0"/>
              <a:t>AP wants to send an indication for BUs belonging to both TIDs.</a:t>
            </a:r>
          </a:p>
          <a:p>
            <a:endParaRPr lang="en-US" dirty="0"/>
          </a:p>
          <a:p>
            <a:r>
              <a:rPr lang="en-US" dirty="0"/>
              <a:t>AP recommends L1 &amp; L2. </a:t>
            </a:r>
          </a:p>
          <a:p>
            <a:pPr lvl="1"/>
            <a:r>
              <a:rPr lang="en-US" dirty="0"/>
              <a:t>Spec allows STA to pick any link. Therefore, STA picks L2. </a:t>
            </a:r>
          </a:p>
          <a:p>
            <a:pPr lvl="1"/>
            <a:r>
              <a:rPr lang="en-US" dirty="0"/>
              <a:t>STA is unaware that BUs for TID 1 are stuck on L1. </a:t>
            </a:r>
          </a:p>
          <a:p>
            <a:pPr lvl="1"/>
            <a:r>
              <a:rPr lang="en-US" dirty="0"/>
              <a:t>This may go on for a long time if AP has constant flow for traffic for TID 2.</a:t>
            </a:r>
          </a:p>
          <a:p>
            <a:endParaRPr lang="en-US" dirty="0"/>
          </a:p>
          <a:p>
            <a:r>
              <a:rPr lang="en-US" dirty="0"/>
              <a:t>One approach to address the above would be to fix the mapping for a set of TIDs to a set of links</a:t>
            </a:r>
          </a:p>
          <a:p>
            <a:pPr lvl="1"/>
            <a:r>
              <a:rPr lang="en-US" dirty="0"/>
              <a:t>E.g., TID 0-3 maps to L1 and L2 and TID 4-7 maps to L3</a:t>
            </a:r>
          </a:p>
          <a:p>
            <a:pPr lvl="1"/>
            <a:r>
              <a:rPr lang="en-US" dirty="0"/>
              <a:t>However, such approach would bring artificial restrictions to the protocol and take away some of the benefits of TID-to-link mapping</a:t>
            </a:r>
          </a:p>
        </p:txBody>
      </p:sp>
      <p:sp>
        <p:nvSpPr>
          <p:cNvPr id="3" name="Slide Number Placeholder 2">
            <a:extLst>
              <a:ext uri="{FF2B5EF4-FFF2-40B4-BE49-F238E27FC236}">
                <a16:creationId xmlns:a16="http://schemas.microsoft.com/office/drawing/2014/main" id="{BCFD5914-5C4F-4ACE-9C76-113AD742309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FB8F81F4-456E-4B08-AC7B-B14E201BE1C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F1E5470-9EB7-4660-BD83-E83B7925EB11}"/>
              </a:ext>
            </a:extLst>
          </p:cNvPr>
          <p:cNvSpPr>
            <a:spLocks noGrp="1"/>
          </p:cNvSpPr>
          <p:nvPr>
            <p:ph type="title"/>
          </p:nvPr>
        </p:nvSpPr>
        <p:spPr/>
        <p:txBody>
          <a:bodyPr/>
          <a:lstStyle/>
          <a:p>
            <a:r>
              <a:rPr lang="en-US" dirty="0"/>
              <a:t>Problem with link-based indication (example)</a:t>
            </a:r>
          </a:p>
        </p:txBody>
      </p:sp>
    </p:spTree>
    <p:extLst>
      <p:ext uri="{BB962C8B-B14F-4D97-AF65-F5344CB8AC3E}">
        <p14:creationId xmlns:p14="http://schemas.microsoft.com/office/powerpoint/2010/main" val="53437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A6350A-388E-49A7-9473-C713FD8A9C66}"/>
              </a:ext>
            </a:extLst>
          </p:cNvPr>
          <p:cNvSpPr>
            <a:spLocks noGrp="1"/>
          </p:cNvSpPr>
          <p:nvPr>
            <p:ph idx="1"/>
          </p:nvPr>
        </p:nvSpPr>
        <p:spPr>
          <a:xfrm>
            <a:off x="685800" y="1981200"/>
            <a:ext cx="7858060" cy="4419600"/>
          </a:xfrm>
        </p:spPr>
        <p:txBody>
          <a:bodyPr>
            <a:normAutofit fontScale="77500" lnSpcReduction="20000"/>
          </a:bodyPr>
          <a:lstStyle/>
          <a:p>
            <a:r>
              <a:rPr lang="en-US" dirty="0"/>
              <a:t>Initially we took an approach to solve the problem by assigning unique AIDs per link and identifying the link (via TIM bitmap)</a:t>
            </a:r>
          </a:p>
          <a:p>
            <a:endParaRPr lang="en-US" dirty="0"/>
          </a:p>
          <a:p>
            <a:r>
              <a:rPr lang="en-US" dirty="0"/>
              <a:t>However, as the spec development has progressed, we realized that link based signaling is ambiguous. Based on approved spec text:</a:t>
            </a:r>
          </a:p>
          <a:p>
            <a:pPr marL="857250" lvl="1" indent="-342900">
              <a:buFont typeface="+mj-lt"/>
              <a:buAutoNum type="arabicPeriod"/>
            </a:pPr>
            <a:r>
              <a:rPr lang="en-US" dirty="0"/>
              <a:t>AP can signal BUs on any link [motion 52]</a:t>
            </a:r>
          </a:p>
          <a:p>
            <a:pPr marL="857250" lvl="1" indent="-342900">
              <a:buFont typeface="+mj-lt"/>
              <a:buAutoNum type="arabicPeriod"/>
            </a:pPr>
            <a:r>
              <a:rPr lang="en-US" dirty="0"/>
              <a:t>TIDs can be mapped on overlapping or disjoint set of links [motion 54]</a:t>
            </a:r>
          </a:p>
          <a:p>
            <a:pPr marL="857250" lvl="1" indent="-342900">
              <a:buFont typeface="+mj-lt"/>
              <a:buAutoNum type="arabicPeriod"/>
            </a:pPr>
            <a:r>
              <a:rPr lang="en-US" dirty="0"/>
              <a:t>STA can pick any link(s) for a mapped TID to retrieve the BUs for that TID [motion 103]</a:t>
            </a:r>
          </a:p>
          <a:p>
            <a:pPr marL="857250" lvl="1" indent="-342900">
              <a:buFont typeface="+mj-lt"/>
              <a:buAutoNum type="arabicPeriod"/>
            </a:pPr>
            <a:r>
              <a:rPr lang="en-US" dirty="0"/>
              <a:t>Non-AP MLD can operate on a subset of links to conserve power [motion 104]</a:t>
            </a:r>
          </a:p>
          <a:p>
            <a:pPr marL="857250" lvl="1" indent="-342900">
              <a:buFont typeface="+mj-lt"/>
              <a:buAutoNum type="arabicPeriod"/>
            </a:pPr>
            <a:r>
              <a:rPr lang="en-US" dirty="0"/>
              <a:t>AP can recommend one or more link where it can serve the STA [motion 106]</a:t>
            </a:r>
          </a:p>
          <a:p>
            <a:pPr lvl="1"/>
            <a:r>
              <a:rPr lang="en-US" dirty="0"/>
              <a:t>Based on the above, an AP MLD can recommend (#5) a set of links, but the ultimate choice lies with the non-AP MLD (#3) on which link(s) it wakes up to retrieve BUs.</a:t>
            </a:r>
          </a:p>
          <a:p>
            <a:endParaRPr lang="en-US" dirty="0"/>
          </a:p>
          <a:p>
            <a:r>
              <a:rPr lang="en-US" dirty="0"/>
              <a:t>Therefore, there is a need to signal the TID(s) for which APs has BUs</a:t>
            </a:r>
          </a:p>
          <a:p>
            <a:pPr lvl="1"/>
            <a:r>
              <a:rPr lang="en-US" dirty="0"/>
              <a:t>Based on this, non-AP MLD would unambiguously know which link(s) it could wake-up on to retrieve the BUs</a:t>
            </a:r>
          </a:p>
        </p:txBody>
      </p:sp>
      <p:sp>
        <p:nvSpPr>
          <p:cNvPr id="3" name="Slide Number Placeholder 2">
            <a:extLst>
              <a:ext uri="{FF2B5EF4-FFF2-40B4-BE49-F238E27FC236}">
                <a16:creationId xmlns:a16="http://schemas.microsoft.com/office/drawing/2014/main" id="{71F2668A-1B10-43C3-87DD-F6B6F7D23756}"/>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909DA134-72BD-48CF-8934-AAC87F46D2A3}"/>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02174A4F-7D29-465A-A498-AABAA7202BDE}"/>
              </a:ext>
            </a:extLst>
          </p:cNvPr>
          <p:cNvSpPr>
            <a:spLocks noGrp="1"/>
          </p:cNvSpPr>
          <p:nvPr>
            <p:ph type="title"/>
          </p:nvPr>
        </p:nvSpPr>
        <p:spPr/>
        <p:txBody>
          <a:bodyPr/>
          <a:lstStyle/>
          <a:p>
            <a:r>
              <a:rPr lang="en-US" dirty="0"/>
              <a:t>Link based vs TID based</a:t>
            </a:r>
          </a:p>
        </p:txBody>
      </p:sp>
    </p:spTree>
    <p:extLst>
      <p:ext uri="{BB962C8B-B14F-4D97-AF65-F5344CB8AC3E}">
        <p14:creationId xmlns:p14="http://schemas.microsoft.com/office/powerpoint/2010/main" val="24545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CF22C5-3CD5-4972-AC41-8061534904BE}"/>
              </a:ext>
            </a:extLst>
          </p:cNvPr>
          <p:cNvSpPr>
            <a:spLocks noGrp="1"/>
          </p:cNvSpPr>
          <p:nvPr>
            <p:ph idx="1"/>
          </p:nvPr>
        </p:nvSpPr>
        <p:spPr>
          <a:xfrm>
            <a:off x="528991" y="1981200"/>
            <a:ext cx="8154029" cy="2486226"/>
          </a:xfrm>
        </p:spPr>
        <p:txBody>
          <a:bodyPr>
            <a:normAutofit fontScale="62500" lnSpcReduction="20000"/>
          </a:bodyPr>
          <a:lstStyle/>
          <a:p>
            <a:r>
              <a:rPr lang="en-US" dirty="0"/>
              <a:t>A single TIM bit indicates BUs (of any TID) for a non-AP MLD</a:t>
            </a:r>
          </a:p>
          <a:p>
            <a:endParaRPr lang="en-US" dirty="0"/>
          </a:p>
          <a:p>
            <a:r>
              <a:rPr lang="en-US" dirty="0"/>
              <a:t>A TID bitmap carried in the beacon indicates the TID(s) for which AP has BUs</a:t>
            </a:r>
          </a:p>
          <a:p>
            <a:pPr lvl="1"/>
            <a:r>
              <a:rPr lang="en-US" dirty="0"/>
              <a:t>The field is carried only for the AIDs which had TIM bit set to 1</a:t>
            </a:r>
          </a:p>
          <a:p>
            <a:pPr lvl="1"/>
            <a:r>
              <a:rPr lang="en-US" dirty="0"/>
              <a:t>TID bitmap is an 8-bit field, corresponding to each TID</a:t>
            </a:r>
          </a:p>
          <a:p>
            <a:endParaRPr lang="en-US" dirty="0"/>
          </a:p>
          <a:p>
            <a:r>
              <a:rPr lang="en-US" dirty="0"/>
              <a:t>The STA used TID to link mapping to decide which link(s) it should wake-up to retrieve the buffered MPDUs</a:t>
            </a:r>
          </a:p>
          <a:p>
            <a:endParaRPr lang="en-US" dirty="0"/>
          </a:p>
          <a:p>
            <a:r>
              <a:rPr lang="en-US" dirty="0"/>
              <a:t>However, this approach requires 8 bits per non-AP MLD for which AP MLD has BUs</a:t>
            </a:r>
          </a:p>
          <a:p>
            <a:pPr lvl="1"/>
            <a:r>
              <a:rPr lang="en-US" dirty="0"/>
              <a:t>The signaling scheme can be made efficient by signaling a single TID (see next slide)</a:t>
            </a:r>
          </a:p>
        </p:txBody>
      </p:sp>
      <p:sp>
        <p:nvSpPr>
          <p:cNvPr id="3" name="Slide Number Placeholder 2">
            <a:extLst>
              <a:ext uri="{FF2B5EF4-FFF2-40B4-BE49-F238E27FC236}">
                <a16:creationId xmlns:a16="http://schemas.microsoft.com/office/drawing/2014/main" id="{20918EB5-9FC7-43CC-A0C3-4ED43797B404}"/>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62D6A77-C391-4551-8C80-000EE5051A5E}"/>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53CC24D-60AD-4615-A24C-E78796D396F0}"/>
              </a:ext>
            </a:extLst>
          </p:cNvPr>
          <p:cNvSpPr>
            <a:spLocks noGrp="1"/>
          </p:cNvSpPr>
          <p:nvPr>
            <p:ph type="title"/>
          </p:nvPr>
        </p:nvSpPr>
        <p:spPr/>
        <p:txBody>
          <a:bodyPr/>
          <a:lstStyle/>
          <a:p>
            <a:r>
              <a:rPr lang="en-US" dirty="0"/>
              <a:t>Signaling TID information</a:t>
            </a:r>
          </a:p>
        </p:txBody>
      </p:sp>
      <p:grpSp>
        <p:nvGrpSpPr>
          <p:cNvPr id="213" name="Group 212">
            <a:extLst>
              <a:ext uri="{FF2B5EF4-FFF2-40B4-BE49-F238E27FC236}">
                <a16:creationId xmlns:a16="http://schemas.microsoft.com/office/drawing/2014/main" id="{42534473-759C-4AA7-9A8F-66C3FB7BA76D}"/>
              </a:ext>
            </a:extLst>
          </p:cNvPr>
          <p:cNvGrpSpPr/>
          <p:nvPr/>
        </p:nvGrpSpPr>
        <p:grpSpPr>
          <a:xfrm>
            <a:off x="974513" y="4512769"/>
            <a:ext cx="7188424" cy="1913390"/>
            <a:chOff x="1920261" y="4467427"/>
            <a:chExt cx="7188424" cy="1913390"/>
          </a:xfrm>
        </p:grpSpPr>
        <p:sp>
          <p:nvSpPr>
            <p:cNvPr id="110" name="Rectangle 109">
              <a:extLst>
                <a:ext uri="{FF2B5EF4-FFF2-40B4-BE49-F238E27FC236}">
                  <a16:creationId xmlns:a16="http://schemas.microsoft.com/office/drawing/2014/main" id="{CE8A1F4E-337E-4636-B9D1-EFBCFA7F8C92}"/>
                </a:ext>
              </a:extLst>
            </p:cNvPr>
            <p:cNvSpPr/>
            <p:nvPr/>
          </p:nvSpPr>
          <p:spPr bwMode="auto">
            <a:xfrm>
              <a:off x="3663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1" name="Rectangle 110">
              <a:extLst>
                <a:ext uri="{FF2B5EF4-FFF2-40B4-BE49-F238E27FC236}">
                  <a16:creationId xmlns:a16="http://schemas.microsoft.com/office/drawing/2014/main" id="{E75482AB-F633-4EEA-88CB-CC35FFA888BA}"/>
                </a:ext>
              </a:extLst>
            </p:cNvPr>
            <p:cNvSpPr/>
            <p:nvPr/>
          </p:nvSpPr>
          <p:spPr bwMode="auto">
            <a:xfrm>
              <a:off x="4120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2" name="Rectangle 111">
              <a:extLst>
                <a:ext uri="{FF2B5EF4-FFF2-40B4-BE49-F238E27FC236}">
                  <a16:creationId xmlns:a16="http://schemas.microsoft.com/office/drawing/2014/main" id="{86794A92-DF81-4D03-BC1A-F7CD77FB3EB2}"/>
                </a:ext>
              </a:extLst>
            </p:cNvPr>
            <p:cNvSpPr/>
            <p:nvPr/>
          </p:nvSpPr>
          <p:spPr bwMode="auto">
            <a:xfrm>
              <a:off x="4349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3" name="Rectangle 112">
              <a:extLst>
                <a:ext uri="{FF2B5EF4-FFF2-40B4-BE49-F238E27FC236}">
                  <a16:creationId xmlns:a16="http://schemas.microsoft.com/office/drawing/2014/main" id="{EDEA97B2-C04E-49DC-A353-C6929E10EFFC}"/>
                </a:ext>
              </a:extLst>
            </p:cNvPr>
            <p:cNvSpPr/>
            <p:nvPr/>
          </p:nvSpPr>
          <p:spPr bwMode="auto">
            <a:xfrm>
              <a:off x="4578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4" name="TextBox 113">
              <a:extLst>
                <a:ext uri="{FF2B5EF4-FFF2-40B4-BE49-F238E27FC236}">
                  <a16:creationId xmlns:a16="http://schemas.microsoft.com/office/drawing/2014/main" id="{24EE1F18-F1B9-416C-8FA6-D0A2CF312E81}"/>
                </a:ext>
              </a:extLst>
            </p:cNvPr>
            <p:cNvSpPr txBox="1"/>
            <p:nvPr/>
          </p:nvSpPr>
          <p:spPr>
            <a:xfrm>
              <a:off x="3139461" y="4470404"/>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5" name="Rectangle 114">
              <a:extLst>
                <a:ext uri="{FF2B5EF4-FFF2-40B4-BE49-F238E27FC236}">
                  <a16:creationId xmlns:a16="http://schemas.microsoft.com/office/drawing/2014/main" id="{852298B5-D471-4F5E-A9BC-A6EFEBED4ECD}"/>
                </a:ext>
              </a:extLst>
            </p:cNvPr>
            <p:cNvSpPr/>
            <p:nvPr/>
          </p:nvSpPr>
          <p:spPr bwMode="auto">
            <a:xfrm>
              <a:off x="5035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6" name="Rectangle 115">
              <a:extLst>
                <a:ext uri="{FF2B5EF4-FFF2-40B4-BE49-F238E27FC236}">
                  <a16:creationId xmlns:a16="http://schemas.microsoft.com/office/drawing/2014/main" id="{F636E9BC-504A-41F2-81EA-D8E3E7C54793}"/>
                </a:ext>
              </a:extLst>
            </p:cNvPr>
            <p:cNvSpPr/>
            <p:nvPr/>
          </p:nvSpPr>
          <p:spPr bwMode="auto">
            <a:xfrm>
              <a:off x="5263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17" name="Rectangle 116">
              <a:extLst>
                <a:ext uri="{FF2B5EF4-FFF2-40B4-BE49-F238E27FC236}">
                  <a16:creationId xmlns:a16="http://schemas.microsoft.com/office/drawing/2014/main" id="{F7FC5BE4-E4B9-4208-BCC4-62C26942BAA7}"/>
                </a:ext>
              </a:extLst>
            </p:cNvPr>
            <p:cNvSpPr/>
            <p:nvPr/>
          </p:nvSpPr>
          <p:spPr bwMode="auto">
            <a:xfrm>
              <a:off x="5492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8" name="Rectangle 117">
              <a:extLst>
                <a:ext uri="{FF2B5EF4-FFF2-40B4-BE49-F238E27FC236}">
                  <a16:creationId xmlns:a16="http://schemas.microsoft.com/office/drawing/2014/main" id="{829EE8A4-59D7-41ED-9276-97A1CD5E3CDD}"/>
                </a:ext>
              </a:extLst>
            </p:cNvPr>
            <p:cNvSpPr/>
            <p:nvPr/>
          </p:nvSpPr>
          <p:spPr bwMode="auto">
            <a:xfrm>
              <a:off x="5949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19" name="Rectangle 118">
              <a:extLst>
                <a:ext uri="{FF2B5EF4-FFF2-40B4-BE49-F238E27FC236}">
                  <a16:creationId xmlns:a16="http://schemas.microsoft.com/office/drawing/2014/main" id="{331E9C49-D186-4147-BE7E-05F508368F40}"/>
                </a:ext>
              </a:extLst>
            </p:cNvPr>
            <p:cNvSpPr/>
            <p:nvPr/>
          </p:nvSpPr>
          <p:spPr bwMode="auto">
            <a:xfrm>
              <a:off x="6178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0" name="Rectangle 119">
              <a:extLst>
                <a:ext uri="{FF2B5EF4-FFF2-40B4-BE49-F238E27FC236}">
                  <a16:creationId xmlns:a16="http://schemas.microsoft.com/office/drawing/2014/main" id="{542C496F-6955-47B8-AD6F-40B0E895915D}"/>
                </a:ext>
              </a:extLst>
            </p:cNvPr>
            <p:cNvSpPr/>
            <p:nvPr/>
          </p:nvSpPr>
          <p:spPr bwMode="auto">
            <a:xfrm>
              <a:off x="64069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1" name="Rectangle 120">
              <a:extLst>
                <a:ext uri="{FF2B5EF4-FFF2-40B4-BE49-F238E27FC236}">
                  <a16:creationId xmlns:a16="http://schemas.microsoft.com/office/drawing/2014/main" id="{50C40542-3BBC-403C-AD90-B3456AD4103E}"/>
                </a:ext>
              </a:extLst>
            </p:cNvPr>
            <p:cNvSpPr/>
            <p:nvPr/>
          </p:nvSpPr>
          <p:spPr bwMode="auto">
            <a:xfrm>
              <a:off x="6864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2" name="Rectangle 121">
              <a:extLst>
                <a:ext uri="{FF2B5EF4-FFF2-40B4-BE49-F238E27FC236}">
                  <a16:creationId xmlns:a16="http://schemas.microsoft.com/office/drawing/2014/main" id="{9868457B-7563-478E-A69F-FCF5D57583DE}"/>
                </a:ext>
              </a:extLst>
            </p:cNvPr>
            <p:cNvSpPr/>
            <p:nvPr/>
          </p:nvSpPr>
          <p:spPr bwMode="auto">
            <a:xfrm>
              <a:off x="7092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3" name="Rectangle 122">
              <a:extLst>
                <a:ext uri="{FF2B5EF4-FFF2-40B4-BE49-F238E27FC236}">
                  <a16:creationId xmlns:a16="http://schemas.microsoft.com/office/drawing/2014/main" id="{4B59C1A4-537E-4A05-993C-F50EB9A394C3}"/>
                </a:ext>
              </a:extLst>
            </p:cNvPr>
            <p:cNvSpPr/>
            <p:nvPr/>
          </p:nvSpPr>
          <p:spPr bwMode="auto">
            <a:xfrm>
              <a:off x="73213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4" name="Rectangle 123">
              <a:extLst>
                <a:ext uri="{FF2B5EF4-FFF2-40B4-BE49-F238E27FC236}">
                  <a16:creationId xmlns:a16="http://schemas.microsoft.com/office/drawing/2014/main" id="{C3B52EC7-0B78-489B-B593-ABC3FDD3ACEC}"/>
                </a:ext>
              </a:extLst>
            </p:cNvPr>
            <p:cNvSpPr/>
            <p:nvPr/>
          </p:nvSpPr>
          <p:spPr bwMode="auto">
            <a:xfrm>
              <a:off x="77785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5" name="Rectangle 124">
              <a:extLst>
                <a:ext uri="{FF2B5EF4-FFF2-40B4-BE49-F238E27FC236}">
                  <a16:creationId xmlns:a16="http://schemas.microsoft.com/office/drawing/2014/main" id="{3248CF06-9A2C-4F58-A288-BBBA65128E28}"/>
                </a:ext>
              </a:extLst>
            </p:cNvPr>
            <p:cNvSpPr/>
            <p:nvPr/>
          </p:nvSpPr>
          <p:spPr bwMode="auto">
            <a:xfrm>
              <a:off x="80071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6" name="Rectangle 125">
              <a:extLst>
                <a:ext uri="{FF2B5EF4-FFF2-40B4-BE49-F238E27FC236}">
                  <a16:creationId xmlns:a16="http://schemas.microsoft.com/office/drawing/2014/main" id="{9DED7379-10EF-4475-AC33-DA2BBD2ECA42}"/>
                </a:ext>
              </a:extLst>
            </p:cNvPr>
            <p:cNvSpPr/>
            <p:nvPr/>
          </p:nvSpPr>
          <p:spPr bwMode="auto">
            <a:xfrm>
              <a:off x="8235737"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7" name="Rectangle 126">
              <a:extLst>
                <a:ext uri="{FF2B5EF4-FFF2-40B4-BE49-F238E27FC236}">
                  <a16:creationId xmlns:a16="http://schemas.microsoft.com/office/drawing/2014/main" id="{033420DF-101C-4D86-8F81-09DE595029A9}"/>
                </a:ext>
              </a:extLst>
            </p:cNvPr>
            <p:cNvSpPr/>
            <p:nvPr/>
          </p:nvSpPr>
          <p:spPr bwMode="auto">
            <a:xfrm>
              <a:off x="8702061" y="4775204"/>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28" name="TextBox 127">
              <a:extLst>
                <a:ext uri="{FF2B5EF4-FFF2-40B4-BE49-F238E27FC236}">
                  <a16:creationId xmlns:a16="http://schemas.microsoft.com/office/drawing/2014/main" id="{6DB25D95-3F19-4065-9EA4-23A55ACCFCB6}"/>
                </a:ext>
              </a:extLst>
            </p:cNvPr>
            <p:cNvSpPr txBox="1"/>
            <p:nvPr/>
          </p:nvSpPr>
          <p:spPr>
            <a:xfrm>
              <a:off x="3832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29" name="TextBox 128">
              <a:extLst>
                <a:ext uri="{FF2B5EF4-FFF2-40B4-BE49-F238E27FC236}">
                  <a16:creationId xmlns:a16="http://schemas.microsoft.com/office/drawing/2014/main" id="{12D6ECDE-47B5-46D3-B7C6-52F70546B22A}"/>
                </a:ext>
              </a:extLst>
            </p:cNvPr>
            <p:cNvSpPr txBox="1"/>
            <p:nvPr/>
          </p:nvSpPr>
          <p:spPr>
            <a:xfrm>
              <a:off x="47473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0" name="TextBox 129">
              <a:extLst>
                <a:ext uri="{FF2B5EF4-FFF2-40B4-BE49-F238E27FC236}">
                  <a16:creationId xmlns:a16="http://schemas.microsoft.com/office/drawing/2014/main" id="{D583A840-6D1B-43C4-9AAD-2DA9554F519C}"/>
                </a:ext>
              </a:extLst>
            </p:cNvPr>
            <p:cNvSpPr txBox="1"/>
            <p:nvPr/>
          </p:nvSpPr>
          <p:spPr>
            <a:xfrm>
              <a:off x="56617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1" name="TextBox 130">
              <a:extLst>
                <a:ext uri="{FF2B5EF4-FFF2-40B4-BE49-F238E27FC236}">
                  <a16:creationId xmlns:a16="http://schemas.microsoft.com/office/drawing/2014/main" id="{70A66583-E455-44A1-B399-9D4AF58DFF1A}"/>
                </a:ext>
              </a:extLst>
            </p:cNvPr>
            <p:cNvSpPr txBox="1"/>
            <p:nvPr/>
          </p:nvSpPr>
          <p:spPr>
            <a:xfrm>
              <a:off x="65761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2" name="TextBox 131">
              <a:extLst>
                <a:ext uri="{FF2B5EF4-FFF2-40B4-BE49-F238E27FC236}">
                  <a16:creationId xmlns:a16="http://schemas.microsoft.com/office/drawing/2014/main" id="{BA83E83F-5F55-484E-BFA5-D9C17058454F}"/>
                </a:ext>
              </a:extLst>
            </p:cNvPr>
            <p:cNvSpPr txBox="1"/>
            <p:nvPr/>
          </p:nvSpPr>
          <p:spPr>
            <a:xfrm>
              <a:off x="74905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3" name="TextBox 132">
              <a:extLst>
                <a:ext uri="{FF2B5EF4-FFF2-40B4-BE49-F238E27FC236}">
                  <a16:creationId xmlns:a16="http://schemas.microsoft.com/office/drawing/2014/main" id="{E8061E90-200D-49D0-9354-56E743014EF5}"/>
                </a:ext>
              </a:extLst>
            </p:cNvPr>
            <p:cNvSpPr txBox="1"/>
            <p:nvPr/>
          </p:nvSpPr>
          <p:spPr>
            <a:xfrm>
              <a:off x="8404935" y="4772227"/>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134" name="TextBox 133">
              <a:extLst>
                <a:ext uri="{FF2B5EF4-FFF2-40B4-BE49-F238E27FC236}">
                  <a16:creationId xmlns:a16="http://schemas.microsoft.com/office/drawing/2014/main" id="{A701E954-9D73-475C-A831-EF412624D337}"/>
                </a:ext>
              </a:extLst>
            </p:cNvPr>
            <p:cNvSpPr txBox="1"/>
            <p:nvPr/>
          </p:nvSpPr>
          <p:spPr>
            <a:xfrm>
              <a:off x="42461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135" name="TextBox 134">
              <a:extLst>
                <a:ext uri="{FF2B5EF4-FFF2-40B4-BE49-F238E27FC236}">
                  <a16:creationId xmlns:a16="http://schemas.microsoft.com/office/drawing/2014/main" id="{D7A7138D-8EDC-487C-A7C3-82E0F5DFBAB7}"/>
                </a:ext>
              </a:extLst>
            </p:cNvPr>
            <p:cNvSpPr txBox="1"/>
            <p:nvPr/>
          </p:nvSpPr>
          <p:spPr>
            <a:xfrm>
              <a:off x="51605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136" name="TextBox 135">
              <a:extLst>
                <a:ext uri="{FF2B5EF4-FFF2-40B4-BE49-F238E27FC236}">
                  <a16:creationId xmlns:a16="http://schemas.microsoft.com/office/drawing/2014/main" id="{8BAB0740-4DD9-4991-95B2-3F1F407F391D}"/>
                </a:ext>
              </a:extLst>
            </p:cNvPr>
            <p:cNvSpPr txBox="1"/>
            <p:nvPr/>
          </p:nvSpPr>
          <p:spPr>
            <a:xfrm>
              <a:off x="60749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137" name="TextBox 136">
              <a:extLst>
                <a:ext uri="{FF2B5EF4-FFF2-40B4-BE49-F238E27FC236}">
                  <a16:creationId xmlns:a16="http://schemas.microsoft.com/office/drawing/2014/main" id="{C72506C3-99BE-41FB-862F-B364587609C8}"/>
                </a:ext>
              </a:extLst>
            </p:cNvPr>
            <p:cNvSpPr txBox="1"/>
            <p:nvPr/>
          </p:nvSpPr>
          <p:spPr>
            <a:xfrm>
              <a:off x="6989309"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138" name="TextBox 137">
              <a:extLst>
                <a:ext uri="{FF2B5EF4-FFF2-40B4-BE49-F238E27FC236}">
                  <a16:creationId xmlns:a16="http://schemas.microsoft.com/office/drawing/2014/main" id="{98BE012E-6794-4BB6-92D6-4CD4DF0DED13}"/>
                </a:ext>
              </a:extLst>
            </p:cNvPr>
            <p:cNvSpPr txBox="1"/>
            <p:nvPr/>
          </p:nvSpPr>
          <p:spPr>
            <a:xfrm>
              <a:off x="7903709"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139" name="TextBox 138">
              <a:extLst>
                <a:ext uri="{FF2B5EF4-FFF2-40B4-BE49-F238E27FC236}">
                  <a16:creationId xmlns:a16="http://schemas.microsoft.com/office/drawing/2014/main" id="{4B47853C-C79C-46CB-8856-D1BA8A54CC16}"/>
                </a:ext>
              </a:extLst>
            </p:cNvPr>
            <p:cNvSpPr txBox="1"/>
            <p:nvPr/>
          </p:nvSpPr>
          <p:spPr>
            <a:xfrm>
              <a:off x="3596661" y="4470404"/>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140" name="TextBox 139">
              <a:extLst>
                <a:ext uri="{FF2B5EF4-FFF2-40B4-BE49-F238E27FC236}">
                  <a16:creationId xmlns:a16="http://schemas.microsoft.com/office/drawing/2014/main" id="{72EFBD68-C154-4B99-889E-88DDB2C849DE}"/>
                </a:ext>
              </a:extLst>
            </p:cNvPr>
            <p:cNvSpPr txBox="1"/>
            <p:nvPr/>
          </p:nvSpPr>
          <p:spPr>
            <a:xfrm>
              <a:off x="1920261" y="4775204"/>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141" name="TextBox 140">
              <a:extLst>
                <a:ext uri="{FF2B5EF4-FFF2-40B4-BE49-F238E27FC236}">
                  <a16:creationId xmlns:a16="http://schemas.microsoft.com/office/drawing/2014/main" id="{D6D89EA9-3C52-402E-B25C-BE85E36F29CC}"/>
                </a:ext>
              </a:extLst>
            </p:cNvPr>
            <p:cNvSpPr txBox="1"/>
            <p:nvPr/>
          </p:nvSpPr>
          <p:spPr>
            <a:xfrm>
              <a:off x="1920261" y="5839027"/>
              <a:ext cx="1601721"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TID bitmap:</a:t>
              </a:r>
            </a:p>
            <a:p>
              <a:r>
                <a:rPr lang="en-US" sz="1400" dirty="0">
                  <a:latin typeface="+mn-lt"/>
                </a:rPr>
                <a:t>Size = 40 (5x8) bits</a:t>
              </a:r>
            </a:p>
          </p:txBody>
        </p:sp>
        <p:sp>
          <p:nvSpPr>
            <p:cNvPr id="142" name="Left Brace 141">
              <a:extLst>
                <a:ext uri="{FF2B5EF4-FFF2-40B4-BE49-F238E27FC236}">
                  <a16:creationId xmlns:a16="http://schemas.microsoft.com/office/drawing/2014/main" id="{62FFDDC3-552B-4221-885A-50329CED1A1A}"/>
                </a:ext>
              </a:extLst>
            </p:cNvPr>
            <p:cNvSpPr/>
            <p:nvPr/>
          </p:nvSpPr>
          <p:spPr bwMode="auto">
            <a:xfrm rot="5400000">
              <a:off x="4401428" y="4884837"/>
              <a:ext cx="245378" cy="185491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3" name="TextBox 142">
              <a:extLst>
                <a:ext uri="{FF2B5EF4-FFF2-40B4-BE49-F238E27FC236}">
                  <a16:creationId xmlns:a16="http://schemas.microsoft.com/office/drawing/2014/main" id="{3642A281-0BA7-4A42-A137-E6163AD38908}"/>
                </a:ext>
              </a:extLst>
            </p:cNvPr>
            <p:cNvSpPr txBox="1"/>
            <p:nvPr/>
          </p:nvSpPr>
          <p:spPr>
            <a:xfrm rot="18802003">
              <a:off x="3541041" y="5377360"/>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144" name="Left Brace 143">
              <a:extLst>
                <a:ext uri="{FF2B5EF4-FFF2-40B4-BE49-F238E27FC236}">
                  <a16:creationId xmlns:a16="http://schemas.microsoft.com/office/drawing/2014/main" id="{58E4AE5B-3F6D-4F1C-A855-7C17C91CD60B}"/>
                </a:ext>
              </a:extLst>
            </p:cNvPr>
            <p:cNvSpPr/>
            <p:nvPr/>
          </p:nvSpPr>
          <p:spPr bwMode="auto">
            <a:xfrm rot="5400000">
              <a:off x="6310328"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5" name="TextBox 144">
              <a:extLst>
                <a:ext uri="{FF2B5EF4-FFF2-40B4-BE49-F238E27FC236}">
                  <a16:creationId xmlns:a16="http://schemas.microsoft.com/office/drawing/2014/main" id="{2E1D62D9-756D-492F-9CA6-32C927867552}"/>
                </a:ext>
              </a:extLst>
            </p:cNvPr>
            <p:cNvSpPr txBox="1"/>
            <p:nvPr/>
          </p:nvSpPr>
          <p:spPr>
            <a:xfrm rot="1983254">
              <a:off x="5402498" y="53140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146" name="Left Brace 145">
              <a:extLst>
                <a:ext uri="{FF2B5EF4-FFF2-40B4-BE49-F238E27FC236}">
                  <a16:creationId xmlns:a16="http://schemas.microsoft.com/office/drawing/2014/main" id="{32B2AD0A-566C-4F63-8F38-0EE25274ECF6}"/>
                </a:ext>
              </a:extLst>
            </p:cNvPr>
            <p:cNvSpPr/>
            <p:nvPr/>
          </p:nvSpPr>
          <p:spPr bwMode="auto">
            <a:xfrm rot="5400000">
              <a:off x="7006987"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7" name="TextBox 146">
              <a:extLst>
                <a:ext uri="{FF2B5EF4-FFF2-40B4-BE49-F238E27FC236}">
                  <a16:creationId xmlns:a16="http://schemas.microsoft.com/office/drawing/2014/main" id="{0E61A6EC-CE2D-4C2D-BC0C-85C1D89BDBDA}"/>
                </a:ext>
              </a:extLst>
            </p:cNvPr>
            <p:cNvSpPr txBox="1"/>
            <p:nvPr/>
          </p:nvSpPr>
          <p:spPr>
            <a:xfrm rot="1947653">
              <a:off x="6499144" y="5244927"/>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148" name="Left Brace 147">
              <a:extLst>
                <a:ext uri="{FF2B5EF4-FFF2-40B4-BE49-F238E27FC236}">
                  <a16:creationId xmlns:a16="http://schemas.microsoft.com/office/drawing/2014/main" id="{16D564E4-8EAE-4556-BC3C-3DA7519C669F}"/>
                </a:ext>
              </a:extLst>
            </p:cNvPr>
            <p:cNvSpPr/>
            <p:nvPr/>
          </p:nvSpPr>
          <p:spPr bwMode="auto">
            <a:xfrm rot="5400000">
              <a:off x="7701911" y="5464831"/>
              <a:ext cx="245378" cy="694924"/>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49" name="TextBox 148">
              <a:extLst>
                <a:ext uri="{FF2B5EF4-FFF2-40B4-BE49-F238E27FC236}">
                  <a16:creationId xmlns:a16="http://schemas.microsoft.com/office/drawing/2014/main" id="{83317903-D88C-4C4E-829D-83DE2C0E6401}"/>
                </a:ext>
              </a:extLst>
            </p:cNvPr>
            <p:cNvSpPr txBox="1"/>
            <p:nvPr/>
          </p:nvSpPr>
          <p:spPr>
            <a:xfrm rot="2589224">
              <a:off x="7330381" y="527846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150" name="Left Brace 149">
              <a:extLst>
                <a:ext uri="{FF2B5EF4-FFF2-40B4-BE49-F238E27FC236}">
                  <a16:creationId xmlns:a16="http://schemas.microsoft.com/office/drawing/2014/main" id="{25B98B9B-F945-426A-9DA4-41401DD5C825}"/>
                </a:ext>
              </a:extLst>
            </p:cNvPr>
            <p:cNvSpPr/>
            <p:nvPr/>
          </p:nvSpPr>
          <p:spPr bwMode="auto">
            <a:xfrm rot="5400000">
              <a:off x="8424110" y="5428431"/>
              <a:ext cx="245378" cy="767723"/>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51" name="TextBox 150">
              <a:extLst>
                <a:ext uri="{FF2B5EF4-FFF2-40B4-BE49-F238E27FC236}">
                  <a16:creationId xmlns:a16="http://schemas.microsoft.com/office/drawing/2014/main" id="{8A7AF9FD-77AD-4256-8C1F-1D3D1D794EC1}"/>
                </a:ext>
              </a:extLst>
            </p:cNvPr>
            <p:cNvSpPr txBox="1"/>
            <p:nvPr/>
          </p:nvSpPr>
          <p:spPr>
            <a:xfrm rot="3332969">
              <a:off x="8125823" y="5307114"/>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152" name="Straight Arrow Connector 151">
              <a:extLst>
                <a:ext uri="{FF2B5EF4-FFF2-40B4-BE49-F238E27FC236}">
                  <a16:creationId xmlns:a16="http://schemas.microsoft.com/office/drawing/2014/main" id="{AEF0AFBD-D194-4724-83DF-16AD0DC857A3}"/>
                </a:ext>
              </a:extLst>
            </p:cNvPr>
            <p:cNvCxnSpPr>
              <a:cxnSpLocks/>
              <a:stCxn id="112" idx="2"/>
              <a:endCxn id="142" idx="1"/>
            </p:cNvCxnSpPr>
            <p:nvPr/>
          </p:nvCxnSpPr>
          <p:spPr bwMode="auto">
            <a:xfrm>
              <a:off x="4463837" y="5156204"/>
              <a:ext cx="101126"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3" name="Straight Arrow Connector 152">
              <a:extLst>
                <a:ext uri="{FF2B5EF4-FFF2-40B4-BE49-F238E27FC236}">
                  <a16:creationId xmlns:a16="http://schemas.microsoft.com/office/drawing/2014/main" id="{C0723794-C3BF-4F79-A867-9225CC50CAB6}"/>
                </a:ext>
              </a:extLst>
            </p:cNvPr>
            <p:cNvCxnSpPr>
              <a:cxnSpLocks/>
              <a:stCxn id="116" idx="2"/>
              <a:endCxn id="144" idx="1"/>
            </p:cNvCxnSpPr>
            <p:nvPr/>
          </p:nvCxnSpPr>
          <p:spPr bwMode="auto">
            <a:xfrm>
              <a:off x="5378237" y="5156204"/>
              <a:ext cx="1070082"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4" name="Straight Arrow Connector 153">
              <a:extLst>
                <a:ext uri="{FF2B5EF4-FFF2-40B4-BE49-F238E27FC236}">
                  <a16:creationId xmlns:a16="http://schemas.microsoft.com/office/drawing/2014/main" id="{8A58D90C-5E89-4B8B-A9F7-2BFCE7B1FC16}"/>
                </a:ext>
              </a:extLst>
            </p:cNvPr>
            <p:cNvCxnSpPr>
              <a:cxnSpLocks/>
              <a:stCxn id="119" idx="2"/>
              <a:endCxn id="146" idx="1"/>
            </p:cNvCxnSpPr>
            <p:nvPr/>
          </p:nvCxnSpPr>
          <p:spPr bwMode="auto">
            <a:xfrm>
              <a:off x="6292637" y="5156204"/>
              <a:ext cx="85234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5" name="Straight Arrow Connector 154">
              <a:extLst>
                <a:ext uri="{FF2B5EF4-FFF2-40B4-BE49-F238E27FC236}">
                  <a16:creationId xmlns:a16="http://schemas.microsoft.com/office/drawing/2014/main" id="{A25DC5DD-2487-4C23-86A7-512311C63D5F}"/>
                </a:ext>
              </a:extLst>
            </p:cNvPr>
            <p:cNvCxnSpPr>
              <a:cxnSpLocks/>
              <a:stCxn id="122" idx="2"/>
              <a:endCxn id="148" idx="1"/>
            </p:cNvCxnSpPr>
            <p:nvPr/>
          </p:nvCxnSpPr>
          <p:spPr bwMode="auto">
            <a:xfrm>
              <a:off x="7207037" y="5156204"/>
              <a:ext cx="632865"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156" name="Straight Arrow Connector 155">
              <a:extLst>
                <a:ext uri="{FF2B5EF4-FFF2-40B4-BE49-F238E27FC236}">
                  <a16:creationId xmlns:a16="http://schemas.microsoft.com/office/drawing/2014/main" id="{E5B16361-B768-4C38-924E-F5B566430164}"/>
                </a:ext>
              </a:extLst>
            </p:cNvPr>
            <p:cNvCxnSpPr>
              <a:cxnSpLocks/>
              <a:stCxn id="125" idx="2"/>
              <a:endCxn id="150" idx="1"/>
            </p:cNvCxnSpPr>
            <p:nvPr/>
          </p:nvCxnSpPr>
          <p:spPr bwMode="auto">
            <a:xfrm>
              <a:off x="8121437" y="5156204"/>
              <a:ext cx="44226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157" name="TextBox 156">
              <a:extLst>
                <a:ext uri="{FF2B5EF4-FFF2-40B4-BE49-F238E27FC236}">
                  <a16:creationId xmlns:a16="http://schemas.microsoft.com/office/drawing/2014/main" id="{A9320383-F94C-434F-8592-91D87FE06CEA}"/>
                </a:ext>
              </a:extLst>
            </p:cNvPr>
            <p:cNvSpPr txBox="1"/>
            <p:nvPr/>
          </p:nvSpPr>
          <p:spPr>
            <a:xfrm>
              <a:off x="3977661" y="4467427"/>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158" name="TextBox 157">
              <a:extLst>
                <a:ext uri="{FF2B5EF4-FFF2-40B4-BE49-F238E27FC236}">
                  <a16:creationId xmlns:a16="http://schemas.microsoft.com/office/drawing/2014/main" id="{0E15C693-6C01-40FB-B0C1-B795C0ECA3FC}"/>
                </a:ext>
              </a:extLst>
            </p:cNvPr>
            <p:cNvSpPr txBox="1"/>
            <p:nvPr/>
          </p:nvSpPr>
          <p:spPr>
            <a:xfrm>
              <a:off x="45086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159" name="TextBox 158">
              <a:extLst>
                <a:ext uri="{FF2B5EF4-FFF2-40B4-BE49-F238E27FC236}">
                  <a16:creationId xmlns:a16="http://schemas.microsoft.com/office/drawing/2014/main" id="{EC1B5D70-AD0D-49E0-AD22-FA4FA6B8CEF0}"/>
                </a:ext>
              </a:extLst>
            </p:cNvPr>
            <p:cNvSpPr txBox="1"/>
            <p:nvPr/>
          </p:nvSpPr>
          <p:spPr>
            <a:xfrm>
              <a:off x="48920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160" name="TextBox 159">
              <a:extLst>
                <a:ext uri="{FF2B5EF4-FFF2-40B4-BE49-F238E27FC236}">
                  <a16:creationId xmlns:a16="http://schemas.microsoft.com/office/drawing/2014/main" id="{1EC4C2A4-0938-4265-B8D0-C9FAEC3B16E9}"/>
                </a:ext>
              </a:extLst>
            </p:cNvPr>
            <p:cNvSpPr txBox="1"/>
            <p:nvPr/>
          </p:nvSpPr>
          <p:spPr>
            <a:xfrm>
              <a:off x="58064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161" name="TextBox 160">
              <a:extLst>
                <a:ext uri="{FF2B5EF4-FFF2-40B4-BE49-F238E27FC236}">
                  <a16:creationId xmlns:a16="http://schemas.microsoft.com/office/drawing/2014/main" id="{63FF7393-22F0-4C29-BE19-DCAF33661514}"/>
                </a:ext>
              </a:extLst>
            </p:cNvPr>
            <p:cNvSpPr txBox="1"/>
            <p:nvPr/>
          </p:nvSpPr>
          <p:spPr>
            <a:xfrm>
              <a:off x="6720861"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162" name="TextBox 161">
              <a:extLst>
                <a:ext uri="{FF2B5EF4-FFF2-40B4-BE49-F238E27FC236}">
                  <a16:creationId xmlns:a16="http://schemas.microsoft.com/office/drawing/2014/main" id="{C48848AC-4F14-4B56-A036-CE9B2947BEB8}"/>
                </a:ext>
              </a:extLst>
            </p:cNvPr>
            <p:cNvSpPr txBox="1"/>
            <p:nvPr/>
          </p:nvSpPr>
          <p:spPr>
            <a:xfrm>
              <a:off x="7635261"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163" name="TextBox 162">
              <a:extLst>
                <a:ext uri="{FF2B5EF4-FFF2-40B4-BE49-F238E27FC236}">
                  <a16:creationId xmlns:a16="http://schemas.microsoft.com/office/drawing/2014/main" id="{0947F26D-EDD0-40D1-8C00-77AD07ECB213}"/>
                </a:ext>
              </a:extLst>
            </p:cNvPr>
            <p:cNvSpPr txBox="1"/>
            <p:nvPr/>
          </p:nvSpPr>
          <p:spPr>
            <a:xfrm>
              <a:off x="54230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164" name="TextBox 163">
              <a:extLst>
                <a:ext uri="{FF2B5EF4-FFF2-40B4-BE49-F238E27FC236}">
                  <a16:creationId xmlns:a16="http://schemas.microsoft.com/office/drawing/2014/main" id="{F14CACA5-A031-4B11-A3E6-8EFBFCA676CC}"/>
                </a:ext>
              </a:extLst>
            </p:cNvPr>
            <p:cNvSpPr txBox="1"/>
            <p:nvPr/>
          </p:nvSpPr>
          <p:spPr>
            <a:xfrm>
              <a:off x="63374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165" name="TextBox 164">
              <a:extLst>
                <a:ext uri="{FF2B5EF4-FFF2-40B4-BE49-F238E27FC236}">
                  <a16:creationId xmlns:a16="http://schemas.microsoft.com/office/drawing/2014/main" id="{07765FE8-2C62-4EB8-8D28-FB5CE531AD33}"/>
                </a:ext>
              </a:extLst>
            </p:cNvPr>
            <p:cNvSpPr txBox="1"/>
            <p:nvPr/>
          </p:nvSpPr>
          <p:spPr>
            <a:xfrm>
              <a:off x="7251823" y="4470404"/>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166" name="TextBox 165">
              <a:extLst>
                <a:ext uri="{FF2B5EF4-FFF2-40B4-BE49-F238E27FC236}">
                  <a16:creationId xmlns:a16="http://schemas.microsoft.com/office/drawing/2014/main" id="{2AF960E1-1545-40C7-8A8A-7EE8E1CB1D5B}"/>
                </a:ext>
              </a:extLst>
            </p:cNvPr>
            <p:cNvSpPr txBox="1"/>
            <p:nvPr/>
          </p:nvSpPr>
          <p:spPr>
            <a:xfrm>
              <a:off x="8166223" y="4467427"/>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167" name="TextBox 166">
              <a:extLst>
                <a:ext uri="{FF2B5EF4-FFF2-40B4-BE49-F238E27FC236}">
                  <a16:creationId xmlns:a16="http://schemas.microsoft.com/office/drawing/2014/main" id="{5D4E4129-494A-4921-A94D-34F87A718AF7}"/>
                </a:ext>
              </a:extLst>
            </p:cNvPr>
            <p:cNvSpPr txBox="1"/>
            <p:nvPr/>
          </p:nvSpPr>
          <p:spPr>
            <a:xfrm>
              <a:off x="8625861" y="4467427"/>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168" name="Group 167">
              <a:extLst>
                <a:ext uri="{FF2B5EF4-FFF2-40B4-BE49-F238E27FC236}">
                  <a16:creationId xmlns:a16="http://schemas.microsoft.com/office/drawing/2014/main" id="{4055A45D-C185-41B7-B3E6-957A4671E37A}"/>
                </a:ext>
              </a:extLst>
            </p:cNvPr>
            <p:cNvGrpSpPr/>
            <p:nvPr/>
          </p:nvGrpSpPr>
          <p:grpSpPr>
            <a:xfrm>
              <a:off x="3605786" y="5997381"/>
              <a:ext cx="1845787" cy="383436"/>
              <a:chOff x="3781955" y="5333160"/>
              <a:chExt cx="1845787" cy="383436"/>
            </a:xfrm>
          </p:grpSpPr>
          <p:sp>
            <p:nvSpPr>
              <p:cNvPr id="169" name="Rectangle 168">
                <a:extLst>
                  <a:ext uri="{FF2B5EF4-FFF2-40B4-BE49-F238E27FC236}">
                    <a16:creationId xmlns:a16="http://schemas.microsoft.com/office/drawing/2014/main" id="{ABF5E6F8-CDB8-40F5-AB74-3753C8508F3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0" name="Rectangle 169">
                <a:extLst>
                  <a:ext uri="{FF2B5EF4-FFF2-40B4-BE49-F238E27FC236}">
                    <a16:creationId xmlns:a16="http://schemas.microsoft.com/office/drawing/2014/main" id="{DAFFF168-EA55-4929-9F1D-08398731D81A}"/>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1" name="Rectangle 170">
                <a:extLst>
                  <a:ext uri="{FF2B5EF4-FFF2-40B4-BE49-F238E27FC236}">
                    <a16:creationId xmlns:a16="http://schemas.microsoft.com/office/drawing/2014/main" id="{64F53CCC-9996-4607-84ED-0E0CAC931FF2}"/>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2" name="Rectangle 171">
                <a:extLst>
                  <a:ext uri="{FF2B5EF4-FFF2-40B4-BE49-F238E27FC236}">
                    <a16:creationId xmlns:a16="http://schemas.microsoft.com/office/drawing/2014/main" id="{E8E7CB2B-38F9-49C3-AF1A-258FBD6C6FB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3" name="Rectangle 172">
                <a:extLst>
                  <a:ext uri="{FF2B5EF4-FFF2-40B4-BE49-F238E27FC236}">
                    <a16:creationId xmlns:a16="http://schemas.microsoft.com/office/drawing/2014/main" id="{18C9B1BF-CBA7-4BFA-B685-685F0D11AB21}"/>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74" name="Rectangle 173">
                <a:extLst>
                  <a:ext uri="{FF2B5EF4-FFF2-40B4-BE49-F238E27FC236}">
                    <a16:creationId xmlns:a16="http://schemas.microsoft.com/office/drawing/2014/main" id="{6F3A264E-D6CC-4F39-93C7-834057CA2928}"/>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5" name="Rectangle 174">
                <a:extLst>
                  <a:ext uri="{FF2B5EF4-FFF2-40B4-BE49-F238E27FC236}">
                    <a16:creationId xmlns:a16="http://schemas.microsoft.com/office/drawing/2014/main" id="{64756919-919C-4B1A-A55A-178DABC592AC}"/>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6" name="Rectangle 175">
                <a:extLst>
                  <a:ext uri="{FF2B5EF4-FFF2-40B4-BE49-F238E27FC236}">
                    <a16:creationId xmlns:a16="http://schemas.microsoft.com/office/drawing/2014/main" id="{0E8CBBF2-3640-489B-890B-1F1D1FF7C8B0}"/>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grpSp>
        <p:grpSp>
          <p:nvGrpSpPr>
            <p:cNvPr id="177" name="Group 176">
              <a:extLst>
                <a:ext uri="{FF2B5EF4-FFF2-40B4-BE49-F238E27FC236}">
                  <a16:creationId xmlns:a16="http://schemas.microsoft.com/office/drawing/2014/main" id="{19179B3F-A637-40BF-AD5B-B5BC8DF75496}"/>
                </a:ext>
              </a:extLst>
            </p:cNvPr>
            <p:cNvGrpSpPr/>
            <p:nvPr/>
          </p:nvGrpSpPr>
          <p:grpSpPr>
            <a:xfrm>
              <a:off x="6078349" y="5994945"/>
              <a:ext cx="702130" cy="383436"/>
              <a:chOff x="3781955" y="5333160"/>
              <a:chExt cx="1845787" cy="383436"/>
            </a:xfrm>
          </p:grpSpPr>
          <p:sp>
            <p:nvSpPr>
              <p:cNvPr id="178" name="Rectangle 177">
                <a:extLst>
                  <a:ext uri="{FF2B5EF4-FFF2-40B4-BE49-F238E27FC236}">
                    <a16:creationId xmlns:a16="http://schemas.microsoft.com/office/drawing/2014/main" id="{0F620795-8A72-4072-9708-C5AAE080F19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79" name="Rectangle 178">
                <a:extLst>
                  <a:ext uri="{FF2B5EF4-FFF2-40B4-BE49-F238E27FC236}">
                    <a16:creationId xmlns:a16="http://schemas.microsoft.com/office/drawing/2014/main" id="{0899DBEC-D4A5-4932-9766-2B5A7A16D1A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0" name="Rectangle 179">
                <a:extLst>
                  <a:ext uri="{FF2B5EF4-FFF2-40B4-BE49-F238E27FC236}">
                    <a16:creationId xmlns:a16="http://schemas.microsoft.com/office/drawing/2014/main" id="{5249DE98-EC02-41A6-B6F6-E39659AF851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1" name="Rectangle 180">
                <a:extLst>
                  <a:ext uri="{FF2B5EF4-FFF2-40B4-BE49-F238E27FC236}">
                    <a16:creationId xmlns:a16="http://schemas.microsoft.com/office/drawing/2014/main" id="{CCD15B2D-BC39-4EFA-8E28-A48BDABE3C8B}"/>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2" name="Rectangle 181">
                <a:extLst>
                  <a:ext uri="{FF2B5EF4-FFF2-40B4-BE49-F238E27FC236}">
                    <a16:creationId xmlns:a16="http://schemas.microsoft.com/office/drawing/2014/main" id="{05BC6D53-F5EB-4F1A-B342-FF3BF9AC2CF7}"/>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3" name="Rectangle 182">
                <a:extLst>
                  <a:ext uri="{FF2B5EF4-FFF2-40B4-BE49-F238E27FC236}">
                    <a16:creationId xmlns:a16="http://schemas.microsoft.com/office/drawing/2014/main" id="{62E3530C-EE88-4072-9990-4377DBBE16B9}"/>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4" name="Rectangle 183">
                <a:extLst>
                  <a:ext uri="{FF2B5EF4-FFF2-40B4-BE49-F238E27FC236}">
                    <a16:creationId xmlns:a16="http://schemas.microsoft.com/office/drawing/2014/main" id="{FDFEB231-6B58-499E-B706-37B716C23FD7}"/>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5" name="Rectangle 184">
                <a:extLst>
                  <a:ext uri="{FF2B5EF4-FFF2-40B4-BE49-F238E27FC236}">
                    <a16:creationId xmlns:a16="http://schemas.microsoft.com/office/drawing/2014/main" id="{AFD07DA0-74F2-411C-BC89-28F5FA1FCA59}"/>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86" name="Group 185">
              <a:extLst>
                <a:ext uri="{FF2B5EF4-FFF2-40B4-BE49-F238E27FC236}">
                  <a16:creationId xmlns:a16="http://schemas.microsoft.com/office/drawing/2014/main" id="{64156FC4-F051-4FF3-91AB-16236965C847}"/>
                </a:ext>
              </a:extLst>
            </p:cNvPr>
            <p:cNvGrpSpPr/>
            <p:nvPr/>
          </p:nvGrpSpPr>
          <p:grpSpPr>
            <a:xfrm>
              <a:off x="6787557" y="5990268"/>
              <a:ext cx="702130" cy="383436"/>
              <a:chOff x="3781955" y="5333160"/>
              <a:chExt cx="1845787" cy="383436"/>
            </a:xfrm>
          </p:grpSpPr>
          <p:sp>
            <p:nvSpPr>
              <p:cNvPr id="187" name="Rectangle 186">
                <a:extLst>
                  <a:ext uri="{FF2B5EF4-FFF2-40B4-BE49-F238E27FC236}">
                    <a16:creationId xmlns:a16="http://schemas.microsoft.com/office/drawing/2014/main" id="{05663C37-5FA8-4981-B11A-20E9EDDB066B}"/>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88" name="Rectangle 187">
                <a:extLst>
                  <a:ext uri="{FF2B5EF4-FFF2-40B4-BE49-F238E27FC236}">
                    <a16:creationId xmlns:a16="http://schemas.microsoft.com/office/drawing/2014/main" id="{0E694CAC-C05E-42CB-95E8-AAFD7FB600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89" name="Rectangle 188">
                <a:extLst>
                  <a:ext uri="{FF2B5EF4-FFF2-40B4-BE49-F238E27FC236}">
                    <a16:creationId xmlns:a16="http://schemas.microsoft.com/office/drawing/2014/main" id="{A4347077-DBD0-48F6-8211-097CB7682EA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0" name="Rectangle 189">
                <a:extLst>
                  <a:ext uri="{FF2B5EF4-FFF2-40B4-BE49-F238E27FC236}">
                    <a16:creationId xmlns:a16="http://schemas.microsoft.com/office/drawing/2014/main" id="{68C617AB-F292-4494-934F-CF8DAA70F97C}"/>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1" name="Rectangle 190">
                <a:extLst>
                  <a:ext uri="{FF2B5EF4-FFF2-40B4-BE49-F238E27FC236}">
                    <a16:creationId xmlns:a16="http://schemas.microsoft.com/office/drawing/2014/main" id="{AA073559-7891-4C9E-AC8F-87F0456B511A}"/>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2" name="Rectangle 191">
                <a:extLst>
                  <a:ext uri="{FF2B5EF4-FFF2-40B4-BE49-F238E27FC236}">
                    <a16:creationId xmlns:a16="http://schemas.microsoft.com/office/drawing/2014/main" id="{A40043AF-6F2F-4437-BDEA-56F0A15D8062}"/>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3" name="Rectangle 192">
                <a:extLst>
                  <a:ext uri="{FF2B5EF4-FFF2-40B4-BE49-F238E27FC236}">
                    <a16:creationId xmlns:a16="http://schemas.microsoft.com/office/drawing/2014/main" id="{35B78E24-510B-4995-BEA6-8EF6821225C6}"/>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4" name="Rectangle 193">
                <a:extLst>
                  <a:ext uri="{FF2B5EF4-FFF2-40B4-BE49-F238E27FC236}">
                    <a16:creationId xmlns:a16="http://schemas.microsoft.com/office/drawing/2014/main" id="{9702AA4C-86F4-4A02-AD1A-3B84B719B6B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195" name="Group 194">
              <a:extLst>
                <a:ext uri="{FF2B5EF4-FFF2-40B4-BE49-F238E27FC236}">
                  <a16:creationId xmlns:a16="http://schemas.microsoft.com/office/drawing/2014/main" id="{03BD2CB9-FF85-4BA7-924A-03E077498542}"/>
                </a:ext>
              </a:extLst>
            </p:cNvPr>
            <p:cNvGrpSpPr/>
            <p:nvPr/>
          </p:nvGrpSpPr>
          <p:grpSpPr>
            <a:xfrm>
              <a:off x="7493734" y="5997381"/>
              <a:ext cx="702130" cy="383436"/>
              <a:chOff x="3781955" y="5333160"/>
              <a:chExt cx="1845787" cy="383436"/>
            </a:xfrm>
          </p:grpSpPr>
          <p:sp>
            <p:nvSpPr>
              <p:cNvPr id="196" name="Rectangle 195">
                <a:extLst>
                  <a:ext uri="{FF2B5EF4-FFF2-40B4-BE49-F238E27FC236}">
                    <a16:creationId xmlns:a16="http://schemas.microsoft.com/office/drawing/2014/main" id="{C855F924-B2DB-4B79-A6C7-1FF2146D5C66}"/>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7" name="Rectangle 196">
                <a:extLst>
                  <a:ext uri="{FF2B5EF4-FFF2-40B4-BE49-F238E27FC236}">
                    <a16:creationId xmlns:a16="http://schemas.microsoft.com/office/drawing/2014/main" id="{8E2629F1-E513-4E46-A00E-2E5915A67853}"/>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198" name="Rectangle 197">
                <a:extLst>
                  <a:ext uri="{FF2B5EF4-FFF2-40B4-BE49-F238E27FC236}">
                    <a16:creationId xmlns:a16="http://schemas.microsoft.com/office/drawing/2014/main" id="{02A945A1-15C7-43CF-9322-0DDEE7B00124}"/>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199" name="Rectangle 198">
                <a:extLst>
                  <a:ext uri="{FF2B5EF4-FFF2-40B4-BE49-F238E27FC236}">
                    <a16:creationId xmlns:a16="http://schemas.microsoft.com/office/drawing/2014/main" id="{EA5FB825-B4DA-4641-A79B-F973EBB25352}"/>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0" name="Rectangle 199">
                <a:extLst>
                  <a:ext uri="{FF2B5EF4-FFF2-40B4-BE49-F238E27FC236}">
                    <a16:creationId xmlns:a16="http://schemas.microsoft.com/office/drawing/2014/main" id="{49032F8D-421F-4975-9251-78F1A8C5091E}"/>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1" name="Rectangle 200">
                <a:extLst>
                  <a:ext uri="{FF2B5EF4-FFF2-40B4-BE49-F238E27FC236}">
                    <a16:creationId xmlns:a16="http://schemas.microsoft.com/office/drawing/2014/main" id="{B65996BF-82F2-4490-8329-3B2198A007E0}"/>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2" name="Rectangle 201">
                <a:extLst>
                  <a:ext uri="{FF2B5EF4-FFF2-40B4-BE49-F238E27FC236}">
                    <a16:creationId xmlns:a16="http://schemas.microsoft.com/office/drawing/2014/main" id="{2297D0E4-6895-46F0-A3B0-DCF683A9219D}"/>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3" name="Rectangle 202">
                <a:extLst>
                  <a:ext uri="{FF2B5EF4-FFF2-40B4-BE49-F238E27FC236}">
                    <a16:creationId xmlns:a16="http://schemas.microsoft.com/office/drawing/2014/main" id="{E94BC797-B136-4E95-A6B6-484047B0DD0B}"/>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grpSp>
          <p:nvGrpSpPr>
            <p:cNvPr id="204" name="Group 203">
              <a:extLst>
                <a:ext uri="{FF2B5EF4-FFF2-40B4-BE49-F238E27FC236}">
                  <a16:creationId xmlns:a16="http://schemas.microsoft.com/office/drawing/2014/main" id="{ECD1CFCB-6A78-4DB5-84C9-3F2B706A19A5}"/>
                </a:ext>
              </a:extLst>
            </p:cNvPr>
            <p:cNvGrpSpPr/>
            <p:nvPr/>
          </p:nvGrpSpPr>
          <p:grpSpPr>
            <a:xfrm>
              <a:off x="8202942" y="5992704"/>
              <a:ext cx="702130" cy="383436"/>
              <a:chOff x="3781955" y="5333160"/>
              <a:chExt cx="1845787" cy="383436"/>
            </a:xfrm>
          </p:grpSpPr>
          <p:sp>
            <p:nvSpPr>
              <p:cNvPr id="205" name="Rectangle 204">
                <a:extLst>
                  <a:ext uri="{FF2B5EF4-FFF2-40B4-BE49-F238E27FC236}">
                    <a16:creationId xmlns:a16="http://schemas.microsoft.com/office/drawing/2014/main" id="{E3028781-5B52-4ABD-AE75-153833B2E0C3}"/>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6" name="Rectangle 205">
                <a:extLst>
                  <a:ext uri="{FF2B5EF4-FFF2-40B4-BE49-F238E27FC236}">
                    <a16:creationId xmlns:a16="http://schemas.microsoft.com/office/drawing/2014/main" id="{3553304E-051B-45BD-876B-14AD48D1EE48}"/>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7" name="Rectangle 206">
                <a:extLst>
                  <a:ext uri="{FF2B5EF4-FFF2-40B4-BE49-F238E27FC236}">
                    <a16:creationId xmlns:a16="http://schemas.microsoft.com/office/drawing/2014/main" id="{9B0D43AA-BAA8-4534-8C68-819F4DA4425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08" name="Rectangle 207">
                <a:extLst>
                  <a:ext uri="{FF2B5EF4-FFF2-40B4-BE49-F238E27FC236}">
                    <a16:creationId xmlns:a16="http://schemas.microsoft.com/office/drawing/2014/main" id="{7D49EEFB-37B0-47E0-8D5E-1E7F4F6EA2CF}"/>
                  </a:ext>
                </a:extLst>
              </p:cNvPr>
              <p:cNvSpPr/>
              <p:nvPr/>
            </p:nvSpPr>
            <p:spPr bwMode="auto">
              <a:xfrm>
                <a:off x="4476879"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09" name="Rectangle 208">
                <a:extLst>
                  <a:ext uri="{FF2B5EF4-FFF2-40B4-BE49-F238E27FC236}">
                    <a16:creationId xmlns:a16="http://schemas.microsoft.com/office/drawing/2014/main" id="{940998E0-AE85-448E-85F7-876764244CF4}"/>
                  </a:ext>
                </a:extLst>
              </p:cNvPr>
              <p:cNvSpPr/>
              <p:nvPr/>
            </p:nvSpPr>
            <p:spPr bwMode="auto">
              <a:xfrm>
                <a:off x="47042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0" name="Rectangle 209">
                <a:extLst>
                  <a:ext uri="{FF2B5EF4-FFF2-40B4-BE49-F238E27FC236}">
                    <a16:creationId xmlns:a16="http://schemas.microsoft.com/office/drawing/2014/main" id="{8C155F73-833F-4762-AFBE-D52419BD963A}"/>
                  </a:ext>
                </a:extLst>
              </p:cNvPr>
              <p:cNvSpPr/>
              <p:nvPr/>
            </p:nvSpPr>
            <p:spPr bwMode="auto">
              <a:xfrm>
                <a:off x="49328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211" name="Rectangle 210">
                <a:extLst>
                  <a:ext uri="{FF2B5EF4-FFF2-40B4-BE49-F238E27FC236}">
                    <a16:creationId xmlns:a16="http://schemas.microsoft.com/office/drawing/2014/main" id="{DCB8BA73-57DC-4F54-A6A8-BD63644FFB35}"/>
                  </a:ext>
                </a:extLst>
              </p:cNvPr>
              <p:cNvSpPr/>
              <p:nvPr/>
            </p:nvSpPr>
            <p:spPr bwMode="auto">
              <a:xfrm>
                <a:off x="5161418"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212" name="Rectangle 211">
                <a:extLst>
                  <a:ext uri="{FF2B5EF4-FFF2-40B4-BE49-F238E27FC236}">
                    <a16:creationId xmlns:a16="http://schemas.microsoft.com/office/drawing/2014/main" id="{B8EBE705-158F-4567-88E0-A1C1FCBC38AA}"/>
                  </a:ext>
                </a:extLst>
              </p:cNvPr>
              <p:cNvSpPr/>
              <p:nvPr/>
            </p:nvSpPr>
            <p:spPr bwMode="auto">
              <a:xfrm>
                <a:off x="5399142" y="5335596"/>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grpSp>
        <p:cxnSp>
          <p:nvCxnSpPr>
            <p:cNvPr id="214" name="Straight Arrow Connector 213">
              <a:extLst>
                <a:ext uri="{FF2B5EF4-FFF2-40B4-BE49-F238E27FC236}">
                  <a16:creationId xmlns:a16="http://schemas.microsoft.com/office/drawing/2014/main" id="{721C1698-B2A2-4244-95A1-FCCBC9BD4047}"/>
                </a:ext>
              </a:extLst>
            </p:cNvPr>
            <p:cNvCxnSpPr>
              <a:cxnSpLocks/>
            </p:cNvCxnSpPr>
            <p:nvPr/>
          </p:nvCxnSpPr>
          <p:spPr bwMode="auto">
            <a:xfrm flipH="1">
              <a:off x="5094512" y="5139050"/>
              <a:ext cx="57634" cy="283854"/>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215" name="TextBox 214">
              <a:extLst>
                <a:ext uri="{FF2B5EF4-FFF2-40B4-BE49-F238E27FC236}">
                  <a16:creationId xmlns:a16="http://schemas.microsoft.com/office/drawing/2014/main" id="{E8078CA2-246E-46DD-83D6-576AE9F29A77}"/>
                </a:ext>
              </a:extLst>
            </p:cNvPr>
            <p:cNvSpPr txBox="1"/>
            <p:nvPr/>
          </p:nvSpPr>
          <p:spPr>
            <a:xfrm>
              <a:off x="4750163" y="5366293"/>
              <a:ext cx="713657"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Legacy</a:t>
              </a:r>
            </a:p>
          </p:txBody>
        </p:sp>
      </p:grpSp>
    </p:spTree>
    <p:extLst>
      <p:ext uri="{BB962C8B-B14F-4D97-AF65-F5344CB8AC3E}">
        <p14:creationId xmlns:p14="http://schemas.microsoft.com/office/powerpoint/2010/main" val="220971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9229F8-14BC-44A4-9A03-3826BBEC9263}"/>
              </a:ext>
            </a:extLst>
          </p:cNvPr>
          <p:cNvSpPr>
            <a:spLocks noGrp="1"/>
          </p:cNvSpPr>
          <p:nvPr>
            <p:ph idx="1"/>
          </p:nvPr>
        </p:nvSpPr>
        <p:spPr>
          <a:xfrm>
            <a:off x="685800" y="1981200"/>
            <a:ext cx="7858060" cy="2442961"/>
          </a:xfrm>
        </p:spPr>
        <p:txBody>
          <a:bodyPr>
            <a:normAutofit fontScale="62500" lnSpcReduction="20000"/>
          </a:bodyPr>
          <a:lstStyle/>
          <a:p>
            <a:r>
              <a:rPr lang="en-US" dirty="0"/>
              <a:t>Instead of signaling all TIDs (requires 8-bits), the AP signals only 1 TID (requires 3-bits)</a:t>
            </a:r>
          </a:p>
          <a:p>
            <a:pPr lvl="1"/>
            <a:r>
              <a:rPr lang="en-US" dirty="0"/>
              <a:t>The TID that is signaled is based on certain criteria (TBD). For example:</a:t>
            </a:r>
          </a:p>
          <a:p>
            <a:pPr lvl="2"/>
            <a:r>
              <a:rPr lang="en-US" dirty="0"/>
              <a:t>TID having the stricter latency requirement compared to other TIDs for which AP has BUs</a:t>
            </a:r>
          </a:p>
          <a:p>
            <a:pPr lvl="2"/>
            <a:r>
              <a:rPr lang="en-US" dirty="0"/>
              <a:t>TID for which the AP has most amount of BUs</a:t>
            </a:r>
          </a:p>
          <a:p>
            <a:endParaRPr lang="en-US" dirty="0"/>
          </a:p>
          <a:p>
            <a:r>
              <a:rPr lang="en-US" dirty="0"/>
              <a:t>AP signals additional TIDs for which it has BUs via HE Control</a:t>
            </a:r>
          </a:p>
          <a:p>
            <a:pPr lvl="1"/>
            <a:r>
              <a:rPr lang="en-US" dirty="0"/>
              <a:t>Define a new A-Control field (TID Control) to carry a bitmap consisting of 8-bits to signal each TID for which the AP has BUs</a:t>
            </a:r>
          </a:p>
          <a:p>
            <a:endParaRPr lang="en-US" dirty="0"/>
          </a:p>
          <a:p>
            <a:r>
              <a:rPr lang="en-US" dirty="0"/>
              <a:t>AP delivers MPDUs on the link where the STA wakes-up and the A-Control (TID Control) field of those MPDUs signals the additional TIDs for which AP has BUs</a:t>
            </a:r>
          </a:p>
        </p:txBody>
      </p:sp>
      <p:sp>
        <p:nvSpPr>
          <p:cNvPr id="3" name="Slide Number Placeholder 2">
            <a:extLst>
              <a:ext uri="{FF2B5EF4-FFF2-40B4-BE49-F238E27FC236}">
                <a16:creationId xmlns:a16="http://schemas.microsoft.com/office/drawing/2014/main" id="{4D5EF01D-02F5-4B08-9000-F6DA398C22C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AA24FC74-3DB2-40A1-AD75-EBCA2A5BE29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4387249-1DD0-4830-9E3B-42989C3C79C3}"/>
              </a:ext>
            </a:extLst>
          </p:cNvPr>
          <p:cNvSpPr>
            <a:spLocks noGrp="1"/>
          </p:cNvSpPr>
          <p:nvPr>
            <p:ph type="title"/>
          </p:nvPr>
        </p:nvSpPr>
        <p:spPr/>
        <p:txBody>
          <a:bodyPr/>
          <a:lstStyle/>
          <a:p>
            <a:r>
              <a:rPr lang="en-US" dirty="0"/>
              <a:t>Efficient TID signaling</a:t>
            </a:r>
          </a:p>
        </p:txBody>
      </p:sp>
      <p:grpSp>
        <p:nvGrpSpPr>
          <p:cNvPr id="84" name="Group 83">
            <a:extLst>
              <a:ext uri="{FF2B5EF4-FFF2-40B4-BE49-F238E27FC236}">
                <a16:creationId xmlns:a16="http://schemas.microsoft.com/office/drawing/2014/main" id="{1ED3F855-A5FB-490F-9932-A8D357D7C13F}"/>
              </a:ext>
            </a:extLst>
          </p:cNvPr>
          <p:cNvGrpSpPr/>
          <p:nvPr/>
        </p:nvGrpSpPr>
        <p:grpSpPr>
          <a:xfrm>
            <a:off x="983925" y="4452850"/>
            <a:ext cx="7188424" cy="1910954"/>
            <a:chOff x="1920261" y="4884416"/>
            <a:chExt cx="7188424" cy="1910954"/>
          </a:xfrm>
        </p:grpSpPr>
        <p:sp>
          <p:nvSpPr>
            <p:cNvPr id="6" name="Rectangle 5">
              <a:extLst>
                <a:ext uri="{FF2B5EF4-FFF2-40B4-BE49-F238E27FC236}">
                  <a16:creationId xmlns:a16="http://schemas.microsoft.com/office/drawing/2014/main" id="{C03415C6-44FC-490F-BF2F-EDDFCFB376B6}"/>
                </a:ext>
              </a:extLst>
            </p:cNvPr>
            <p:cNvSpPr/>
            <p:nvPr/>
          </p:nvSpPr>
          <p:spPr bwMode="auto">
            <a:xfrm>
              <a:off x="3663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7" name="Rectangle 6">
              <a:extLst>
                <a:ext uri="{FF2B5EF4-FFF2-40B4-BE49-F238E27FC236}">
                  <a16:creationId xmlns:a16="http://schemas.microsoft.com/office/drawing/2014/main" id="{0E7045BB-618B-44BD-8D2B-855F76DF63FB}"/>
                </a:ext>
              </a:extLst>
            </p:cNvPr>
            <p:cNvSpPr/>
            <p:nvPr/>
          </p:nvSpPr>
          <p:spPr bwMode="auto">
            <a:xfrm>
              <a:off x="4120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8" name="Rectangle 7">
              <a:extLst>
                <a:ext uri="{FF2B5EF4-FFF2-40B4-BE49-F238E27FC236}">
                  <a16:creationId xmlns:a16="http://schemas.microsoft.com/office/drawing/2014/main" id="{B8DDB443-D471-4A34-8957-ED6C8129535D}"/>
                </a:ext>
              </a:extLst>
            </p:cNvPr>
            <p:cNvSpPr/>
            <p:nvPr/>
          </p:nvSpPr>
          <p:spPr bwMode="auto">
            <a:xfrm>
              <a:off x="4349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9" name="Rectangle 8">
              <a:extLst>
                <a:ext uri="{FF2B5EF4-FFF2-40B4-BE49-F238E27FC236}">
                  <a16:creationId xmlns:a16="http://schemas.microsoft.com/office/drawing/2014/main" id="{1BC19A62-7EF7-4D8E-A7F4-236073B9F409}"/>
                </a:ext>
              </a:extLst>
            </p:cNvPr>
            <p:cNvSpPr/>
            <p:nvPr/>
          </p:nvSpPr>
          <p:spPr bwMode="auto">
            <a:xfrm>
              <a:off x="4578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0" name="TextBox 9">
              <a:extLst>
                <a:ext uri="{FF2B5EF4-FFF2-40B4-BE49-F238E27FC236}">
                  <a16:creationId xmlns:a16="http://schemas.microsoft.com/office/drawing/2014/main" id="{22DC2FD2-F4CE-47C9-97EE-6AD3B9DD039D}"/>
                </a:ext>
              </a:extLst>
            </p:cNvPr>
            <p:cNvSpPr txBox="1"/>
            <p:nvPr/>
          </p:nvSpPr>
          <p:spPr>
            <a:xfrm>
              <a:off x="3139461" y="4887393"/>
              <a:ext cx="53412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a:t>
              </a:r>
            </a:p>
          </p:txBody>
        </p:sp>
        <p:sp>
          <p:nvSpPr>
            <p:cNvPr id="11" name="Rectangle 10">
              <a:extLst>
                <a:ext uri="{FF2B5EF4-FFF2-40B4-BE49-F238E27FC236}">
                  <a16:creationId xmlns:a16="http://schemas.microsoft.com/office/drawing/2014/main" id="{3610F5A1-E02F-4DC9-96D8-2964253B5B71}"/>
                </a:ext>
              </a:extLst>
            </p:cNvPr>
            <p:cNvSpPr/>
            <p:nvPr/>
          </p:nvSpPr>
          <p:spPr bwMode="auto">
            <a:xfrm>
              <a:off x="5035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2" name="Rectangle 11">
              <a:extLst>
                <a:ext uri="{FF2B5EF4-FFF2-40B4-BE49-F238E27FC236}">
                  <a16:creationId xmlns:a16="http://schemas.microsoft.com/office/drawing/2014/main" id="{F0C3279F-B454-4369-93C1-22B672CA46D2}"/>
                </a:ext>
              </a:extLst>
            </p:cNvPr>
            <p:cNvSpPr/>
            <p:nvPr/>
          </p:nvSpPr>
          <p:spPr bwMode="auto">
            <a:xfrm>
              <a:off x="5263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3" name="Rectangle 12">
              <a:extLst>
                <a:ext uri="{FF2B5EF4-FFF2-40B4-BE49-F238E27FC236}">
                  <a16:creationId xmlns:a16="http://schemas.microsoft.com/office/drawing/2014/main" id="{FCBB5312-F566-4648-AA21-BC4714A023CD}"/>
                </a:ext>
              </a:extLst>
            </p:cNvPr>
            <p:cNvSpPr/>
            <p:nvPr/>
          </p:nvSpPr>
          <p:spPr bwMode="auto">
            <a:xfrm>
              <a:off x="5492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4" name="Rectangle 13">
              <a:extLst>
                <a:ext uri="{FF2B5EF4-FFF2-40B4-BE49-F238E27FC236}">
                  <a16:creationId xmlns:a16="http://schemas.microsoft.com/office/drawing/2014/main" id="{48F6E59A-78BF-4D8B-A5A7-01596D4D8A6B}"/>
                </a:ext>
              </a:extLst>
            </p:cNvPr>
            <p:cNvSpPr/>
            <p:nvPr/>
          </p:nvSpPr>
          <p:spPr bwMode="auto">
            <a:xfrm>
              <a:off x="5949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5" name="Rectangle 14">
              <a:extLst>
                <a:ext uri="{FF2B5EF4-FFF2-40B4-BE49-F238E27FC236}">
                  <a16:creationId xmlns:a16="http://schemas.microsoft.com/office/drawing/2014/main" id="{085402EA-A3CA-460D-87C5-0DEBF40EF37C}"/>
                </a:ext>
              </a:extLst>
            </p:cNvPr>
            <p:cNvSpPr/>
            <p:nvPr/>
          </p:nvSpPr>
          <p:spPr bwMode="auto">
            <a:xfrm>
              <a:off x="6178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6" name="Rectangle 15">
              <a:extLst>
                <a:ext uri="{FF2B5EF4-FFF2-40B4-BE49-F238E27FC236}">
                  <a16:creationId xmlns:a16="http://schemas.microsoft.com/office/drawing/2014/main" id="{CA9B9B36-A3FC-4C42-A21E-8F15E210A12C}"/>
                </a:ext>
              </a:extLst>
            </p:cNvPr>
            <p:cNvSpPr/>
            <p:nvPr/>
          </p:nvSpPr>
          <p:spPr bwMode="auto">
            <a:xfrm>
              <a:off x="64069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7" name="Rectangle 16">
              <a:extLst>
                <a:ext uri="{FF2B5EF4-FFF2-40B4-BE49-F238E27FC236}">
                  <a16:creationId xmlns:a16="http://schemas.microsoft.com/office/drawing/2014/main" id="{1F344F34-47F3-4278-89CA-23839BB9EFB7}"/>
                </a:ext>
              </a:extLst>
            </p:cNvPr>
            <p:cNvSpPr/>
            <p:nvPr/>
          </p:nvSpPr>
          <p:spPr bwMode="auto">
            <a:xfrm>
              <a:off x="6864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18" name="Rectangle 17">
              <a:extLst>
                <a:ext uri="{FF2B5EF4-FFF2-40B4-BE49-F238E27FC236}">
                  <a16:creationId xmlns:a16="http://schemas.microsoft.com/office/drawing/2014/main" id="{A8D6F9A2-14C0-45B6-AAAD-26B5A87D677D}"/>
                </a:ext>
              </a:extLst>
            </p:cNvPr>
            <p:cNvSpPr/>
            <p:nvPr/>
          </p:nvSpPr>
          <p:spPr bwMode="auto">
            <a:xfrm>
              <a:off x="7092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19" name="Rectangle 18">
              <a:extLst>
                <a:ext uri="{FF2B5EF4-FFF2-40B4-BE49-F238E27FC236}">
                  <a16:creationId xmlns:a16="http://schemas.microsoft.com/office/drawing/2014/main" id="{6315A4AC-D6D4-4DB4-85B4-4A916BB61D6C}"/>
                </a:ext>
              </a:extLst>
            </p:cNvPr>
            <p:cNvSpPr/>
            <p:nvPr/>
          </p:nvSpPr>
          <p:spPr bwMode="auto">
            <a:xfrm>
              <a:off x="73213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0" name="Rectangle 19">
              <a:extLst>
                <a:ext uri="{FF2B5EF4-FFF2-40B4-BE49-F238E27FC236}">
                  <a16:creationId xmlns:a16="http://schemas.microsoft.com/office/drawing/2014/main" id="{D455987B-D67C-4849-ADF3-623854EF721B}"/>
                </a:ext>
              </a:extLst>
            </p:cNvPr>
            <p:cNvSpPr/>
            <p:nvPr/>
          </p:nvSpPr>
          <p:spPr bwMode="auto">
            <a:xfrm>
              <a:off x="77785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1" name="Rectangle 20">
              <a:extLst>
                <a:ext uri="{FF2B5EF4-FFF2-40B4-BE49-F238E27FC236}">
                  <a16:creationId xmlns:a16="http://schemas.microsoft.com/office/drawing/2014/main" id="{9C6A3181-9EDF-4DCE-B542-51CFE778326D}"/>
                </a:ext>
              </a:extLst>
            </p:cNvPr>
            <p:cNvSpPr/>
            <p:nvPr/>
          </p:nvSpPr>
          <p:spPr bwMode="auto">
            <a:xfrm>
              <a:off x="80071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sp>
          <p:nvSpPr>
            <p:cNvPr id="22" name="Rectangle 21">
              <a:extLst>
                <a:ext uri="{FF2B5EF4-FFF2-40B4-BE49-F238E27FC236}">
                  <a16:creationId xmlns:a16="http://schemas.microsoft.com/office/drawing/2014/main" id="{C554A2E6-F144-486A-AAF8-0EA055286C74}"/>
                </a:ext>
              </a:extLst>
            </p:cNvPr>
            <p:cNvSpPr/>
            <p:nvPr/>
          </p:nvSpPr>
          <p:spPr bwMode="auto">
            <a:xfrm>
              <a:off x="8235737"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3" name="Rectangle 22">
              <a:extLst>
                <a:ext uri="{FF2B5EF4-FFF2-40B4-BE49-F238E27FC236}">
                  <a16:creationId xmlns:a16="http://schemas.microsoft.com/office/drawing/2014/main" id="{A4E397A8-CC6A-454B-A3C6-772768B57444}"/>
                </a:ext>
              </a:extLst>
            </p:cNvPr>
            <p:cNvSpPr/>
            <p:nvPr/>
          </p:nvSpPr>
          <p:spPr bwMode="auto">
            <a:xfrm>
              <a:off x="8702061" y="5192193"/>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24" name="TextBox 23">
              <a:extLst>
                <a:ext uri="{FF2B5EF4-FFF2-40B4-BE49-F238E27FC236}">
                  <a16:creationId xmlns:a16="http://schemas.microsoft.com/office/drawing/2014/main" id="{2C428938-5F8E-4052-A1CD-1CB611272F0A}"/>
                </a:ext>
              </a:extLst>
            </p:cNvPr>
            <p:cNvSpPr txBox="1"/>
            <p:nvPr/>
          </p:nvSpPr>
          <p:spPr>
            <a:xfrm>
              <a:off x="3832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5" name="TextBox 24">
              <a:extLst>
                <a:ext uri="{FF2B5EF4-FFF2-40B4-BE49-F238E27FC236}">
                  <a16:creationId xmlns:a16="http://schemas.microsoft.com/office/drawing/2014/main" id="{D8DD0C0A-2D9E-413C-BCE0-1B4B35F9DFB9}"/>
                </a:ext>
              </a:extLst>
            </p:cNvPr>
            <p:cNvSpPr txBox="1"/>
            <p:nvPr/>
          </p:nvSpPr>
          <p:spPr>
            <a:xfrm>
              <a:off x="47473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6" name="TextBox 25">
              <a:extLst>
                <a:ext uri="{FF2B5EF4-FFF2-40B4-BE49-F238E27FC236}">
                  <a16:creationId xmlns:a16="http://schemas.microsoft.com/office/drawing/2014/main" id="{D8578458-549E-4A05-BB6E-BFE648FDD110}"/>
                </a:ext>
              </a:extLst>
            </p:cNvPr>
            <p:cNvSpPr txBox="1"/>
            <p:nvPr/>
          </p:nvSpPr>
          <p:spPr>
            <a:xfrm>
              <a:off x="56617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7" name="TextBox 26">
              <a:extLst>
                <a:ext uri="{FF2B5EF4-FFF2-40B4-BE49-F238E27FC236}">
                  <a16:creationId xmlns:a16="http://schemas.microsoft.com/office/drawing/2014/main" id="{22E55574-8DE4-41CF-9FBD-6DCF5FF1671A}"/>
                </a:ext>
              </a:extLst>
            </p:cNvPr>
            <p:cNvSpPr txBox="1"/>
            <p:nvPr/>
          </p:nvSpPr>
          <p:spPr>
            <a:xfrm>
              <a:off x="65761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8" name="TextBox 27">
              <a:extLst>
                <a:ext uri="{FF2B5EF4-FFF2-40B4-BE49-F238E27FC236}">
                  <a16:creationId xmlns:a16="http://schemas.microsoft.com/office/drawing/2014/main" id="{D4A92832-13CD-421A-8F08-1D3BFE973C04}"/>
                </a:ext>
              </a:extLst>
            </p:cNvPr>
            <p:cNvSpPr txBox="1"/>
            <p:nvPr/>
          </p:nvSpPr>
          <p:spPr>
            <a:xfrm>
              <a:off x="74905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29" name="TextBox 28">
              <a:extLst>
                <a:ext uri="{FF2B5EF4-FFF2-40B4-BE49-F238E27FC236}">
                  <a16:creationId xmlns:a16="http://schemas.microsoft.com/office/drawing/2014/main" id="{40CFFF34-4034-4BAE-950E-0CF93C36C751}"/>
                </a:ext>
              </a:extLst>
            </p:cNvPr>
            <p:cNvSpPr txBox="1"/>
            <p:nvPr/>
          </p:nvSpPr>
          <p:spPr>
            <a:xfrm>
              <a:off x="8404935" y="5189216"/>
              <a:ext cx="36420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t>
              </a:r>
            </a:p>
          </p:txBody>
        </p:sp>
        <p:sp>
          <p:nvSpPr>
            <p:cNvPr id="30" name="TextBox 29">
              <a:extLst>
                <a:ext uri="{FF2B5EF4-FFF2-40B4-BE49-F238E27FC236}">
                  <a16:creationId xmlns:a16="http://schemas.microsoft.com/office/drawing/2014/main" id="{1B1F6556-4CDB-469F-ABC7-1A569D095553}"/>
                </a:ext>
              </a:extLst>
            </p:cNvPr>
            <p:cNvSpPr txBox="1"/>
            <p:nvPr/>
          </p:nvSpPr>
          <p:spPr>
            <a:xfrm>
              <a:off x="42461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12</a:t>
              </a:r>
            </a:p>
          </p:txBody>
        </p:sp>
        <p:sp>
          <p:nvSpPr>
            <p:cNvPr id="31" name="TextBox 30">
              <a:extLst>
                <a:ext uri="{FF2B5EF4-FFF2-40B4-BE49-F238E27FC236}">
                  <a16:creationId xmlns:a16="http://schemas.microsoft.com/office/drawing/2014/main" id="{A8409A80-5794-48DD-B0B8-A52913589B0E}"/>
                </a:ext>
              </a:extLst>
            </p:cNvPr>
            <p:cNvSpPr txBox="1"/>
            <p:nvPr/>
          </p:nvSpPr>
          <p:spPr>
            <a:xfrm>
              <a:off x="51605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28</a:t>
              </a:r>
            </a:p>
          </p:txBody>
        </p:sp>
        <p:sp>
          <p:nvSpPr>
            <p:cNvPr id="32" name="TextBox 31">
              <a:extLst>
                <a:ext uri="{FF2B5EF4-FFF2-40B4-BE49-F238E27FC236}">
                  <a16:creationId xmlns:a16="http://schemas.microsoft.com/office/drawing/2014/main" id="{C663C570-9AD8-4AA7-AEE9-9565F57EC821}"/>
                </a:ext>
              </a:extLst>
            </p:cNvPr>
            <p:cNvSpPr txBox="1"/>
            <p:nvPr/>
          </p:nvSpPr>
          <p:spPr>
            <a:xfrm>
              <a:off x="60749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35</a:t>
              </a:r>
            </a:p>
          </p:txBody>
        </p:sp>
        <p:sp>
          <p:nvSpPr>
            <p:cNvPr id="33" name="TextBox 32">
              <a:extLst>
                <a:ext uri="{FF2B5EF4-FFF2-40B4-BE49-F238E27FC236}">
                  <a16:creationId xmlns:a16="http://schemas.microsoft.com/office/drawing/2014/main" id="{9202E439-7423-4F7F-A1D9-7F843D3DC9B8}"/>
                </a:ext>
              </a:extLst>
            </p:cNvPr>
            <p:cNvSpPr txBox="1"/>
            <p:nvPr/>
          </p:nvSpPr>
          <p:spPr>
            <a:xfrm>
              <a:off x="6989309"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57</a:t>
              </a:r>
            </a:p>
          </p:txBody>
        </p:sp>
        <p:sp>
          <p:nvSpPr>
            <p:cNvPr id="34" name="TextBox 33">
              <a:extLst>
                <a:ext uri="{FF2B5EF4-FFF2-40B4-BE49-F238E27FC236}">
                  <a16:creationId xmlns:a16="http://schemas.microsoft.com/office/drawing/2014/main" id="{A73948A6-63D3-4471-B827-69F561331785}"/>
                </a:ext>
              </a:extLst>
            </p:cNvPr>
            <p:cNvSpPr txBox="1"/>
            <p:nvPr/>
          </p:nvSpPr>
          <p:spPr>
            <a:xfrm>
              <a:off x="7903709"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77</a:t>
              </a:r>
            </a:p>
          </p:txBody>
        </p:sp>
        <p:sp>
          <p:nvSpPr>
            <p:cNvPr id="35" name="TextBox 34">
              <a:extLst>
                <a:ext uri="{FF2B5EF4-FFF2-40B4-BE49-F238E27FC236}">
                  <a16:creationId xmlns:a16="http://schemas.microsoft.com/office/drawing/2014/main" id="{762B46E3-5B5D-40B0-BCA3-0FB3258407FC}"/>
                </a:ext>
              </a:extLst>
            </p:cNvPr>
            <p:cNvSpPr txBox="1"/>
            <p:nvPr/>
          </p:nvSpPr>
          <p:spPr>
            <a:xfrm>
              <a:off x="3596661" y="4887393"/>
              <a:ext cx="284052"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0</a:t>
              </a:r>
            </a:p>
          </p:txBody>
        </p:sp>
        <p:sp>
          <p:nvSpPr>
            <p:cNvPr id="36" name="TextBox 35">
              <a:extLst>
                <a:ext uri="{FF2B5EF4-FFF2-40B4-BE49-F238E27FC236}">
                  <a16:creationId xmlns:a16="http://schemas.microsoft.com/office/drawing/2014/main" id="{2FCFD13C-B7AD-4E3B-B3A2-0157F5459B76}"/>
                </a:ext>
              </a:extLst>
            </p:cNvPr>
            <p:cNvSpPr txBox="1"/>
            <p:nvPr/>
          </p:nvSpPr>
          <p:spPr>
            <a:xfrm>
              <a:off x="1920261" y="5192193"/>
              <a:ext cx="1128835"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TIM bitmap:</a:t>
              </a:r>
            </a:p>
          </p:txBody>
        </p:sp>
        <p:sp>
          <p:nvSpPr>
            <p:cNvPr id="38" name="Left Brace 37">
              <a:extLst>
                <a:ext uri="{FF2B5EF4-FFF2-40B4-BE49-F238E27FC236}">
                  <a16:creationId xmlns:a16="http://schemas.microsoft.com/office/drawing/2014/main" id="{7609AC24-1A75-4F33-9746-D6AF935F3EAC}"/>
                </a:ext>
              </a:extLst>
            </p:cNvPr>
            <p:cNvSpPr/>
            <p:nvPr/>
          </p:nvSpPr>
          <p:spPr bwMode="auto">
            <a:xfrm rot="5400000">
              <a:off x="3849523" y="5853732"/>
              <a:ext cx="245378" cy="751100"/>
            </a:xfrm>
            <a:prstGeom prst="leftBrace">
              <a:avLst>
                <a:gd name="adj1" fmla="val 180662"/>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39" name="TextBox 38">
              <a:extLst>
                <a:ext uri="{FF2B5EF4-FFF2-40B4-BE49-F238E27FC236}">
                  <a16:creationId xmlns:a16="http://schemas.microsoft.com/office/drawing/2014/main" id="{DE7294F5-5C8E-437F-ABAA-A6E0524E8275}"/>
                </a:ext>
              </a:extLst>
            </p:cNvPr>
            <p:cNvSpPr txBox="1"/>
            <p:nvPr/>
          </p:nvSpPr>
          <p:spPr>
            <a:xfrm rot="18802003">
              <a:off x="3541041" y="5794349"/>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AID:12</a:t>
              </a:r>
            </a:p>
          </p:txBody>
        </p:sp>
        <p:sp>
          <p:nvSpPr>
            <p:cNvPr id="40" name="Left Brace 39">
              <a:extLst>
                <a:ext uri="{FF2B5EF4-FFF2-40B4-BE49-F238E27FC236}">
                  <a16:creationId xmlns:a16="http://schemas.microsoft.com/office/drawing/2014/main" id="{22839B54-AC57-46CB-B20A-2F5A67EEEBDB}"/>
                </a:ext>
              </a:extLst>
            </p:cNvPr>
            <p:cNvSpPr/>
            <p:nvPr/>
          </p:nvSpPr>
          <p:spPr bwMode="auto">
            <a:xfrm rot="5400000">
              <a:off x="6088800" y="6103348"/>
              <a:ext cx="245378" cy="251868"/>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1" name="TextBox 40">
              <a:extLst>
                <a:ext uri="{FF2B5EF4-FFF2-40B4-BE49-F238E27FC236}">
                  <a16:creationId xmlns:a16="http://schemas.microsoft.com/office/drawing/2014/main" id="{CE30116B-E895-4021-A6ED-643FAB5AA36A}"/>
                </a:ext>
              </a:extLst>
            </p:cNvPr>
            <p:cNvSpPr txBox="1"/>
            <p:nvPr/>
          </p:nvSpPr>
          <p:spPr>
            <a:xfrm rot="1983254">
              <a:off x="5402498" y="580657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AID:28</a:t>
              </a:r>
            </a:p>
          </p:txBody>
        </p:sp>
        <p:sp>
          <p:nvSpPr>
            <p:cNvPr id="42" name="Left Brace 41">
              <a:extLst>
                <a:ext uri="{FF2B5EF4-FFF2-40B4-BE49-F238E27FC236}">
                  <a16:creationId xmlns:a16="http://schemas.microsoft.com/office/drawing/2014/main" id="{E30D9F34-6737-4EF9-970B-CB74B2A01C65}"/>
                </a:ext>
              </a:extLst>
            </p:cNvPr>
            <p:cNvSpPr/>
            <p:nvPr/>
          </p:nvSpPr>
          <p:spPr bwMode="auto">
            <a:xfrm rot="5400000">
              <a:off x="6792636" y="6096171"/>
              <a:ext cx="245378" cy="266221"/>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3" name="TextBox 42">
              <a:extLst>
                <a:ext uri="{FF2B5EF4-FFF2-40B4-BE49-F238E27FC236}">
                  <a16:creationId xmlns:a16="http://schemas.microsoft.com/office/drawing/2014/main" id="{7B7B9BD7-215D-4A09-B889-39B259B79842}"/>
                </a:ext>
              </a:extLst>
            </p:cNvPr>
            <p:cNvSpPr txBox="1"/>
            <p:nvPr/>
          </p:nvSpPr>
          <p:spPr>
            <a:xfrm rot="1947653">
              <a:off x="6499144" y="5661916"/>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AID:35</a:t>
              </a:r>
            </a:p>
          </p:txBody>
        </p:sp>
        <p:sp>
          <p:nvSpPr>
            <p:cNvPr id="44" name="Left Brace 43">
              <a:extLst>
                <a:ext uri="{FF2B5EF4-FFF2-40B4-BE49-F238E27FC236}">
                  <a16:creationId xmlns:a16="http://schemas.microsoft.com/office/drawing/2014/main" id="{1EF160AB-22C5-4F16-94FC-E242A447B92E}"/>
                </a:ext>
              </a:extLst>
            </p:cNvPr>
            <p:cNvSpPr/>
            <p:nvPr/>
          </p:nvSpPr>
          <p:spPr bwMode="auto">
            <a:xfrm rot="5400000">
              <a:off x="7487560" y="6096171"/>
              <a:ext cx="245378" cy="26622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654673FD-B65C-476E-80B8-D682D1778732}"/>
                </a:ext>
              </a:extLst>
            </p:cNvPr>
            <p:cNvSpPr txBox="1"/>
            <p:nvPr/>
          </p:nvSpPr>
          <p:spPr>
            <a:xfrm rot="2589224">
              <a:off x="7330381" y="5695455"/>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AID:57</a:t>
              </a:r>
            </a:p>
          </p:txBody>
        </p:sp>
        <p:sp>
          <p:nvSpPr>
            <p:cNvPr id="46" name="Left Brace 45">
              <a:extLst>
                <a:ext uri="{FF2B5EF4-FFF2-40B4-BE49-F238E27FC236}">
                  <a16:creationId xmlns:a16="http://schemas.microsoft.com/office/drawing/2014/main" id="{63311C42-D324-4094-81A5-76669960775E}"/>
                </a:ext>
              </a:extLst>
            </p:cNvPr>
            <p:cNvSpPr/>
            <p:nvPr/>
          </p:nvSpPr>
          <p:spPr bwMode="auto">
            <a:xfrm rot="5400000">
              <a:off x="8190690" y="6078841"/>
              <a:ext cx="245378" cy="300882"/>
            </a:xfrm>
            <a:prstGeom prst="leftBrace">
              <a:avLst>
                <a:gd name="adj1" fmla="val 8333"/>
                <a:gd name="adj2" fmla="val 4779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7" name="TextBox 46">
              <a:extLst>
                <a:ext uri="{FF2B5EF4-FFF2-40B4-BE49-F238E27FC236}">
                  <a16:creationId xmlns:a16="http://schemas.microsoft.com/office/drawing/2014/main" id="{959FD47F-9F97-4311-9682-19EFD6BA08E3}"/>
                </a:ext>
              </a:extLst>
            </p:cNvPr>
            <p:cNvSpPr txBox="1"/>
            <p:nvPr/>
          </p:nvSpPr>
          <p:spPr>
            <a:xfrm rot="3332969">
              <a:off x="8125823" y="5724103"/>
              <a:ext cx="732893"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AID:77</a:t>
              </a:r>
            </a:p>
          </p:txBody>
        </p:sp>
        <p:cxnSp>
          <p:nvCxnSpPr>
            <p:cNvPr id="48" name="Straight Arrow Connector 47">
              <a:extLst>
                <a:ext uri="{FF2B5EF4-FFF2-40B4-BE49-F238E27FC236}">
                  <a16:creationId xmlns:a16="http://schemas.microsoft.com/office/drawing/2014/main" id="{D8D1A123-49D3-4BBA-AE51-D3DDA4AB13EF}"/>
                </a:ext>
              </a:extLst>
            </p:cNvPr>
            <p:cNvCxnSpPr>
              <a:cxnSpLocks/>
              <a:stCxn id="8" idx="2"/>
              <a:endCxn id="38" idx="1"/>
            </p:cNvCxnSpPr>
            <p:nvPr/>
          </p:nvCxnSpPr>
          <p:spPr bwMode="auto">
            <a:xfrm flipH="1">
              <a:off x="3988751" y="5573193"/>
              <a:ext cx="475086"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49" name="Straight Arrow Connector 48">
              <a:extLst>
                <a:ext uri="{FF2B5EF4-FFF2-40B4-BE49-F238E27FC236}">
                  <a16:creationId xmlns:a16="http://schemas.microsoft.com/office/drawing/2014/main" id="{06A1C441-55AD-4B16-A078-D7400A18884E}"/>
                </a:ext>
              </a:extLst>
            </p:cNvPr>
            <p:cNvCxnSpPr>
              <a:cxnSpLocks/>
              <a:stCxn id="12" idx="2"/>
              <a:endCxn id="40" idx="1"/>
            </p:cNvCxnSpPr>
            <p:nvPr/>
          </p:nvCxnSpPr>
          <p:spPr bwMode="auto">
            <a:xfrm>
              <a:off x="5378237" y="5573193"/>
              <a:ext cx="838798"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0" name="Straight Arrow Connector 49">
              <a:extLst>
                <a:ext uri="{FF2B5EF4-FFF2-40B4-BE49-F238E27FC236}">
                  <a16:creationId xmlns:a16="http://schemas.microsoft.com/office/drawing/2014/main" id="{E81F9216-5BB1-491C-8FE6-E66DE7D9EA1D}"/>
                </a:ext>
              </a:extLst>
            </p:cNvPr>
            <p:cNvCxnSpPr>
              <a:cxnSpLocks/>
              <a:stCxn id="15" idx="2"/>
              <a:endCxn id="42" idx="1"/>
            </p:cNvCxnSpPr>
            <p:nvPr/>
          </p:nvCxnSpPr>
          <p:spPr bwMode="auto">
            <a:xfrm>
              <a:off x="6292637" y="5573193"/>
              <a:ext cx="628551"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1" name="Straight Arrow Connector 50">
              <a:extLst>
                <a:ext uri="{FF2B5EF4-FFF2-40B4-BE49-F238E27FC236}">
                  <a16:creationId xmlns:a16="http://schemas.microsoft.com/office/drawing/2014/main" id="{242D0E32-D1C6-4EBE-9AAA-167BEFF60C59}"/>
                </a:ext>
              </a:extLst>
            </p:cNvPr>
            <p:cNvCxnSpPr>
              <a:cxnSpLocks/>
              <a:stCxn id="18" idx="2"/>
              <a:endCxn id="44" idx="1"/>
            </p:cNvCxnSpPr>
            <p:nvPr/>
          </p:nvCxnSpPr>
          <p:spPr bwMode="auto">
            <a:xfrm>
              <a:off x="7207037" y="5573193"/>
              <a:ext cx="409074"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cxnSp>
          <p:nvCxnSpPr>
            <p:cNvPr id="52" name="Straight Arrow Connector 51">
              <a:extLst>
                <a:ext uri="{FF2B5EF4-FFF2-40B4-BE49-F238E27FC236}">
                  <a16:creationId xmlns:a16="http://schemas.microsoft.com/office/drawing/2014/main" id="{740C2521-9EC5-40B0-9207-33CB5081E5B8}"/>
                </a:ext>
              </a:extLst>
            </p:cNvPr>
            <p:cNvCxnSpPr>
              <a:cxnSpLocks/>
              <a:stCxn id="21" idx="2"/>
              <a:endCxn id="46" idx="1"/>
            </p:cNvCxnSpPr>
            <p:nvPr/>
          </p:nvCxnSpPr>
          <p:spPr bwMode="auto">
            <a:xfrm>
              <a:off x="8121437" y="5573193"/>
              <a:ext cx="198567" cy="533400"/>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53" name="TextBox 52">
              <a:extLst>
                <a:ext uri="{FF2B5EF4-FFF2-40B4-BE49-F238E27FC236}">
                  <a16:creationId xmlns:a16="http://schemas.microsoft.com/office/drawing/2014/main" id="{B12793E6-8546-44D3-BBAD-B6E766B4ABB2}"/>
                </a:ext>
              </a:extLst>
            </p:cNvPr>
            <p:cNvSpPr txBox="1"/>
            <p:nvPr/>
          </p:nvSpPr>
          <p:spPr>
            <a:xfrm>
              <a:off x="3977661" y="4884416"/>
              <a:ext cx="370101"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11</a:t>
              </a:r>
            </a:p>
          </p:txBody>
        </p:sp>
        <p:sp>
          <p:nvSpPr>
            <p:cNvPr id="54" name="TextBox 53">
              <a:extLst>
                <a:ext uri="{FF2B5EF4-FFF2-40B4-BE49-F238E27FC236}">
                  <a16:creationId xmlns:a16="http://schemas.microsoft.com/office/drawing/2014/main" id="{F64B5D15-D868-465A-9A9A-16CDF24C4E20}"/>
                </a:ext>
              </a:extLst>
            </p:cNvPr>
            <p:cNvSpPr txBox="1"/>
            <p:nvPr/>
          </p:nvSpPr>
          <p:spPr>
            <a:xfrm>
              <a:off x="45086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13</a:t>
              </a:r>
            </a:p>
          </p:txBody>
        </p:sp>
        <p:sp>
          <p:nvSpPr>
            <p:cNvPr id="55" name="TextBox 54">
              <a:extLst>
                <a:ext uri="{FF2B5EF4-FFF2-40B4-BE49-F238E27FC236}">
                  <a16:creationId xmlns:a16="http://schemas.microsoft.com/office/drawing/2014/main" id="{54244494-5F16-4AEB-B16F-3CB47D26997A}"/>
                </a:ext>
              </a:extLst>
            </p:cNvPr>
            <p:cNvSpPr txBox="1"/>
            <p:nvPr/>
          </p:nvSpPr>
          <p:spPr>
            <a:xfrm>
              <a:off x="48920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27</a:t>
              </a:r>
            </a:p>
          </p:txBody>
        </p:sp>
        <p:sp>
          <p:nvSpPr>
            <p:cNvPr id="56" name="TextBox 55">
              <a:extLst>
                <a:ext uri="{FF2B5EF4-FFF2-40B4-BE49-F238E27FC236}">
                  <a16:creationId xmlns:a16="http://schemas.microsoft.com/office/drawing/2014/main" id="{9EAEF178-E51D-483E-8C9B-A2A72C6370BE}"/>
                </a:ext>
              </a:extLst>
            </p:cNvPr>
            <p:cNvSpPr txBox="1"/>
            <p:nvPr/>
          </p:nvSpPr>
          <p:spPr>
            <a:xfrm>
              <a:off x="58064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34</a:t>
              </a:r>
            </a:p>
          </p:txBody>
        </p:sp>
        <p:sp>
          <p:nvSpPr>
            <p:cNvPr id="57" name="TextBox 56">
              <a:extLst>
                <a:ext uri="{FF2B5EF4-FFF2-40B4-BE49-F238E27FC236}">
                  <a16:creationId xmlns:a16="http://schemas.microsoft.com/office/drawing/2014/main" id="{51C3AA3F-B0C9-4862-87A2-9D8BDA1DD58D}"/>
                </a:ext>
              </a:extLst>
            </p:cNvPr>
            <p:cNvSpPr txBox="1"/>
            <p:nvPr/>
          </p:nvSpPr>
          <p:spPr>
            <a:xfrm>
              <a:off x="6720861"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56</a:t>
              </a:r>
            </a:p>
          </p:txBody>
        </p:sp>
        <p:sp>
          <p:nvSpPr>
            <p:cNvPr id="58" name="TextBox 57">
              <a:extLst>
                <a:ext uri="{FF2B5EF4-FFF2-40B4-BE49-F238E27FC236}">
                  <a16:creationId xmlns:a16="http://schemas.microsoft.com/office/drawing/2014/main" id="{5CFA30AE-F268-41F8-BC9E-8DD5987F9C1F}"/>
                </a:ext>
              </a:extLst>
            </p:cNvPr>
            <p:cNvSpPr txBox="1"/>
            <p:nvPr/>
          </p:nvSpPr>
          <p:spPr>
            <a:xfrm>
              <a:off x="7635261"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76</a:t>
              </a:r>
            </a:p>
          </p:txBody>
        </p:sp>
        <p:sp>
          <p:nvSpPr>
            <p:cNvPr id="59" name="TextBox 58">
              <a:extLst>
                <a:ext uri="{FF2B5EF4-FFF2-40B4-BE49-F238E27FC236}">
                  <a16:creationId xmlns:a16="http://schemas.microsoft.com/office/drawing/2014/main" id="{0B7BE84E-8464-4537-9FC5-BB848848BB1A}"/>
                </a:ext>
              </a:extLst>
            </p:cNvPr>
            <p:cNvSpPr txBox="1"/>
            <p:nvPr/>
          </p:nvSpPr>
          <p:spPr>
            <a:xfrm>
              <a:off x="54230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29</a:t>
              </a:r>
            </a:p>
          </p:txBody>
        </p:sp>
        <p:sp>
          <p:nvSpPr>
            <p:cNvPr id="60" name="TextBox 59">
              <a:extLst>
                <a:ext uri="{FF2B5EF4-FFF2-40B4-BE49-F238E27FC236}">
                  <a16:creationId xmlns:a16="http://schemas.microsoft.com/office/drawing/2014/main" id="{45B5AF44-B42F-4736-9E74-34425BC524FE}"/>
                </a:ext>
              </a:extLst>
            </p:cNvPr>
            <p:cNvSpPr txBox="1"/>
            <p:nvPr/>
          </p:nvSpPr>
          <p:spPr>
            <a:xfrm>
              <a:off x="63374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36</a:t>
              </a:r>
            </a:p>
          </p:txBody>
        </p:sp>
        <p:sp>
          <p:nvSpPr>
            <p:cNvPr id="61" name="TextBox 60">
              <a:extLst>
                <a:ext uri="{FF2B5EF4-FFF2-40B4-BE49-F238E27FC236}">
                  <a16:creationId xmlns:a16="http://schemas.microsoft.com/office/drawing/2014/main" id="{30D9DC9E-010F-40A2-81F9-186895460126}"/>
                </a:ext>
              </a:extLst>
            </p:cNvPr>
            <p:cNvSpPr txBox="1"/>
            <p:nvPr/>
          </p:nvSpPr>
          <p:spPr>
            <a:xfrm>
              <a:off x="7251823" y="4887393"/>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58</a:t>
              </a:r>
            </a:p>
          </p:txBody>
        </p:sp>
        <p:sp>
          <p:nvSpPr>
            <p:cNvPr id="62" name="TextBox 61">
              <a:extLst>
                <a:ext uri="{FF2B5EF4-FFF2-40B4-BE49-F238E27FC236}">
                  <a16:creationId xmlns:a16="http://schemas.microsoft.com/office/drawing/2014/main" id="{6D281F61-F238-4BD3-8E4D-368C3783A42B}"/>
                </a:ext>
              </a:extLst>
            </p:cNvPr>
            <p:cNvSpPr txBox="1"/>
            <p:nvPr/>
          </p:nvSpPr>
          <p:spPr>
            <a:xfrm>
              <a:off x="8166223" y="4884416"/>
              <a:ext cx="383438"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78</a:t>
              </a:r>
            </a:p>
          </p:txBody>
        </p:sp>
        <p:sp>
          <p:nvSpPr>
            <p:cNvPr id="63" name="TextBox 62">
              <a:extLst>
                <a:ext uri="{FF2B5EF4-FFF2-40B4-BE49-F238E27FC236}">
                  <a16:creationId xmlns:a16="http://schemas.microsoft.com/office/drawing/2014/main" id="{FD83FE5B-7FA0-42A0-8A76-A31382CCFE7A}"/>
                </a:ext>
              </a:extLst>
            </p:cNvPr>
            <p:cNvSpPr txBox="1"/>
            <p:nvPr/>
          </p:nvSpPr>
          <p:spPr>
            <a:xfrm>
              <a:off x="8625861" y="4884416"/>
              <a:ext cx="482824"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255</a:t>
              </a:r>
            </a:p>
          </p:txBody>
        </p:sp>
        <p:grpSp>
          <p:nvGrpSpPr>
            <p:cNvPr id="64" name="Group 63">
              <a:extLst>
                <a:ext uri="{FF2B5EF4-FFF2-40B4-BE49-F238E27FC236}">
                  <a16:creationId xmlns:a16="http://schemas.microsoft.com/office/drawing/2014/main" id="{583BB303-E9F7-4FD8-A48A-CD3774C12896}"/>
                </a:ext>
              </a:extLst>
            </p:cNvPr>
            <p:cNvGrpSpPr/>
            <p:nvPr/>
          </p:nvGrpSpPr>
          <p:grpSpPr>
            <a:xfrm>
              <a:off x="3605786" y="6414370"/>
              <a:ext cx="685800" cy="381000"/>
              <a:chOff x="3781955" y="5333160"/>
              <a:chExt cx="685800" cy="381000"/>
            </a:xfrm>
          </p:grpSpPr>
          <p:sp>
            <p:nvSpPr>
              <p:cNvPr id="65" name="Rectangle 64">
                <a:extLst>
                  <a:ext uri="{FF2B5EF4-FFF2-40B4-BE49-F238E27FC236}">
                    <a16:creationId xmlns:a16="http://schemas.microsoft.com/office/drawing/2014/main" id="{50356E6B-4E4C-4F94-ACA6-53A844D39314}"/>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6" name="Rectangle 65">
                <a:extLst>
                  <a:ext uri="{FF2B5EF4-FFF2-40B4-BE49-F238E27FC236}">
                    <a16:creationId xmlns:a16="http://schemas.microsoft.com/office/drawing/2014/main" id="{89698FE9-2080-4DC4-BB20-7F6D5F16857B}"/>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0</a:t>
                </a:r>
              </a:p>
            </p:txBody>
          </p:sp>
          <p:sp>
            <p:nvSpPr>
              <p:cNvPr id="67" name="Rectangle 66">
                <a:extLst>
                  <a:ext uri="{FF2B5EF4-FFF2-40B4-BE49-F238E27FC236}">
                    <a16:creationId xmlns:a16="http://schemas.microsoft.com/office/drawing/2014/main" id="{E6953531-8FFA-4793-8A3F-B1B5DD0154A3}"/>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rPr>
                  <a:t>1</a:t>
                </a:r>
              </a:p>
            </p:txBody>
          </p:sp>
        </p:grpSp>
        <p:grpSp>
          <p:nvGrpSpPr>
            <p:cNvPr id="68" name="Group 67">
              <a:extLst>
                <a:ext uri="{FF2B5EF4-FFF2-40B4-BE49-F238E27FC236}">
                  <a16:creationId xmlns:a16="http://schemas.microsoft.com/office/drawing/2014/main" id="{6591AACC-7A2B-4ADB-B6C0-DBE75DB4E678}"/>
                </a:ext>
              </a:extLst>
            </p:cNvPr>
            <p:cNvGrpSpPr/>
            <p:nvPr/>
          </p:nvGrpSpPr>
          <p:grpSpPr>
            <a:xfrm>
              <a:off x="6078351" y="6411934"/>
              <a:ext cx="260876" cy="381000"/>
              <a:chOff x="3781955" y="5333160"/>
              <a:chExt cx="685800" cy="381000"/>
            </a:xfrm>
          </p:grpSpPr>
          <p:sp>
            <p:nvSpPr>
              <p:cNvPr id="69" name="Rectangle 68">
                <a:extLst>
                  <a:ext uri="{FF2B5EF4-FFF2-40B4-BE49-F238E27FC236}">
                    <a16:creationId xmlns:a16="http://schemas.microsoft.com/office/drawing/2014/main" id="{73863DF4-43EA-4411-B4B2-92A7B98C77AA}"/>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0" name="Rectangle 69">
                <a:extLst>
                  <a:ext uri="{FF2B5EF4-FFF2-40B4-BE49-F238E27FC236}">
                    <a16:creationId xmlns:a16="http://schemas.microsoft.com/office/drawing/2014/main" id="{12DC6B44-180C-4738-83E8-F91E7E75571B}"/>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1" name="Rectangle 70">
                <a:extLst>
                  <a:ext uri="{FF2B5EF4-FFF2-40B4-BE49-F238E27FC236}">
                    <a16:creationId xmlns:a16="http://schemas.microsoft.com/office/drawing/2014/main" id="{BBA19972-3FFD-4D32-AF15-459FA26F92AB}"/>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2" name="Group 71">
              <a:extLst>
                <a:ext uri="{FF2B5EF4-FFF2-40B4-BE49-F238E27FC236}">
                  <a16:creationId xmlns:a16="http://schemas.microsoft.com/office/drawing/2014/main" id="{8EFEF6B6-863C-46F1-A55B-0E49F46850AF}"/>
                </a:ext>
              </a:extLst>
            </p:cNvPr>
            <p:cNvGrpSpPr/>
            <p:nvPr/>
          </p:nvGrpSpPr>
          <p:grpSpPr>
            <a:xfrm>
              <a:off x="6787559" y="6407257"/>
              <a:ext cx="260876" cy="381000"/>
              <a:chOff x="3781955" y="5333160"/>
              <a:chExt cx="685800" cy="381000"/>
            </a:xfrm>
          </p:grpSpPr>
          <p:sp>
            <p:nvSpPr>
              <p:cNvPr id="73" name="Rectangle 72">
                <a:extLst>
                  <a:ext uri="{FF2B5EF4-FFF2-40B4-BE49-F238E27FC236}">
                    <a16:creationId xmlns:a16="http://schemas.microsoft.com/office/drawing/2014/main" id="{E7C00F24-81F9-4962-A8DD-ABBC8A215392}"/>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4" name="Rectangle 73">
                <a:extLst>
                  <a:ext uri="{FF2B5EF4-FFF2-40B4-BE49-F238E27FC236}">
                    <a16:creationId xmlns:a16="http://schemas.microsoft.com/office/drawing/2014/main" id="{A0472C50-6344-4FDC-853F-679011D7854C}"/>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5" name="Rectangle 74">
                <a:extLst>
                  <a:ext uri="{FF2B5EF4-FFF2-40B4-BE49-F238E27FC236}">
                    <a16:creationId xmlns:a16="http://schemas.microsoft.com/office/drawing/2014/main" id="{896CC919-9757-409F-92FC-78B1B9545900}"/>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76" name="Group 75">
              <a:extLst>
                <a:ext uri="{FF2B5EF4-FFF2-40B4-BE49-F238E27FC236}">
                  <a16:creationId xmlns:a16="http://schemas.microsoft.com/office/drawing/2014/main" id="{30E29E81-D8BD-427C-8ABB-E62333CB3CF7}"/>
                </a:ext>
              </a:extLst>
            </p:cNvPr>
            <p:cNvGrpSpPr/>
            <p:nvPr/>
          </p:nvGrpSpPr>
          <p:grpSpPr>
            <a:xfrm>
              <a:off x="7493736" y="6414370"/>
              <a:ext cx="260876" cy="381000"/>
              <a:chOff x="3781955" y="5333160"/>
              <a:chExt cx="685800" cy="381000"/>
            </a:xfrm>
          </p:grpSpPr>
          <p:sp>
            <p:nvSpPr>
              <p:cNvPr id="77" name="Rectangle 76">
                <a:extLst>
                  <a:ext uri="{FF2B5EF4-FFF2-40B4-BE49-F238E27FC236}">
                    <a16:creationId xmlns:a16="http://schemas.microsoft.com/office/drawing/2014/main" id="{4EA4E065-C708-4DE4-93BD-C9E10AA2BD2E}"/>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78" name="Rectangle 77">
                <a:extLst>
                  <a:ext uri="{FF2B5EF4-FFF2-40B4-BE49-F238E27FC236}">
                    <a16:creationId xmlns:a16="http://schemas.microsoft.com/office/drawing/2014/main" id="{6037CF9E-CD42-43FE-A7FB-C4A72DCEE537}"/>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79" name="Rectangle 78">
                <a:extLst>
                  <a:ext uri="{FF2B5EF4-FFF2-40B4-BE49-F238E27FC236}">
                    <a16:creationId xmlns:a16="http://schemas.microsoft.com/office/drawing/2014/main" id="{37C68A70-3180-466D-97FF-91C4494842AF}"/>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nvGrpSpPr>
            <p:cNvPr id="80" name="Group 79">
              <a:extLst>
                <a:ext uri="{FF2B5EF4-FFF2-40B4-BE49-F238E27FC236}">
                  <a16:creationId xmlns:a16="http://schemas.microsoft.com/office/drawing/2014/main" id="{5A524D72-6FB0-48B9-944B-EFF3D9F69145}"/>
                </a:ext>
              </a:extLst>
            </p:cNvPr>
            <p:cNvGrpSpPr/>
            <p:nvPr/>
          </p:nvGrpSpPr>
          <p:grpSpPr>
            <a:xfrm>
              <a:off x="8202944" y="6409693"/>
              <a:ext cx="260876" cy="381000"/>
              <a:chOff x="3781955" y="5333160"/>
              <a:chExt cx="685800" cy="381000"/>
            </a:xfrm>
          </p:grpSpPr>
          <p:sp>
            <p:nvSpPr>
              <p:cNvPr id="81" name="Rectangle 80">
                <a:extLst>
                  <a:ext uri="{FF2B5EF4-FFF2-40B4-BE49-F238E27FC236}">
                    <a16:creationId xmlns:a16="http://schemas.microsoft.com/office/drawing/2014/main" id="{76A72D71-56F6-4146-930A-BDA33126AE00}"/>
                  </a:ext>
                </a:extLst>
              </p:cNvPr>
              <p:cNvSpPr/>
              <p:nvPr/>
            </p:nvSpPr>
            <p:spPr bwMode="auto">
              <a:xfrm>
                <a:off x="37819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sp>
            <p:nvSpPr>
              <p:cNvPr id="82" name="Rectangle 81">
                <a:extLst>
                  <a:ext uri="{FF2B5EF4-FFF2-40B4-BE49-F238E27FC236}">
                    <a16:creationId xmlns:a16="http://schemas.microsoft.com/office/drawing/2014/main" id="{6BB1CDE6-8B10-486F-900B-EE0C7F348580}"/>
                  </a:ext>
                </a:extLst>
              </p:cNvPr>
              <p:cNvSpPr/>
              <p:nvPr/>
            </p:nvSpPr>
            <p:spPr bwMode="auto">
              <a:xfrm>
                <a:off x="40105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0</a:t>
                </a:r>
              </a:p>
            </p:txBody>
          </p:sp>
          <p:sp>
            <p:nvSpPr>
              <p:cNvPr id="83" name="Rectangle 82">
                <a:extLst>
                  <a:ext uri="{FF2B5EF4-FFF2-40B4-BE49-F238E27FC236}">
                    <a16:creationId xmlns:a16="http://schemas.microsoft.com/office/drawing/2014/main" id="{F1631429-A395-482D-8D87-94D3560DF3A8}"/>
                  </a:ext>
                </a:extLst>
              </p:cNvPr>
              <p:cNvSpPr/>
              <p:nvPr/>
            </p:nvSpPr>
            <p:spPr bwMode="auto">
              <a:xfrm>
                <a:off x="4239155" y="5333160"/>
                <a:ext cx="228600"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mn-lt"/>
                  </a:rPr>
                  <a:t>1</a:t>
                </a:r>
              </a:p>
            </p:txBody>
          </p:sp>
        </p:grpSp>
      </p:grpSp>
      <p:cxnSp>
        <p:nvCxnSpPr>
          <p:cNvPr id="85" name="Straight Arrow Connector 84">
            <a:extLst>
              <a:ext uri="{FF2B5EF4-FFF2-40B4-BE49-F238E27FC236}">
                <a16:creationId xmlns:a16="http://schemas.microsoft.com/office/drawing/2014/main" id="{B29FEAD9-CBA9-47A7-9BAF-884AF22D2D8E}"/>
              </a:ext>
            </a:extLst>
          </p:cNvPr>
          <p:cNvCxnSpPr>
            <a:cxnSpLocks/>
          </p:cNvCxnSpPr>
          <p:nvPr/>
        </p:nvCxnSpPr>
        <p:spPr bwMode="auto">
          <a:xfrm flipH="1">
            <a:off x="4148764" y="5184392"/>
            <a:ext cx="57634" cy="283854"/>
          </a:xfrm>
          <a:prstGeom prst="straightConnector1">
            <a:avLst/>
          </a:prstGeom>
          <a:solidFill>
            <a:schemeClr val="accent1"/>
          </a:solidFill>
          <a:ln w="9525" cap="flat" cmpd="sng" algn="ctr">
            <a:solidFill>
              <a:schemeClr val="tx1"/>
            </a:solidFill>
            <a:prstDash val="sysDash"/>
            <a:round/>
            <a:headEnd type="none" w="med" len="med"/>
            <a:tailEnd type="triangle"/>
          </a:ln>
          <a:effectLst/>
        </p:spPr>
      </p:cxnSp>
      <p:sp>
        <p:nvSpPr>
          <p:cNvPr id="86" name="TextBox 85">
            <a:extLst>
              <a:ext uri="{FF2B5EF4-FFF2-40B4-BE49-F238E27FC236}">
                <a16:creationId xmlns:a16="http://schemas.microsoft.com/office/drawing/2014/main" id="{1CF89F2B-3ED0-4832-BB58-EAABEB23B7D4}"/>
              </a:ext>
            </a:extLst>
          </p:cNvPr>
          <p:cNvSpPr txBox="1"/>
          <p:nvPr/>
        </p:nvSpPr>
        <p:spPr>
          <a:xfrm>
            <a:off x="3804415" y="5411635"/>
            <a:ext cx="713657" cy="307777"/>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Legacy</a:t>
            </a:r>
          </a:p>
        </p:txBody>
      </p:sp>
      <p:sp>
        <p:nvSpPr>
          <p:cNvPr id="87" name="TextBox 86">
            <a:extLst>
              <a:ext uri="{FF2B5EF4-FFF2-40B4-BE49-F238E27FC236}">
                <a16:creationId xmlns:a16="http://schemas.microsoft.com/office/drawing/2014/main" id="{1C387473-AF7B-44B3-A2E0-61F98DC76195}"/>
              </a:ext>
            </a:extLst>
          </p:cNvPr>
          <p:cNvSpPr txBox="1"/>
          <p:nvPr/>
        </p:nvSpPr>
        <p:spPr>
          <a:xfrm>
            <a:off x="974513" y="5884369"/>
            <a:ext cx="1601721" cy="52322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400" dirty="0">
                <a:latin typeface="+mn-lt"/>
              </a:rPr>
              <a:t>TID indication:</a:t>
            </a:r>
          </a:p>
          <a:p>
            <a:r>
              <a:rPr lang="en-US" sz="1400" dirty="0">
                <a:latin typeface="+mn-lt"/>
              </a:rPr>
              <a:t>Size = 15 (5x3) bits</a:t>
            </a:r>
          </a:p>
        </p:txBody>
      </p:sp>
    </p:spTree>
    <p:extLst>
      <p:ext uri="{BB962C8B-B14F-4D97-AF65-F5344CB8AC3E}">
        <p14:creationId xmlns:p14="http://schemas.microsoft.com/office/powerpoint/2010/main" val="408881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45124-86B6-4B8E-B21C-DF14B731DFC8}"/>
              </a:ext>
            </a:extLst>
          </p:cNvPr>
          <p:cNvSpPr>
            <a:spLocks noGrp="1"/>
          </p:cNvSpPr>
          <p:nvPr>
            <p:ph idx="1"/>
          </p:nvPr>
        </p:nvSpPr>
        <p:spPr/>
        <p:txBody>
          <a:bodyPr/>
          <a:lstStyle/>
          <a:p>
            <a:r>
              <a:rPr lang="en-US" dirty="0"/>
              <a:t>In order to keep things simple for R1, we recommend moving per-TID based mapping to R2</a:t>
            </a:r>
          </a:p>
          <a:p>
            <a:pPr lvl="1"/>
            <a:r>
              <a:rPr lang="en-US" dirty="0"/>
              <a:t>i.e., in R1, all TIDs map to the same subset of links</a:t>
            </a:r>
          </a:p>
          <a:p>
            <a:pPr lvl="1"/>
            <a:r>
              <a:rPr lang="en-US" dirty="0"/>
              <a:t>By default, after ML setup, all TIDs map to all links</a:t>
            </a:r>
          </a:p>
          <a:p>
            <a:pPr lvl="1"/>
            <a:r>
              <a:rPr lang="en-US" dirty="0"/>
              <a:t>With this scheme, a single bit in TIM is sufficient to signal BUs for any/all TIDs</a:t>
            </a:r>
          </a:p>
        </p:txBody>
      </p:sp>
      <p:sp>
        <p:nvSpPr>
          <p:cNvPr id="3" name="Slide Number Placeholder 2">
            <a:extLst>
              <a:ext uri="{FF2B5EF4-FFF2-40B4-BE49-F238E27FC236}">
                <a16:creationId xmlns:a16="http://schemas.microsoft.com/office/drawing/2014/main" id="{81D1AB08-7C83-44FA-9318-04591C505D5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26A9AD3-8BAD-4CE8-B39C-6E40B366CB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7377D76-260D-42F0-BE2C-6D05270441A5}"/>
              </a:ext>
            </a:extLst>
          </p:cNvPr>
          <p:cNvSpPr>
            <a:spLocks noGrp="1"/>
          </p:cNvSpPr>
          <p:nvPr>
            <p:ph type="title"/>
          </p:nvPr>
        </p:nvSpPr>
        <p:spPr/>
        <p:txBody>
          <a:bodyPr/>
          <a:lstStyle/>
          <a:p>
            <a:r>
              <a:rPr lang="en-US" dirty="0"/>
              <a:t>TID-mapping for R1</a:t>
            </a:r>
          </a:p>
        </p:txBody>
      </p:sp>
    </p:spTree>
    <p:extLst>
      <p:ext uri="{BB962C8B-B14F-4D97-AF65-F5344CB8AC3E}">
        <p14:creationId xmlns:p14="http://schemas.microsoft.com/office/powerpoint/2010/main" val="3757385744"/>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246387</TotalTime>
  <Words>2248</Words>
  <Application>Microsoft Office PowerPoint</Application>
  <PresentationFormat>On-screen Show (4:3)</PresentationFormat>
  <Paragraphs>363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Garamond</vt:lpstr>
      <vt:lpstr>Times New Roman</vt:lpstr>
      <vt:lpstr>ACcord Submission Template</vt:lpstr>
      <vt:lpstr>MLO: Efficient Paging</vt:lpstr>
      <vt:lpstr>Introduction</vt:lpstr>
      <vt:lpstr>Potential solutions</vt:lpstr>
      <vt:lpstr>When does link based approach work?</vt:lpstr>
      <vt:lpstr>Problem with link-based indication (example)</vt:lpstr>
      <vt:lpstr>Link based vs TID based</vt:lpstr>
      <vt:lpstr>Signaling TID information</vt:lpstr>
      <vt:lpstr>Efficient TID signaling</vt:lpstr>
      <vt:lpstr>TID-mapping for R1</vt:lpstr>
      <vt:lpstr>Summary</vt:lpstr>
      <vt:lpstr>SP #1</vt:lpstr>
      <vt:lpstr>SP #2</vt:lpstr>
      <vt:lpstr>SP #3</vt:lpstr>
      <vt:lpstr>SP #4</vt:lpstr>
      <vt:lpstr>Appendix</vt:lpstr>
      <vt:lpstr>References</vt:lpstr>
      <vt:lpstr>Related Motions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5436</cp:revision>
  <dcterms:created xsi:type="dcterms:W3CDTF">2012-05-29T15:24:34Z</dcterms:created>
  <dcterms:modified xsi:type="dcterms:W3CDTF">2020-06-01T07:16:53Z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