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
  </p:notesMasterIdLst>
  <p:handoutMasterIdLst>
    <p:handoutMasterId r:id="rId27"/>
  </p:handoutMasterIdLst>
  <p:sldIdLst>
    <p:sldId id="256" r:id="rId5"/>
    <p:sldId id="257" r:id="rId6"/>
    <p:sldId id="259" r:id="rId7"/>
    <p:sldId id="265" r:id="rId8"/>
    <p:sldId id="258" r:id="rId9"/>
    <p:sldId id="282" r:id="rId10"/>
    <p:sldId id="281" r:id="rId11"/>
    <p:sldId id="283" r:id="rId12"/>
    <p:sldId id="296" r:id="rId13"/>
    <p:sldId id="261" r:id="rId14"/>
    <p:sldId id="262" r:id="rId15"/>
    <p:sldId id="263" r:id="rId16"/>
    <p:sldId id="287" r:id="rId17"/>
    <p:sldId id="285" r:id="rId18"/>
    <p:sldId id="291" r:id="rId19"/>
    <p:sldId id="288" r:id="rId20"/>
    <p:sldId id="292" r:id="rId21"/>
    <p:sldId id="293" r:id="rId22"/>
    <p:sldId id="294" r:id="rId23"/>
    <p:sldId id="295" r:id="rId24"/>
    <p:sldId id="297"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4FF"/>
    <a:srgbClr val="B3E9FF"/>
    <a:srgbClr val="FF0000"/>
    <a:srgbClr val="FFFF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8" autoAdjust="0"/>
    <p:restoredTop sz="94660"/>
  </p:normalViewPr>
  <p:slideViewPr>
    <p:cSldViewPr>
      <p:cViewPr varScale="1">
        <p:scale>
          <a:sx n="82" d="100"/>
          <a:sy n="82" d="100"/>
        </p:scale>
        <p:origin x="658"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8" d="100"/>
          <a:sy n="58" d="100"/>
        </p:scale>
        <p:origin x="2443" y="5"/>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3/24/2020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4000500" y="-7938"/>
            <a:ext cx="2279650" cy="29210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802.11-19/0784r0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152901" y="8985250"/>
            <a:ext cx="2127250" cy="27781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Fischer – Filippi – Martinez, NXP</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8735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643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6443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431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50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396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384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7876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1305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218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749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841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612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1264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2019</a:t>
            </a:r>
            <a:endParaRPr lang="en-GB" dirty="0"/>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2019</a:t>
            </a:r>
            <a:endParaRPr lang="en-GB"/>
          </a:p>
        </p:txBody>
      </p:sp>
      <p:sp>
        <p:nvSpPr>
          <p:cNvPr id="6" name="Footer Placeholder 5"/>
          <p:cNvSpPr>
            <a:spLocks noGrp="1"/>
          </p:cNvSpPr>
          <p:nvPr>
            <p:ph type="ftr" idx="11"/>
          </p:nvPr>
        </p:nvSpPr>
        <p:spPr/>
        <p:txBody>
          <a:bodyPr/>
          <a:lstStyle>
            <a:lvl1pPr>
              <a:defRPr/>
            </a:lvl1pPr>
          </a:lstStyle>
          <a:p>
            <a:r>
              <a:rPr lang="en-GB"/>
              <a:t>Fischer - Filippi - Martinez, NXP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Fischer - Filippi - Martinez, NXP</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2019</a:t>
            </a:r>
            <a:endParaRPr lang="en-GB"/>
          </a:p>
        </p:txBody>
      </p:sp>
      <p:sp>
        <p:nvSpPr>
          <p:cNvPr id="4" name="Footer Placeholder 3"/>
          <p:cNvSpPr>
            <a:spLocks noGrp="1"/>
          </p:cNvSpPr>
          <p:nvPr>
            <p:ph type="ftr" idx="11"/>
          </p:nvPr>
        </p:nvSpPr>
        <p:spPr/>
        <p:txBody>
          <a:bodyPr/>
          <a:lstStyle>
            <a:lvl1pPr>
              <a:defRPr/>
            </a:lvl1pPr>
          </a:lstStyle>
          <a:p>
            <a:r>
              <a:rPr lang="en-GB"/>
              <a:t>Fischer - Filippi - Martinez, NXP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2019</a:t>
            </a:r>
            <a:endParaRPr lang="en-GB"/>
          </a:p>
        </p:txBody>
      </p:sp>
      <p:sp>
        <p:nvSpPr>
          <p:cNvPr id="3" name="Footer Placeholder 2"/>
          <p:cNvSpPr>
            <a:spLocks noGrp="1"/>
          </p:cNvSpPr>
          <p:nvPr>
            <p:ph type="ftr" idx="11"/>
          </p:nvPr>
        </p:nvSpPr>
        <p:spPr/>
        <p:txBody>
          <a:bodyPr/>
          <a:lstStyle>
            <a:lvl1pPr>
              <a:defRPr/>
            </a:lvl1pPr>
          </a:lstStyle>
          <a:p>
            <a:r>
              <a:rPr lang="en-GB"/>
              <a:t>Fischer - Filippi - Martinez, NXP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2019</a:t>
            </a:r>
            <a:endParaRPr lang="en-GB" dirty="0"/>
          </a:p>
        </p:txBody>
      </p:sp>
      <p:sp>
        <p:nvSpPr>
          <p:cNvPr id="1028" name="Rectangle 4"/>
          <p:cNvSpPr>
            <a:spLocks noGrp="1" noChangeArrowheads="1"/>
          </p:cNvSpPr>
          <p:nvPr>
            <p:ph type="ftr"/>
          </p:nvPr>
        </p:nvSpPr>
        <p:spPr bwMode="auto">
          <a:xfrm>
            <a:off x="7133173" y="6475363"/>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838200" y="6471672"/>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highlight>
                <a:srgbClr val="FFFF00"/>
              </a:highlight>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802.11-19/1946r1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Detection and Timing of Adaptive Repetition</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2019-11-11</a:t>
            </a:r>
          </a:p>
        </p:txBody>
      </p:sp>
      <p:sp>
        <p:nvSpPr>
          <p:cNvPr id="6" name="Date Placeholder 3"/>
          <p:cNvSpPr>
            <a:spLocks noGrp="1"/>
          </p:cNvSpPr>
          <p:nvPr>
            <p:ph type="dt" idx="10"/>
          </p:nvPr>
        </p:nvSpPr>
        <p:spPr/>
        <p:txBody>
          <a:bodyPr/>
          <a:lstStyle/>
          <a:p>
            <a:r>
              <a:rPr lang="en-US" dirty="0"/>
              <a:t>November 2019</a:t>
            </a:r>
            <a:endParaRPr lang="en-GB" dirty="0"/>
          </a:p>
        </p:txBody>
      </p:sp>
      <p:sp>
        <p:nvSpPr>
          <p:cNvPr id="7" name="Footer Placeholder 4"/>
          <p:cNvSpPr>
            <a:spLocks noGrp="1"/>
          </p:cNvSpPr>
          <p:nvPr>
            <p:ph type="ftr" idx="11"/>
          </p:nvPr>
        </p:nvSpPr>
        <p:spPr/>
        <p:txBody>
          <a:bodyPr/>
          <a:lstStyle/>
          <a:p>
            <a:r>
              <a:rPr lang="en-GB" dirty="0"/>
              <a:t>Fischer - Filippi - Martinez, NXP</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a:extLst>
              <a:ext uri="{FF2B5EF4-FFF2-40B4-BE49-F238E27FC236}">
                <a16:creationId xmlns:a16="http://schemas.microsoft.com/office/drawing/2014/main" id="{891D0B9E-BB5B-4E20-A95B-ACCC55CD0C64}"/>
              </a:ext>
            </a:extLst>
          </p:cNvPr>
          <p:cNvGraphicFramePr>
            <a:graphicFrameLocks noChangeAspect="1"/>
          </p:cNvGraphicFramePr>
          <p:nvPr>
            <p:extLst>
              <p:ext uri="{D42A27DB-BD31-4B8C-83A1-F6EECF244321}">
                <p14:modId xmlns:p14="http://schemas.microsoft.com/office/powerpoint/2010/main" val="2627740040"/>
              </p:ext>
            </p:extLst>
          </p:nvPr>
        </p:nvGraphicFramePr>
        <p:xfrm>
          <a:off x="987425" y="2425700"/>
          <a:ext cx="11023600" cy="4119563"/>
        </p:xfrm>
        <a:graphic>
          <a:graphicData uri="http://schemas.openxmlformats.org/presentationml/2006/ole">
            <mc:AlternateContent xmlns:mc="http://schemas.openxmlformats.org/markup-compatibility/2006">
              <mc:Choice xmlns:v="urn:schemas-microsoft-com:vml" Requires="v">
                <p:oleObj spid="_x0000_s1064" name="Document" r:id="rId4" imgW="10496097" imgH="3938280" progId="Word.Document.8">
                  <p:embed/>
                </p:oleObj>
              </mc:Choice>
              <mc:Fallback>
                <p:oleObj name="Document" r:id="rId4" imgW="10496097" imgH="3938280" progId="Word.Document.8">
                  <p:embed/>
                  <p:pic>
                    <p:nvPicPr>
                      <p:cNvPr id="10" name="Object 3">
                        <a:extLst>
                          <a:ext uri="{FF2B5EF4-FFF2-40B4-BE49-F238E27FC236}">
                            <a16:creationId xmlns:a16="http://schemas.microsoft.com/office/drawing/2014/main" id="{891D0B9E-BB5B-4E20-A95B-ACCC55CD0C64}"/>
                          </a:ext>
                        </a:extLst>
                      </p:cNvPr>
                      <p:cNvPicPr>
                        <a:picLocks noChangeAspect="1" noChangeArrowheads="1"/>
                      </p:cNvPicPr>
                      <p:nvPr/>
                    </p:nvPicPr>
                    <p:blipFill>
                      <a:blip r:embed="rId5"/>
                      <a:srcRect/>
                      <a:stretch>
                        <a:fillRect/>
                      </a:stretch>
                    </p:blipFill>
                    <p:spPr bwMode="auto">
                      <a:xfrm>
                        <a:off x="987425" y="2425700"/>
                        <a:ext cx="11023600" cy="4119563"/>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time between repeated 11p PPDUs is TBD</a:t>
            </a:r>
            <a:r>
              <a:rPr lang="en-GB" dirty="0"/>
              <a:t>” (1)</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Content Placeholder 2">
            <a:extLst>
              <a:ext uri="{FF2B5EF4-FFF2-40B4-BE49-F238E27FC236}">
                <a16:creationId xmlns:a16="http://schemas.microsoft.com/office/drawing/2014/main" id="{CC1BBF2D-510D-47F4-A183-0D56EF5F139C}"/>
              </a:ext>
            </a:extLst>
          </p:cNvPr>
          <p:cNvSpPr>
            <a:spLocks noGrp="1"/>
          </p:cNvSpPr>
          <p:nvPr>
            <p:ph idx="1"/>
          </p:nvPr>
        </p:nvSpPr>
        <p:spPr>
          <a:xfrm>
            <a:off x="700617" y="1760539"/>
            <a:ext cx="11034183" cy="2963861"/>
          </a:xfrm>
        </p:spPr>
        <p:txBody>
          <a:bodyPr/>
          <a:lstStyle/>
          <a:p>
            <a:pPr marL="0" indent="0"/>
            <a:r>
              <a:rPr lang="en-US" b="0" dirty="0"/>
              <a:t>There are several alternatives for the time gap between repeated PPDUs:</a:t>
            </a:r>
            <a:br>
              <a:rPr lang="en-US" b="0" dirty="0"/>
            </a:br>
            <a:endParaRPr lang="en-US" b="0" dirty="0"/>
          </a:p>
          <a:p>
            <a:pPr>
              <a:buFont typeface="Arial" panose="020B0604020202020204" pitchFamily="34" charset="0"/>
              <a:buChar char="•"/>
            </a:pPr>
            <a:r>
              <a:rPr lang="en-US" b="0" dirty="0"/>
              <a:t>The recommended approach by NXP is to send the repetitions as a burst, separated by a small time gap, typically set as SIFS (32 µsec)</a:t>
            </a:r>
          </a:p>
          <a:p>
            <a:pPr lvl="1">
              <a:buFont typeface="Arial" panose="020B0604020202020204" pitchFamily="34" charset="0"/>
              <a:buChar char="•"/>
            </a:pPr>
            <a:r>
              <a:rPr lang="en-US" b="1" dirty="0"/>
              <a:t>SIFS is the minimum gap that maintains interoperability with 802.11p stations</a:t>
            </a:r>
            <a:r>
              <a:rPr lang="en-US" dirty="0"/>
              <a:t>, although measurements on commercial IEEE 802.11p device indicate smaller values possible</a:t>
            </a:r>
          </a:p>
          <a:p>
            <a:pPr lvl="1">
              <a:buFont typeface="Arial" panose="020B0604020202020204" pitchFamily="34" charset="0"/>
              <a:buChar char="•"/>
            </a:pPr>
            <a:r>
              <a:rPr lang="fr-FR" dirty="0"/>
              <a:t>T</a:t>
            </a:r>
            <a:r>
              <a:rPr lang="en-US" dirty="0" err="1"/>
              <a:t>ime</a:t>
            </a:r>
            <a:r>
              <a:rPr lang="en-US" dirty="0"/>
              <a:t> gap should be lower than the min AIFS (58 µsec), to avoid other messages sent in between</a:t>
            </a:r>
          </a:p>
          <a:p>
            <a:pPr lvl="1">
              <a:buFont typeface="Arial" panose="020B0604020202020204" pitchFamily="34" charset="0"/>
              <a:buChar char="•"/>
            </a:pPr>
            <a:r>
              <a:rPr lang="en-US" dirty="0"/>
              <a:t>Each PPDU burst looks like a single transmission to CCA at other stations within range</a:t>
            </a:r>
            <a:br>
              <a:rPr lang="en-US" dirty="0"/>
            </a:br>
            <a:endParaRPr lang="en-US" dirty="0"/>
          </a:p>
        </p:txBody>
      </p:sp>
      <p:sp>
        <p:nvSpPr>
          <p:cNvPr id="11" name="Rectangle 10">
            <a:extLst>
              <a:ext uri="{FF2B5EF4-FFF2-40B4-BE49-F238E27FC236}">
                <a16:creationId xmlns:a16="http://schemas.microsoft.com/office/drawing/2014/main" id="{15ECD81F-CDB5-4008-9F52-065E958A9A8C}"/>
              </a:ext>
            </a:extLst>
          </p:cNvPr>
          <p:cNvSpPr/>
          <p:nvPr/>
        </p:nvSpPr>
        <p:spPr>
          <a:xfrm>
            <a:off x="700617" y="5138241"/>
            <a:ext cx="9738783" cy="461665"/>
          </a:xfrm>
          <a:prstGeom prst="rect">
            <a:avLst/>
          </a:prstGeom>
        </p:spPr>
        <p:txBody>
          <a:bodyPr wrap="square">
            <a:spAutoFit/>
          </a:bodyPr>
          <a:lstStyle/>
          <a:p>
            <a:pPr lvl="0" eaLnBrk="1" hangingPunct="1">
              <a:spcBef>
                <a:spcPts val="600"/>
              </a:spcBef>
            </a:pPr>
            <a:r>
              <a:rPr lang="en-US" b="1" kern="0" dirty="0">
                <a:solidFill>
                  <a:srgbClr val="000000"/>
                </a:solidFill>
                <a:latin typeface="Times New Roman"/>
                <a:ea typeface="MS Gothic"/>
              </a:rPr>
              <a:t>Experiments on commercial HW show that 32 µsec is a safe sweet spot.</a:t>
            </a:r>
          </a:p>
        </p:txBody>
      </p:sp>
    </p:spTree>
    <p:extLst>
      <p:ext uri="{BB962C8B-B14F-4D97-AF65-F5344CB8AC3E}">
        <p14:creationId xmlns:p14="http://schemas.microsoft.com/office/powerpoint/2010/main" val="3746247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A6555F-2D18-4476-B556-E5438D62F264}"/>
              </a:ext>
            </a:extLst>
          </p:cNvPr>
          <p:cNvPicPr>
            <a:picLocks noChangeAspect="1"/>
          </p:cNvPicPr>
          <p:nvPr/>
        </p:nvPicPr>
        <p:blipFill rotWithShape="1">
          <a:blip r:embed="rId3"/>
          <a:srcRect t="1941" b="4945"/>
          <a:stretch/>
        </p:blipFill>
        <p:spPr>
          <a:xfrm>
            <a:off x="152400" y="1600200"/>
            <a:ext cx="8653839" cy="4724400"/>
          </a:xfrm>
          <a:prstGeom prst="rect">
            <a:avLst/>
          </a:prstGeom>
        </p:spPr>
      </p:pic>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13" name="TextBox 12">
            <a:extLst>
              <a:ext uri="{FF2B5EF4-FFF2-40B4-BE49-F238E27FC236}">
                <a16:creationId xmlns:a16="http://schemas.microsoft.com/office/drawing/2014/main" id="{10D16C74-7BF4-4583-97FF-149DBCFEE3A1}"/>
              </a:ext>
            </a:extLst>
          </p:cNvPr>
          <p:cNvSpPr txBox="1"/>
          <p:nvPr/>
        </p:nvSpPr>
        <p:spPr>
          <a:xfrm>
            <a:off x="1721899" y="2054225"/>
            <a:ext cx="914400" cy="914400"/>
          </a:xfrm>
          <a:prstGeom prst="rect">
            <a:avLst/>
          </a:prstGeom>
          <a:noFill/>
        </p:spPr>
        <p:txBody>
          <a:bodyPr wrap="none" lIns="91440" tIns="45720" rIns="91440" rtlCol="0" anchor="t">
            <a:noAutofit/>
          </a:bodyPr>
          <a:lstStyle/>
          <a:p>
            <a:pPr algn="ctr" defTabSz="914400" eaLnBrk="1" hangingPunct="1">
              <a:buClrTx/>
              <a:buSzTx/>
              <a:buFontTx/>
              <a:buNone/>
            </a:pPr>
            <a:r>
              <a:rPr lang="en-US" sz="1600" dirty="0">
                <a:solidFill>
                  <a:srgbClr val="000000"/>
                </a:solidFill>
                <a:latin typeface="Arial" charset="0"/>
                <a:ea typeface="+mn-ea"/>
              </a:rPr>
              <a:t>PHY:</a:t>
            </a:r>
          </a:p>
          <a:p>
            <a:pPr algn="ctr" defTabSz="914400" eaLnBrk="1" hangingPunct="1">
              <a:buClrTx/>
              <a:buSzTx/>
              <a:buFontTx/>
              <a:buNone/>
            </a:pPr>
            <a:r>
              <a:rPr lang="en-US" sz="1600" dirty="0">
                <a:solidFill>
                  <a:srgbClr val="000000"/>
                </a:solidFill>
                <a:latin typeface="Arial" charset="0"/>
                <a:ea typeface="+mn-ea"/>
              </a:rPr>
              <a:t>Not ready for </a:t>
            </a:r>
          </a:p>
          <a:p>
            <a:pPr algn="ctr" defTabSz="914400" eaLnBrk="1" hangingPunct="1">
              <a:buClrTx/>
              <a:buSzTx/>
              <a:buFontTx/>
              <a:buNone/>
            </a:pPr>
            <a:r>
              <a:rPr lang="en-US" sz="1600" dirty="0">
                <a:solidFill>
                  <a:srgbClr val="000000"/>
                </a:solidFill>
                <a:latin typeface="Arial" charset="0"/>
                <a:ea typeface="+mn-ea"/>
              </a:rPr>
              <a:t>the next packet</a:t>
            </a:r>
          </a:p>
        </p:txBody>
      </p:sp>
      <p:sp>
        <p:nvSpPr>
          <p:cNvPr id="14" name="TextBox 13">
            <a:extLst>
              <a:ext uri="{FF2B5EF4-FFF2-40B4-BE49-F238E27FC236}">
                <a16:creationId xmlns:a16="http://schemas.microsoft.com/office/drawing/2014/main" id="{C212F0C0-9E2E-4041-8BC8-02EB4DCFF037}"/>
              </a:ext>
            </a:extLst>
          </p:cNvPr>
          <p:cNvSpPr txBox="1"/>
          <p:nvPr/>
        </p:nvSpPr>
        <p:spPr>
          <a:xfrm>
            <a:off x="6781800" y="2514600"/>
            <a:ext cx="914400" cy="914400"/>
          </a:xfrm>
          <a:prstGeom prst="rect">
            <a:avLst/>
          </a:prstGeom>
          <a:noFill/>
        </p:spPr>
        <p:txBody>
          <a:bodyPr wrap="none" lIns="91440" tIns="45720" rIns="91440" rtlCol="0" anchor="t">
            <a:noAutofit/>
          </a:bodyPr>
          <a:lstStyle/>
          <a:p>
            <a:pPr algn="ctr" defTabSz="914400" eaLnBrk="1" hangingPunct="1">
              <a:buClrTx/>
              <a:buSzTx/>
              <a:buFontTx/>
              <a:buNone/>
            </a:pPr>
            <a:r>
              <a:rPr lang="en-US" sz="1600" dirty="0">
                <a:solidFill>
                  <a:srgbClr val="000000"/>
                </a:solidFill>
                <a:latin typeface="Arial" charset="0"/>
                <a:ea typeface="+mn-ea"/>
              </a:rPr>
              <a:t>MAC:</a:t>
            </a:r>
          </a:p>
          <a:p>
            <a:pPr algn="ctr" defTabSz="914400" eaLnBrk="1" hangingPunct="1">
              <a:buClrTx/>
              <a:buSzTx/>
              <a:buFontTx/>
              <a:buNone/>
            </a:pPr>
            <a:r>
              <a:rPr lang="en-US" sz="1600" dirty="0">
                <a:solidFill>
                  <a:srgbClr val="000000"/>
                </a:solidFill>
                <a:latin typeface="Arial" charset="0"/>
                <a:ea typeface="+mn-ea"/>
              </a:rPr>
              <a:t>Arbitration Collisions </a:t>
            </a:r>
          </a:p>
          <a:p>
            <a:pPr algn="ctr" defTabSz="914400" eaLnBrk="1" hangingPunct="1">
              <a:buClrTx/>
              <a:buSzTx/>
              <a:buFontTx/>
              <a:buNone/>
            </a:pPr>
            <a:r>
              <a:rPr lang="en-US" sz="1600" dirty="0">
                <a:solidFill>
                  <a:srgbClr val="000000"/>
                </a:solidFill>
                <a:latin typeface="Arial" charset="0"/>
                <a:ea typeface="+mn-ea"/>
              </a:rPr>
              <a:t>in between repetitions</a:t>
            </a:r>
          </a:p>
        </p:txBody>
      </p:sp>
      <p:sp>
        <p:nvSpPr>
          <p:cNvPr id="18" name="Rectangle 1">
            <a:extLst>
              <a:ext uri="{FF2B5EF4-FFF2-40B4-BE49-F238E27FC236}">
                <a16:creationId xmlns:a16="http://schemas.microsoft.com/office/drawing/2014/main" id="{C1123FE4-E9F6-4E01-9019-C9A0D3EC495D}"/>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time between repeated 11p PPDUs is TBD</a:t>
            </a:r>
            <a:r>
              <a:rPr lang="en-GB" dirty="0"/>
              <a:t>” (3)</a:t>
            </a:r>
          </a:p>
        </p:txBody>
      </p:sp>
    </p:spTree>
    <p:extLst>
      <p:ext uri="{BB962C8B-B14F-4D97-AF65-F5344CB8AC3E}">
        <p14:creationId xmlns:p14="http://schemas.microsoft.com/office/powerpoint/2010/main" val="371390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351F4386-A5E2-41A1-B4D0-BE653C929E06}" type="slidenum">
              <a:rPr lang="en-US" smtClean="0"/>
              <a:pPr/>
              <a:t>12</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November 2019</a:t>
            </a:r>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Follow-up on: “The signaling of the adaptive repetition is TBD” (1)</a:t>
            </a:r>
          </a:p>
        </p:txBody>
      </p:sp>
      <p:sp>
        <p:nvSpPr>
          <p:cNvPr id="12" name="Content Placeholder 2">
            <a:extLst>
              <a:ext uri="{FF2B5EF4-FFF2-40B4-BE49-F238E27FC236}">
                <a16:creationId xmlns:a16="http://schemas.microsoft.com/office/drawing/2014/main" id="{4E1E312A-E295-4DBB-AF9A-397F48B2FD1C}"/>
              </a:ext>
            </a:extLst>
          </p:cNvPr>
          <p:cNvSpPr>
            <a:spLocks noGrp="1"/>
          </p:cNvSpPr>
          <p:nvPr>
            <p:ph idx="1"/>
          </p:nvPr>
        </p:nvSpPr>
        <p:spPr>
          <a:xfrm>
            <a:off x="700617" y="1760539"/>
            <a:ext cx="11338983" cy="2963861"/>
          </a:xfrm>
        </p:spPr>
        <p:txBody>
          <a:bodyPr/>
          <a:lstStyle/>
          <a:p>
            <a:pPr marL="0" indent="0"/>
            <a:r>
              <a:rPr lang="en-US" b="0" dirty="0"/>
              <a:t>There are several alternatives for the signaling / recognition of adaptive repetitions.</a:t>
            </a:r>
          </a:p>
          <a:p>
            <a:pPr marL="0" indent="0"/>
            <a:endParaRPr lang="en-US" b="0" dirty="0"/>
          </a:p>
          <a:p>
            <a:pPr>
              <a:buFont typeface="Arial" panose="020B0604020202020204" pitchFamily="34" charset="0"/>
              <a:buChar char="•"/>
            </a:pPr>
            <a:r>
              <a:rPr lang="en-US" b="0" dirty="0"/>
              <a:t>The recommended approach by NXP is to:</a:t>
            </a:r>
          </a:p>
          <a:p>
            <a:pPr lvl="1">
              <a:buFont typeface="Arial" panose="020B0604020202020204" pitchFamily="34" charset="0"/>
              <a:buChar char="•"/>
            </a:pPr>
            <a:r>
              <a:rPr lang="en-US" sz="2400" dirty="0"/>
              <a:t>Not use any signaling (100% compatible with legacy stations, zero performance loss)</a:t>
            </a:r>
          </a:p>
          <a:p>
            <a:pPr lvl="1">
              <a:buFont typeface="Arial" panose="020B0604020202020204" pitchFamily="34" charset="0"/>
              <a:buChar char="•"/>
            </a:pPr>
            <a:r>
              <a:rPr lang="en-US" sz="2400" dirty="0"/>
              <a:t>Keep the repetitions identical to the initial message.</a:t>
            </a:r>
          </a:p>
          <a:p>
            <a:pPr lvl="1">
              <a:buFont typeface="Arial" panose="020B0604020202020204" pitchFamily="34" charset="0"/>
              <a:buChar char="•"/>
            </a:pPr>
            <a:r>
              <a:rPr lang="en-US" sz="2400" dirty="0"/>
              <a:t>Implicit signaling &amp; repetition detection at the NGV receiver is robust enough</a:t>
            </a:r>
          </a:p>
        </p:txBody>
      </p:sp>
    </p:spTree>
    <p:extLst>
      <p:ext uri="{BB962C8B-B14F-4D97-AF65-F5344CB8AC3E}">
        <p14:creationId xmlns:p14="http://schemas.microsoft.com/office/powerpoint/2010/main" val="3087108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351F4386-A5E2-41A1-B4D0-BE653C929E06}" type="slidenum">
              <a:rPr lang="en-US" smtClean="0"/>
              <a:pPr/>
              <a:t>13</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November 2019</a:t>
            </a:r>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Follow-up on: “The signaling of the adaptive repetition is TBD” (2)</a:t>
            </a:r>
          </a:p>
        </p:txBody>
      </p:sp>
      <p:sp>
        <p:nvSpPr>
          <p:cNvPr id="12" name="Content Placeholder 2">
            <a:extLst>
              <a:ext uri="{FF2B5EF4-FFF2-40B4-BE49-F238E27FC236}">
                <a16:creationId xmlns:a16="http://schemas.microsoft.com/office/drawing/2014/main" id="{4E1E312A-E295-4DBB-AF9A-397F48B2FD1C}"/>
              </a:ext>
            </a:extLst>
          </p:cNvPr>
          <p:cNvSpPr>
            <a:spLocks noGrp="1"/>
          </p:cNvSpPr>
          <p:nvPr>
            <p:ph idx="1"/>
          </p:nvPr>
        </p:nvSpPr>
        <p:spPr>
          <a:xfrm>
            <a:off x="700617" y="1760539"/>
            <a:ext cx="11338983" cy="3954461"/>
          </a:xfrm>
        </p:spPr>
        <p:txBody>
          <a:bodyPr/>
          <a:lstStyle/>
          <a:p>
            <a:pPr marL="0" indent="0"/>
            <a:r>
              <a:rPr lang="en-US" dirty="0"/>
              <a:t>Robust repetition detection at the NGV receiver can be performed, for example but not limited to, by means of:</a:t>
            </a:r>
          </a:p>
          <a:p>
            <a:pPr marL="0" indent="0"/>
            <a:endParaRPr lang="en-US" dirty="0"/>
          </a:p>
          <a:p>
            <a:pPr>
              <a:buFont typeface="Arial" panose="020B0604020202020204" pitchFamily="34" charset="0"/>
              <a:buChar char="•"/>
            </a:pPr>
            <a:r>
              <a:rPr lang="en-US" b="0" dirty="0"/>
              <a:t>Time gap measurement (time between successive received packets)</a:t>
            </a:r>
          </a:p>
          <a:p>
            <a:pPr>
              <a:buFont typeface="Arial" panose="020B0604020202020204" pitchFamily="34" charset="0"/>
              <a:buChar char="•"/>
            </a:pPr>
            <a:r>
              <a:rPr lang="en-US" b="0" dirty="0"/>
              <a:t>Signal Field symbol Resemblance (not enough by itself, but brings information)</a:t>
            </a:r>
          </a:p>
          <a:p>
            <a:pPr>
              <a:buFont typeface="Arial" panose="020B0604020202020204" pitchFamily="34" charset="0"/>
              <a:buChar char="•"/>
            </a:pPr>
            <a:r>
              <a:rPr lang="en-US" b="0" dirty="0"/>
              <a:t>Resemblance metric between successive received packets (example: EVM metric at equalized constellation level)</a:t>
            </a:r>
          </a:p>
          <a:p>
            <a:pPr>
              <a:buFont typeface="Arial" panose="020B0604020202020204" pitchFamily="34" charset="0"/>
              <a:buChar char="•"/>
            </a:pPr>
            <a:r>
              <a:rPr lang="en-US" sz="2400" b="0" dirty="0"/>
              <a:t>Combinations of the above</a:t>
            </a:r>
          </a:p>
        </p:txBody>
      </p:sp>
    </p:spTree>
    <p:extLst>
      <p:ext uri="{BB962C8B-B14F-4D97-AF65-F5344CB8AC3E}">
        <p14:creationId xmlns:p14="http://schemas.microsoft.com/office/powerpoint/2010/main" val="4169027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62000" y="1671638"/>
            <a:ext cx="110849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Exemplary scheme for repetition detection based on </a:t>
            </a:r>
            <a:r>
              <a:rPr lang="en-GB" dirty="0"/>
              <a:t>implicit timing gap measurement:</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14</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signaling of the adaptive repetition is TBD</a:t>
            </a:r>
            <a:r>
              <a:rPr lang="en-GB" dirty="0"/>
              <a:t>” (3)</a:t>
            </a:r>
          </a:p>
        </p:txBody>
      </p:sp>
      <p:pic>
        <p:nvPicPr>
          <p:cNvPr id="2" name="Picture 1">
            <a:extLst>
              <a:ext uri="{FF2B5EF4-FFF2-40B4-BE49-F238E27FC236}">
                <a16:creationId xmlns:a16="http://schemas.microsoft.com/office/drawing/2014/main" id="{C1321229-0609-4C01-9906-9A94361BFAA6}"/>
              </a:ext>
            </a:extLst>
          </p:cNvPr>
          <p:cNvPicPr>
            <a:picLocks noChangeAspect="1"/>
          </p:cNvPicPr>
          <p:nvPr/>
        </p:nvPicPr>
        <p:blipFill>
          <a:blip r:embed="rId3"/>
          <a:stretch>
            <a:fillRect/>
          </a:stretch>
        </p:blipFill>
        <p:spPr>
          <a:xfrm>
            <a:off x="590550" y="2232963"/>
            <a:ext cx="3352800" cy="3760501"/>
          </a:xfrm>
          <a:prstGeom prst="rect">
            <a:avLst/>
          </a:prstGeom>
        </p:spPr>
      </p:pic>
      <p:sp>
        <p:nvSpPr>
          <p:cNvPr id="8" name="Rectangle 2">
            <a:extLst>
              <a:ext uri="{FF2B5EF4-FFF2-40B4-BE49-F238E27FC236}">
                <a16:creationId xmlns:a16="http://schemas.microsoft.com/office/drawing/2014/main" id="{B0C338A4-A209-4B8B-AC72-EA7D9B6893F2}"/>
              </a:ext>
            </a:extLst>
          </p:cNvPr>
          <p:cNvSpPr txBox="1">
            <a:spLocks noChangeArrowheads="1"/>
          </p:cNvSpPr>
          <p:nvPr/>
        </p:nvSpPr>
        <p:spPr bwMode="auto">
          <a:xfrm>
            <a:off x="4343400" y="2514600"/>
            <a:ext cx="7503584" cy="257968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When a new packet is acquired, measure the time gap from end of previous packet: GAP.</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kern="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If T0 is within interval [32-delta:32+delta], consider it as a repetition from previous packet.</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Recommendation for delta is a very small value like 1</a:t>
            </a:r>
            <a:r>
              <a:rPr lang="en-US" sz="2000" b="0" dirty="0"/>
              <a:t>µsec.</a:t>
            </a:r>
            <a:endParaRPr lang="en-GB" sz="2000" b="0" kern="0" dirty="0"/>
          </a:p>
        </p:txBody>
      </p:sp>
      <p:pic>
        <p:nvPicPr>
          <p:cNvPr id="4096" name="Picture 4095">
            <a:extLst>
              <a:ext uri="{FF2B5EF4-FFF2-40B4-BE49-F238E27FC236}">
                <a16:creationId xmlns:a16="http://schemas.microsoft.com/office/drawing/2014/main" id="{52820800-0BCB-494F-A696-5B35C0B3686D}"/>
              </a:ext>
            </a:extLst>
          </p:cNvPr>
          <p:cNvPicPr>
            <a:picLocks noChangeAspect="1"/>
          </p:cNvPicPr>
          <p:nvPr/>
        </p:nvPicPr>
        <p:blipFill>
          <a:blip r:embed="rId4"/>
          <a:stretch>
            <a:fillRect/>
          </a:stretch>
        </p:blipFill>
        <p:spPr>
          <a:xfrm>
            <a:off x="4718855" y="4724400"/>
            <a:ext cx="7130712" cy="1658469"/>
          </a:xfrm>
          <a:prstGeom prst="rect">
            <a:avLst/>
          </a:prstGeom>
        </p:spPr>
      </p:pic>
    </p:spTree>
    <p:extLst>
      <p:ext uri="{BB962C8B-B14F-4D97-AF65-F5344CB8AC3E}">
        <p14:creationId xmlns:p14="http://schemas.microsoft.com/office/powerpoint/2010/main" val="1308013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62000" y="1671639"/>
            <a:ext cx="11084984" cy="538162"/>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Exemplary scheme for detection based on </a:t>
            </a:r>
            <a:r>
              <a:rPr lang="en-GB" dirty="0"/>
              <a:t>implicit resemblance metric: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5" name="Footer Placeholder 4"/>
          <p:cNvSpPr>
            <a:spLocks noGrp="1"/>
          </p:cNvSpPr>
          <p:nvPr>
            <p:ph type="ftr" idx="14"/>
          </p:nvPr>
        </p:nvSpPr>
        <p:spPr>
          <a:xfrm>
            <a:off x="7143757" y="6282246"/>
            <a:ext cx="4246027" cy="180975"/>
          </a:xfrm>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signaling of the adaptive repetition is TBD</a:t>
            </a:r>
            <a:r>
              <a:rPr lang="en-GB" dirty="0"/>
              <a:t>” (4)</a:t>
            </a:r>
          </a:p>
        </p:txBody>
      </p:sp>
      <p:pic>
        <p:nvPicPr>
          <p:cNvPr id="8" name="Picture 7">
            <a:extLst>
              <a:ext uri="{FF2B5EF4-FFF2-40B4-BE49-F238E27FC236}">
                <a16:creationId xmlns:a16="http://schemas.microsoft.com/office/drawing/2014/main" id="{2A2ED26C-46F0-4D71-89E6-F8722B588C71}"/>
              </a:ext>
            </a:extLst>
          </p:cNvPr>
          <p:cNvPicPr>
            <a:picLocks noChangeAspect="1"/>
          </p:cNvPicPr>
          <p:nvPr/>
        </p:nvPicPr>
        <p:blipFill>
          <a:blip r:embed="rId3"/>
          <a:stretch>
            <a:fillRect/>
          </a:stretch>
        </p:blipFill>
        <p:spPr>
          <a:xfrm>
            <a:off x="457200" y="2423866"/>
            <a:ext cx="6407585" cy="3644315"/>
          </a:xfrm>
          <a:prstGeom prst="rect">
            <a:avLst/>
          </a:prstGeom>
        </p:spPr>
      </p:pic>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929D646-EE71-4FC3-8CE7-883A5E7B3A14}"/>
                  </a:ext>
                </a:extLst>
              </p:cNvPr>
              <p:cNvSpPr/>
              <p:nvPr/>
            </p:nvSpPr>
            <p:spPr>
              <a:xfrm>
                <a:off x="7503584" y="3581400"/>
                <a:ext cx="4343400" cy="9092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schemeClr val="tx1"/>
                          </a:solidFill>
                          <a:latin typeface="Cambria Math" panose="02040503050406030204" pitchFamily="18" charset="0"/>
                        </a:rPr>
                        <m:t>𝐸𝑉𝑀</m:t>
                      </m:r>
                      <m:r>
                        <a:rPr lang="en-US" sz="1100">
                          <a:solidFill>
                            <a:schemeClr val="tx1"/>
                          </a:solidFill>
                          <a:latin typeface="Cambria Math" panose="02040503050406030204" pitchFamily="18" charset="0"/>
                        </a:rPr>
                        <m:t>=</m:t>
                      </m:r>
                      <m:rad>
                        <m:radPr>
                          <m:degHide m:val="on"/>
                          <m:ctrlPr>
                            <a:rPr lang="en-US" sz="1100" i="1">
                              <a:solidFill>
                                <a:schemeClr val="tx1"/>
                              </a:solidFill>
                              <a:latin typeface="Cambria Math" panose="02040503050406030204" pitchFamily="18" charset="0"/>
                            </a:rPr>
                          </m:ctrlPr>
                        </m:radPr>
                        <m:deg/>
                        <m:e>
                          <m:f>
                            <m:fPr>
                              <m:ctrlPr>
                                <a:rPr lang="en-US" sz="1100" i="1">
                                  <a:solidFill>
                                    <a:schemeClr val="tx1"/>
                                  </a:solidFill>
                                  <a:latin typeface="Cambria Math" panose="02040503050406030204" pitchFamily="18" charset="0"/>
                                </a:rPr>
                              </m:ctrlPr>
                            </m:fPr>
                            <m:num>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𝑗</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𝑠𝑦𝑚</m:t>
                                      </m:r>
                                    </m:sub>
                                  </m:sSub>
                                </m:sup>
                                <m:e>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𝑠𝑢𝑏</m:t>
                                          </m:r>
                                        </m:sub>
                                      </m:sSub>
                                    </m:sup>
                                    <m:e>
                                      <m:sSup>
                                        <m:sSupPr>
                                          <m:ctrlPr>
                                            <a:rPr lang="en-US" sz="1100" i="1">
                                              <a:solidFill>
                                                <a:schemeClr val="tx1"/>
                                              </a:solidFill>
                                              <a:latin typeface="Cambria Math" panose="02040503050406030204" pitchFamily="18" charset="0"/>
                                            </a:rPr>
                                          </m:ctrlPr>
                                        </m:sSupPr>
                                        <m:e>
                                          <m:d>
                                            <m:dPr>
                                              <m:begChr m:val="|"/>
                                              <m:endChr m:val="|"/>
                                              <m:ctrlPr>
                                                <a:rPr lang="en-US" sz="1100" i="1">
                                                  <a:solidFill>
                                                    <a:schemeClr val="tx1"/>
                                                  </a:solidFill>
                                                  <a:latin typeface="Cambria Math" panose="02040503050406030204" pitchFamily="18" charset="0"/>
                                                </a:rPr>
                                              </m:ctrlPr>
                                            </m:dPr>
                                            <m:e>
                                              <m:sSub>
                                                <m:sSubPr>
                                                  <m:ctrlPr>
                                                    <a:rPr lang="en-US" sz="1100" i="1">
                                                      <a:solidFill>
                                                        <a:schemeClr val="tx1"/>
                                                      </a:solidFill>
                                                      <a:latin typeface="Cambria Math" panose="02040503050406030204" pitchFamily="18" charset="0"/>
                                                    </a:rPr>
                                                  </m:ctrlPr>
                                                </m:sSubPr>
                                                <m:e>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𝐸𝑞</m:t>
                                                      </m:r>
                                                    </m:e>
                                                    <m:sub>
                                                      <m:r>
                                                        <a:rPr lang="en-US" sz="1100" i="1">
                                                          <a:solidFill>
                                                            <a:schemeClr val="tx1"/>
                                                          </a:solidFill>
                                                          <a:latin typeface="Cambria Math" panose="02040503050406030204" pitchFamily="18" charset="0"/>
                                                        </a:rPr>
                                                        <m:t>𝑝𝑟𝑒𝑣𝑖𝑜𝑢𝑠</m:t>
                                                      </m:r>
                                                      <m:r>
                                                        <a:rPr lang="en-US" sz="1100">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𝑝𝑎𝑐𝑘𝑒𝑡</m:t>
                                                      </m:r>
                                                    </m:sub>
                                                  </m:sSub>
                                                </m:e>
                                                <m:sub>
                                                  <m:d>
                                                    <m:dPr>
                                                      <m:ctrlPr>
                                                        <a:rPr lang="en-US" sz="1100" i="1">
                                                          <a:solidFill>
                                                            <a:schemeClr val="tx1"/>
                                                          </a:solidFill>
                                                          <a:latin typeface="Cambria Math" panose="02040503050406030204" pitchFamily="18" charset="0"/>
                                                        </a:rPr>
                                                      </m:ctrlPr>
                                                    </m:dPr>
                                                    <m:e>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m:t>
                                                      </m:r>
                                                      <m:r>
                                                        <a:rPr lang="en-US" sz="1100" i="1">
                                                          <a:solidFill>
                                                            <a:schemeClr val="tx1"/>
                                                          </a:solidFill>
                                                          <a:latin typeface="Cambria Math" panose="02040503050406030204" pitchFamily="18" charset="0"/>
                                                        </a:rPr>
                                                        <m:t>𝑗</m:t>
                                                      </m:r>
                                                    </m:e>
                                                  </m:d>
                                                </m:sub>
                                              </m:sSub>
                                              <m:r>
                                                <a:rPr lang="en-US" sz="1100">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𝐸𝑞</m:t>
                                                      </m:r>
                                                    </m:e>
                                                    <m:sub>
                                                      <m:r>
                                                        <a:rPr lang="en-US" sz="1100" i="1">
                                                          <a:solidFill>
                                                            <a:schemeClr val="tx1"/>
                                                          </a:solidFill>
                                                          <a:latin typeface="Cambria Math" panose="02040503050406030204" pitchFamily="18" charset="0"/>
                                                        </a:rPr>
                                                        <m:t>𝑐𝑢𝑟𝑟𝑒𝑛𝑡</m:t>
                                                      </m:r>
                                                      <m:r>
                                                        <a:rPr lang="en-US" sz="1100">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𝑝𝑎𝑐𝑘𝑒𝑡</m:t>
                                                      </m:r>
                                                    </m:sub>
                                                  </m:sSub>
                                                </m:e>
                                                <m:sub>
                                                  <m:d>
                                                    <m:dPr>
                                                      <m:ctrlPr>
                                                        <a:rPr lang="en-US" sz="1100" i="1">
                                                          <a:solidFill>
                                                            <a:schemeClr val="tx1"/>
                                                          </a:solidFill>
                                                          <a:latin typeface="Cambria Math" panose="02040503050406030204" pitchFamily="18" charset="0"/>
                                                        </a:rPr>
                                                      </m:ctrlPr>
                                                    </m:dPr>
                                                    <m:e>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m:t>
                                                      </m:r>
                                                      <m:r>
                                                        <a:rPr lang="en-US" sz="1100" i="1">
                                                          <a:solidFill>
                                                            <a:schemeClr val="tx1"/>
                                                          </a:solidFill>
                                                          <a:latin typeface="Cambria Math" panose="02040503050406030204" pitchFamily="18" charset="0"/>
                                                        </a:rPr>
                                                        <m:t>𝑗</m:t>
                                                      </m:r>
                                                    </m:e>
                                                  </m:d>
                                                </m:sub>
                                              </m:sSub>
                                            </m:e>
                                          </m:d>
                                        </m:e>
                                        <m:sup>
                                          <m:r>
                                            <a:rPr lang="en-US" sz="1100">
                                              <a:solidFill>
                                                <a:schemeClr val="tx1"/>
                                              </a:solidFill>
                                              <a:latin typeface="Cambria Math" panose="02040503050406030204" pitchFamily="18" charset="0"/>
                                            </a:rPr>
                                            <m:t>2</m:t>
                                          </m:r>
                                        </m:sup>
                                      </m:sSup>
                                    </m:e>
                                  </m:nary>
                                </m:e>
                              </m:nary>
                            </m:num>
                            <m:den>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𝑗</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𝑠𝑦𝑚</m:t>
                                      </m:r>
                                    </m:sub>
                                  </m:sSub>
                                </m:sup>
                                <m:e>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𝑠𝑢𝑏</m:t>
                                          </m:r>
                                        </m:sub>
                                      </m:sSub>
                                    </m:sup>
                                    <m:e>
                                      <m:sSup>
                                        <m:sSupPr>
                                          <m:ctrlPr>
                                            <a:rPr lang="en-US" sz="1100" i="1">
                                              <a:solidFill>
                                                <a:schemeClr val="tx1"/>
                                              </a:solidFill>
                                              <a:latin typeface="Cambria Math" panose="02040503050406030204" pitchFamily="18" charset="0"/>
                                            </a:rPr>
                                          </m:ctrlPr>
                                        </m:sSupPr>
                                        <m:e>
                                          <m:d>
                                            <m:dPr>
                                              <m:begChr m:val="|"/>
                                              <m:endChr m:val="|"/>
                                              <m:ctrlPr>
                                                <a:rPr lang="en-US" sz="1100" i="1">
                                                  <a:solidFill>
                                                    <a:schemeClr val="tx1"/>
                                                  </a:solidFill>
                                                  <a:latin typeface="Cambria Math" panose="02040503050406030204" pitchFamily="18" charset="0"/>
                                                </a:rPr>
                                              </m:ctrlPr>
                                            </m:dPr>
                                            <m:e>
                                              <m:sSub>
                                                <m:sSubPr>
                                                  <m:ctrlPr>
                                                    <a:rPr lang="en-US" sz="1100" i="1">
                                                      <a:solidFill>
                                                        <a:schemeClr val="tx1"/>
                                                      </a:solidFill>
                                                      <a:latin typeface="Cambria Math" panose="02040503050406030204" pitchFamily="18" charset="0"/>
                                                    </a:rPr>
                                                  </m:ctrlPr>
                                                </m:sSubPr>
                                                <m:e>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𝐸𝑞</m:t>
                                                      </m:r>
                                                    </m:e>
                                                    <m:sub>
                                                      <m:r>
                                                        <a:rPr lang="en-US" sz="1100" i="1">
                                                          <a:solidFill>
                                                            <a:schemeClr val="tx1"/>
                                                          </a:solidFill>
                                                          <a:latin typeface="Cambria Math" panose="02040503050406030204" pitchFamily="18" charset="0"/>
                                                        </a:rPr>
                                                        <m:t>𝑝𝑟𝑒𝑣𝑖𝑜𝑢𝑠</m:t>
                                                      </m:r>
                                                      <m:r>
                                                        <a:rPr lang="en-US" sz="1100">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𝑝𝑎𝑐𝑘𝑒𝑡</m:t>
                                                      </m:r>
                                                    </m:sub>
                                                  </m:sSub>
                                                </m:e>
                                                <m:sub>
                                                  <m:d>
                                                    <m:dPr>
                                                      <m:ctrlPr>
                                                        <a:rPr lang="en-US" sz="1100" i="1">
                                                          <a:solidFill>
                                                            <a:schemeClr val="tx1"/>
                                                          </a:solidFill>
                                                          <a:latin typeface="Cambria Math" panose="02040503050406030204" pitchFamily="18" charset="0"/>
                                                        </a:rPr>
                                                      </m:ctrlPr>
                                                    </m:dPr>
                                                    <m:e>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m:t>
                                                      </m:r>
                                                      <m:r>
                                                        <a:rPr lang="en-US" sz="1100" i="1">
                                                          <a:solidFill>
                                                            <a:schemeClr val="tx1"/>
                                                          </a:solidFill>
                                                          <a:latin typeface="Cambria Math" panose="02040503050406030204" pitchFamily="18" charset="0"/>
                                                        </a:rPr>
                                                        <m:t>𝑗</m:t>
                                                      </m:r>
                                                    </m:e>
                                                  </m:d>
                                                </m:sub>
                                              </m:sSub>
                                            </m:e>
                                          </m:d>
                                        </m:e>
                                        <m:sup>
                                          <m:r>
                                            <a:rPr lang="en-US" sz="1100">
                                              <a:solidFill>
                                                <a:schemeClr val="tx1"/>
                                              </a:solidFill>
                                              <a:latin typeface="Cambria Math" panose="02040503050406030204" pitchFamily="18" charset="0"/>
                                            </a:rPr>
                                            <m:t>2</m:t>
                                          </m:r>
                                        </m:sup>
                                      </m:sSup>
                                    </m:e>
                                  </m:nary>
                                </m:e>
                              </m:nary>
                            </m:den>
                          </m:f>
                        </m:e>
                      </m:rad>
                    </m:oMath>
                  </m:oMathPara>
                </a14:m>
                <a:endParaRPr lang="en-US" sz="1100" dirty="0">
                  <a:solidFill>
                    <a:schemeClr val="tx1"/>
                  </a:solidFill>
                </a:endParaRPr>
              </a:p>
            </p:txBody>
          </p:sp>
        </mc:Choice>
        <mc:Fallback xmlns="">
          <p:sp>
            <p:nvSpPr>
              <p:cNvPr id="49" name="Rectangle 48">
                <a:extLst>
                  <a:ext uri="{FF2B5EF4-FFF2-40B4-BE49-F238E27FC236}">
                    <a16:creationId xmlns:a16="http://schemas.microsoft.com/office/drawing/2014/main" id="{D929D646-EE71-4FC3-8CE7-883A5E7B3A14}"/>
                  </a:ext>
                </a:extLst>
              </p:cNvPr>
              <p:cNvSpPr>
                <a:spLocks noRot="1" noChangeAspect="1" noMove="1" noResize="1" noEditPoints="1" noAdjustHandles="1" noChangeArrowheads="1" noChangeShapeType="1" noTextEdit="1"/>
              </p:cNvSpPr>
              <p:nvPr/>
            </p:nvSpPr>
            <p:spPr>
              <a:xfrm>
                <a:off x="7503584" y="3581400"/>
                <a:ext cx="4343400" cy="90928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9455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62000" y="1671639"/>
            <a:ext cx="11084984" cy="538162"/>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Repetition detection simulations based on </a:t>
            </a:r>
            <a:r>
              <a:rPr lang="en-GB" dirty="0"/>
              <a:t>implicit resemblance metric: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16</a:t>
            </a:fld>
            <a:endParaRPr lang="en-GB"/>
          </a:p>
        </p:txBody>
      </p:sp>
      <p:sp>
        <p:nvSpPr>
          <p:cNvPr id="5" name="Footer Placeholder 4"/>
          <p:cNvSpPr>
            <a:spLocks noGrp="1"/>
          </p:cNvSpPr>
          <p:nvPr>
            <p:ph type="ftr" idx="14"/>
          </p:nvPr>
        </p:nvSpPr>
        <p:spPr>
          <a:xfrm>
            <a:off x="7143757" y="6282246"/>
            <a:ext cx="4246027" cy="180975"/>
          </a:xfrm>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signaling of the adaptive repetition is TBD</a:t>
            </a:r>
            <a:r>
              <a:rPr lang="en-GB" dirty="0"/>
              <a:t>” (5)</a:t>
            </a:r>
          </a:p>
        </p:txBody>
      </p:sp>
      <p:pic>
        <p:nvPicPr>
          <p:cNvPr id="10" name="Picture 9">
            <a:extLst>
              <a:ext uri="{FF2B5EF4-FFF2-40B4-BE49-F238E27FC236}">
                <a16:creationId xmlns:a16="http://schemas.microsoft.com/office/drawing/2014/main" id="{4DE32871-06BB-4437-8CED-671BE81F7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2" y="2749484"/>
            <a:ext cx="5192012" cy="2458697"/>
          </a:xfrm>
          <a:prstGeom prst="rect">
            <a:avLst/>
          </a:prstGeom>
        </p:spPr>
      </p:pic>
      <p:sp>
        <p:nvSpPr>
          <p:cNvPr id="11" name="Rectangle 2">
            <a:extLst>
              <a:ext uri="{FF2B5EF4-FFF2-40B4-BE49-F238E27FC236}">
                <a16:creationId xmlns:a16="http://schemas.microsoft.com/office/drawing/2014/main" id="{947095AA-2663-458D-B45C-121F8A555971}"/>
              </a:ext>
            </a:extLst>
          </p:cNvPr>
          <p:cNvSpPr txBox="1">
            <a:spLocks noChangeArrowheads="1"/>
          </p:cNvSpPr>
          <p:nvPr/>
        </p:nvSpPr>
        <p:spPr bwMode="auto">
          <a:xfrm>
            <a:off x="564091" y="5221794"/>
            <a:ext cx="3626909"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 Identify SNR levels for 10% PER: 0.6 and 2.4 dB</a:t>
            </a:r>
          </a:p>
        </p:txBody>
      </p:sp>
      <p:sp>
        <p:nvSpPr>
          <p:cNvPr id="12" name="Rectangle 2">
            <a:extLst>
              <a:ext uri="{FF2B5EF4-FFF2-40B4-BE49-F238E27FC236}">
                <a16:creationId xmlns:a16="http://schemas.microsoft.com/office/drawing/2014/main" id="{0C303798-6C2A-439D-B70A-FF38EA6FE7D8}"/>
              </a:ext>
            </a:extLst>
          </p:cNvPr>
          <p:cNvSpPr txBox="1">
            <a:spLocks noChangeArrowheads="1"/>
          </p:cNvSpPr>
          <p:nvPr/>
        </p:nvSpPr>
        <p:spPr bwMode="auto">
          <a:xfrm>
            <a:off x="1066800" y="2189043"/>
            <a:ext cx="3414183"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First, PER simulations are run</a:t>
            </a:r>
          </a:p>
        </p:txBody>
      </p:sp>
      <p:sp>
        <p:nvSpPr>
          <p:cNvPr id="13" name="Rectangle 2">
            <a:extLst>
              <a:ext uri="{FF2B5EF4-FFF2-40B4-BE49-F238E27FC236}">
                <a16:creationId xmlns:a16="http://schemas.microsoft.com/office/drawing/2014/main" id="{3CA484A1-75F7-489F-9FAD-6973890B63DE}"/>
              </a:ext>
            </a:extLst>
          </p:cNvPr>
          <p:cNvSpPr txBox="1">
            <a:spLocks noChangeArrowheads="1"/>
          </p:cNvSpPr>
          <p:nvPr/>
        </p:nvSpPr>
        <p:spPr bwMode="auto">
          <a:xfrm>
            <a:off x="5755864" y="2189043"/>
            <a:ext cx="6019800"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Secondly, missed detection &amp; false alarm simulations are run</a:t>
            </a:r>
          </a:p>
        </p:txBody>
      </p:sp>
      <p:pic>
        <p:nvPicPr>
          <p:cNvPr id="14" name="Picture 13" descr="C:\Users\nxa22173\AppData\Local\Microsoft\Windows\INetCache\Content.Word\withPERSNR.PNG">
            <a:extLst>
              <a:ext uri="{FF2B5EF4-FFF2-40B4-BE49-F238E27FC236}">
                <a16:creationId xmlns:a16="http://schemas.microsoft.com/office/drawing/2014/main" id="{E4229773-8F27-4C34-8EA1-9CEA940F7D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626232"/>
            <a:ext cx="5486400" cy="2605493"/>
          </a:xfrm>
          <a:prstGeom prst="rect">
            <a:avLst/>
          </a:prstGeom>
          <a:noFill/>
          <a:ln>
            <a:noFill/>
          </a:ln>
        </p:spPr>
      </p:pic>
      <p:sp>
        <p:nvSpPr>
          <p:cNvPr id="15" name="Rectangle 2">
            <a:extLst>
              <a:ext uri="{FF2B5EF4-FFF2-40B4-BE49-F238E27FC236}">
                <a16:creationId xmlns:a16="http://schemas.microsoft.com/office/drawing/2014/main" id="{5843C82A-B72E-4C63-A98F-ACDCF29E0F0E}"/>
              </a:ext>
            </a:extLst>
          </p:cNvPr>
          <p:cNvSpPr txBox="1">
            <a:spLocks noChangeArrowheads="1"/>
          </p:cNvSpPr>
          <p:nvPr/>
        </p:nvSpPr>
        <p:spPr bwMode="auto">
          <a:xfrm>
            <a:off x="4901034" y="5106987"/>
            <a:ext cx="7132108"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 Very few OFDM DATA symbols (e.g. 5) are required to get a good enough resemblance indicator (≤1% false alarm &amp; missed detection) at target SNR levels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 Minor memory, processing and latency impact at NGV receiver side</a:t>
            </a:r>
          </a:p>
        </p:txBody>
      </p:sp>
      <p:sp>
        <p:nvSpPr>
          <p:cNvPr id="3" name="Rectangle 2">
            <a:extLst>
              <a:ext uri="{FF2B5EF4-FFF2-40B4-BE49-F238E27FC236}">
                <a16:creationId xmlns:a16="http://schemas.microsoft.com/office/drawing/2014/main" id="{EEDECF80-A802-442E-B018-71551D2FBEE8}"/>
              </a:ext>
            </a:extLst>
          </p:cNvPr>
          <p:cNvSpPr/>
          <p:nvPr/>
        </p:nvSpPr>
        <p:spPr bwMode="auto">
          <a:xfrm>
            <a:off x="5943600" y="2463886"/>
            <a:ext cx="3048000" cy="408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Repetitions: detection performance, using 5 OFDM symbols</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033168C-D106-45AD-A076-21F84B9B496F}"/>
                  </a:ext>
                </a:extLst>
              </p:cNvPr>
              <p:cNvSpPr/>
              <p:nvPr/>
            </p:nvSpPr>
            <p:spPr>
              <a:xfrm>
                <a:off x="8667930" y="2879963"/>
                <a:ext cx="3464984" cy="7607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i="1" smtClean="0">
                          <a:solidFill>
                            <a:schemeClr val="tx1"/>
                          </a:solidFill>
                          <a:latin typeface="Cambria Math" panose="02040503050406030204" pitchFamily="18" charset="0"/>
                        </a:rPr>
                        <m:t>𝐸𝑉𝑀</m:t>
                      </m:r>
                      <m:r>
                        <a:rPr lang="en-US" sz="900">
                          <a:solidFill>
                            <a:schemeClr val="tx1"/>
                          </a:solidFill>
                          <a:latin typeface="Cambria Math" panose="02040503050406030204" pitchFamily="18" charset="0"/>
                        </a:rPr>
                        <m:t>=</m:t>
                      </m:r>
                      <m:rad>
                        <m:radPr>
                          <m:degHide m:val="on"/>
                          <m:ctrlPr>
                            <a:rPr lang="en-US" sz="900" i="1">
                              <a:solidFill>
                                <a:schemeClr val="tx1"/>
                              </a:solidFill>
                              <a:latin typeface="Cambria Math" panose="02040503050406030204" pitchFamily="18" charset="0"/>
                            </a:rPr>
                          </m:ctrlPr>
                        </m:radPr>
                        <m:deg/>
                        <m:e>
                          <m:f>
                            <m:fPr>
                              <m:ctrlPr>
                                <a:rPr lang="en-US" sz="900" i="1">
                                  <a:solidFill>
                                    <a:schemeClr val="tx1"/>
                                  </a:solidFill>
                                  <a:latin typeface="Cambria Math" panose="02040503050406030204" pitchFamily="18" charset="0"/>
                                </a:rPr>
                              </m:ctrlPr>
                            </m:fPr>
                            <m:num>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𝑗</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𝑠𝑦𝑚</m:t>
                                      </m:r>
                                    </m:sub>
                                  </m:sSub>
                                </m:sup>
                                <m:e>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𝑠𝑢𝑏</m:t>
                                          </m:r>
                                        </m:sub>
                                      </m:sSub>
                                    </m:sup>
                                    <m:e>
                                      <m:sSup>
                                        <m:sSupPr>
                                          <m:ctrlPr>
                                            <a:rPr lang="en-US" sz="900" i="1">
                                              <a:solidFill>
                                                <a:schemeClr val="tx1"/>
                                              </a:solidFill>
                                              <a:latin typeface="Cambria Math" panose="02040503050406030204" pitchFamily="18" charset="0"/>
                                            </a:rPr>
                                          </m:ctrlPr>
                                        </m:sSupPr>
                                        <m:e>
                                          <m:d>
                                            <m:dPr>
                                              <m:begChr m:val="|"/>
                                              <m:endChr m:val="|"/>
                                              <m:ctrlPr>
                                                <a:rPr lang="en-US" sz="900" i="1">
                                                  <a:solidFill>
                                                    <a:schemeClr val="tx1"/>
                                                  </a:solidFill>
                                                  <a:latin typeface="Cambria Math" panose="02040503050406030204" pitchFamily="18" charset="0"/>
                                                </a:rPr>
                                              </m:ctrlPr>
                                            </m:dPr>
                                            <m:e>
                                              <m:sSub>
                                                <m:sSubPr>
                                                  <m:ctrlPr>
                                                    <a:rPr lang="en-US" sz="900" i="1">
                                                      <a:solidFill>
                                                        <a:schemeClr val="tx1"/>
                                                      </a:solidFill>
                                                      <a:latin typeface="Cambria Math" panose="02040503050406030204" pitchFamily="18" charset="0"/>
                                                    </a:rPr>
                                                  </m:ctrlPr>
                                                </m:sSubPr>
                                                <m:e>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𝐸𝑞</m:t>
                                                      </m:r>
                                                    </m:e>
                                                    <m:sub>
                                                      <m:r>
                                                        <a:rPr lang="en-US" sz="900" i="1">
                                                          <a:solidFill>
                                                            <a:schemeClr val="tx1"/>
                                                          </a:solidFill>
                                                          <a:latin typeface="Cambria Math" panose="02040503050406030204" pitchFamily="18" charset="0"/>
                                                        </a:rPr>
                                                        <m:t>𝑝𝑟𝑒𝑣𝑖𝑜𝑢𝑠</m:t>
                                                      </m:r>
                                                      <m:r>
                                                        <a:rPr lang="en-US" sz="900">
                                                          <a:solidFill>
                                                            <a:schemeClr val="tx1"/>
                                                          </a:solidFill>
                                                          <a:latin typeface="Cambria Math" panose="02040503050406030204" pitchFamily="18" charset="0"/>
                                                        </a:rPr>
                                                        <m:t> </m:t>
                                                      </m:r>
                                                      <m:r>
                                                        <a:rPr lang="en-US" sz="900" i="1">
                                                          <a:solidFill>
                                                            <a:schemeClr val="tx1"/>
                                                          </a:solidFill>
                                                          <a:latin typeface="Cambria Math" panose="02040503050406030204" pitchFamily="18" charset="0"/>
                                                        </a:rPr>
                                                        <m:t>𝑝𝑎𝑐𝑘𝑒𝑡</m:t>
                                                      </m:r>
                                                    </m:sub>
                                                  </m:sSub>
                                                </m:e>
                                                <m:sub>
                                                  <m:d>
                                                    <m:dPr>
                                                      <m:ctrlPr>
                                                        <a:rPr lang="en-US" sz="900" i="1">
                                                          <a:solidFill>
                                                            <a:schemeClr val="tx1"/>
                                                          </a:solidFill>
                                                          <a:latin typeface="Cambria Math" panose="02040503050406030204" pitchFamily="18" charset="0"/>
                                                        </a:rPr>
                                                      </m:ctrlPr>
                                                    </m:dPr>
                                                    <m:e>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m:t>
                                                      </m:r>
                                                      <m:r>
                                                        <a:rPr lang="en-US" sz="900" i="1">
                                                          <a:solidFill>
                                                            <a:schemeClr val="tx1"/>
                                                          </a:solidFill>
                                                          <a:latin typeface="Cambria Math" panose="02040503050406030204" pitchFamily="18" charset="0"/>
                                                        </a:rPr>
                                                        <m:t>𝑗</m:t>
                                                      </m:r>
                                                    </m:e>
                                                  </m:d>
                                                </m:sub>
                                              </m:sSub>
                                              <m:r>
                                                <a:rPr lang="en-US" sz="900">
                                                  <a:solidFill>
                                                    <a:schemeClr val="tx1"/>
                                                  </a:solidFill>
                                                  <a:latin typeface="Cambria Math" panose="02040503050406030204" pitchFamily="18" charset="0"/>
                                                </a:rPr>
                                                <m:t>−</m:t>
                                              </m:r>
                                              <m:sSub>
                                                <m:sSubPr>
                                                  <m:ctrlPr>
                                                    <a:rPr lang="en-US" sz="900" i="1">
                                                      <a:solidFill>
                                                        <a:schemeClr val="tx1"/>
                                                      </a:solidFill>
                                                      <a:latin typeface="Cambria Math" panose="02040503050406030204" pitchFamily="18" charset="0"/>
                                                    </a:rPr>
                                                  </m:ctrlPr>
                                                </m:sSubPr>
                                                <m:e>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𝐸𝑞</m:t>
                                                      </m:r>
                                                    </m:e>
                                                    <m:sub>
                                                      <m:r>
                                                        <a:rPr lang="en-US" sz="900" i="1">
                                                          <a:solidFill>
                                                            <a:schemeClr val="tx1"/>
                                                          </a:solidFill>
                                                          <a:latin typeface="Cambria Math" panose="02040503050406030204" pitchFamily="18" charset="0"/>
                                                        </a:rPr>
                                                        <m:t>𝑐𝑢𝑟𝑟𝑒𝑛𝑡</m:t>
                                                      </m:r>
                                                      <m:r>
                                                        <a:rPr lang="en-US" sz="900">
                                                          <a:solidFill>
                                                            <a:schemeClr val="tx1"/>
                                                          </a:solidFill>
                                                          <a:latin typeface="Cambria Math" panose="02040503050406030204" pitchFamily="18" charset="0"/>
                                                        </a:rPr>
                                                        <m:t> </m:t>
                                                      </m:r>
                                                      <m:r>
                                                        <a:rPr lang="en-US" sz="900" i="1">
                                                          <a:solidFill>
                                                            <a:schemeClr val="tx1"/>
                                                          </a:solidFill>
                                                          <a:latin typeface="Cambria Math" panose="02040503050406030204" pitchFamily="18" charset="0"/>
                                                        </a:rPr>
                                                        <m:t>𝑝𝑎𝑐𝑘𝑒𝑡</m:t>
                                                      </m:r>
                                                    </m:sub>
                                                  </m:sSub>
                                                </m:e>
                                                <m:sub>
                                                  <m:d>
                                                    <m:dPr>
                                                      <m:ctrlPr>
                                                        <a:rPr lang="en-US" sz="900" i="1">
                                                          <a:solidFill>
                                                            <a:schemeClr val="tx1"/>
                                                          </a:solidFill>
                                                          <a:latin typeface="Cambria Math" panose="02040503050406030204" pitchFamily="18" charset="0"/>
                                                        </a:rPr>
                                                      </m:ctrlPr>
                                                    </m:dPr>
                                                    <m:e>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m:t>
                                                      </m:r>
                                                      <m:r>
                                                        <a:rPr lang="en-US" sz="900" i="1">
                                                          <a:solidFill>
                                                            <a:schemeClr val="tx1"/>
                                                          </a:solidFill>
                                                          <a:latin typeface="Cambria Math" panose="02040503050406030204" pitchFamily="18" charset="0"/>
                                                        </a:rPr>
                                                        <m:t>𝑗</m:t>
                                                      </m:r>
                                                    </m:e>
                                                  </m:d>
                                                </m:sub>
                                              </m:sSub>
                                            </m:e>
                                          </m:d>
                                        </m:e>
                                        <m:sup>
                                          <m:r>
                                            <a:rPr lang="en-US" sz="900">
                                              <a:solidFill>
                                                <a:schemeClr val="tx1"/>
                                              </a:solidFill>
                                              <a:latin typeface="Cambria Math" panose="02040503050406030204" pitchFamily="18" charset="0"/>
                                            </a:rPr>
                                            <m:t>2</m:t>
                                          </m:r>
                                        </m:sup>
                                      </m:sSup>
                                    </m:e>
                                  </m:nary>
                                </m:e>
                              </m:nary>
                            </m:num>
                            <m:den>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𝑗</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𝑠𝑦𝑚</m:t>
                                      </m:r>
                                    </m:sub>
                                  </m:sSub>
                                </m:sup>
                                <m:e>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𝑠𝑢𝑏</m:t>
                                          </m:r>
                                        </m:sub>
                                      </m:sSub>
                                    </m:sup>
                                    <m:e>
                                      <m:sSup>
                                        <m:sSupPr>
                                          <m:ctrlPr>
                                            <a:rPr lang="en-US" sz="900" i="1">
                                              <a:solidFill>
                                                <a:schemeClr val="tx1"/>
                                              </a:solidFill>
                                              <a:latin typeface="Cambria Math" panose="02040503050406030204" pitchFamily="18" charset="0"/>
                                            </a:rPr>
                                          </m:ctrlPr>
                                        </m:sSupPr>
                                        <m:e>
                                          <m:d>
                                            <m:dPr>
                                              <m:begChr m:val="|"/>
                                              <m:endChr m:val="|"/>
                                              <m:ctrlPr>
                                                <a:rPr lang="en-US" sz="900" i="1">
                                                  <a:solidFill>
                                                    <a:schemeClr val="tx1"/>
                                                  </a:solidFill>
                                                  <a:latin typeface="Cambria Math" panose="02040503050406030204" pitchFamily="18" charset="0"/>
                                                </a:rPr>
                                              </m:ctrlPr>
                                            </m:dPr>
                                            <m:e>
                                              <m:sSub>
                                                <m:sSubPr>
                                                  <m:ctrlPr>
                                                    <a:rPr lang="en-US" sz="900" i="1">
                                                      <a:solidFill>
                                                        <a:schemeClr val="tx1"/>
                                                      </a:solidFill>
                                                      <a:latin typeface="Cambria Math" panose="02040503050406030204" pitchFamily="18" charset="0"/>
                                                    </a:rPr>
                                                  </m:ctrlPr>
                                                </m:sSubPr>
                                                <m:e>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𝐸𝑞</m:t>
                                                      </m:r>
                                                    </m:e>
                                                    <m:sub>
                                                      <m:r>
                                                        <a:rPr lang="en-US" sz="900" i="1">
                                                          <a:solidFill>
                                                            <a:schemeClr val="tx1"/>
                                                          </a:solidFill>
                                                          <a:latin typeface="Cambria Math" panose="02040503050406030204" pitchFamily="18" charset="0"/>
                                                        </a:rPr>
                                                        <m:t>𝑝𝑟𝑒𝑣𝑖𝑜𝑢𝑠</m:t>
                                                      </m:r>
                                                      <m:r>
                                                        <a:rPr lang="en-US" sz="900">
                                                          <a:solidFill>
                                                            <a:schemeClr val="tx1"/>
                                                          </a:solidFill>
                                                          <a:latin typeface="Cambria Math" panose="02040503050406030204" pitchFamily="18" charset="0"/>
                                                        </a:rPr>
                                                        <m:t> </m:t>
                                                      </m:r>
                                                      <m:r>
                                                        <a:rPr lang="en-US" sz="900" i="1">
                                                          <a:solidFill>
                                                            <a:schemeClr val="tx1"/>
                                                          </a:solidFill>
                                                          <a:latin typeface="Cambria Math" panose="02040503050406030204" pitchFamily="18" charset="0"/>
                                                        </a:rPr>
                                                        <m:t>𝑝𝑎𝑐𝑘𝑒𝑡</m:t>
                                                      </m:r>
                                                    </m:sub>
                                                  </m:sSub>
                                                </m:e>
                                                <m:sub>
                                                  <m:d>
                                                    <m:dPr>
                                                      <m:ctrlPr>
                                                        <a:rPr lang="en-US" sz="900" i="1">
                                                          <a:solidFill>
                                                            <a:schemeClr val="tx1"/>
                                                          </a:solidFill>
                                                          <a:latin typeface="Cambria Math" panose="02040503050406030204" pitchFamily="18" charset="0"/>
                                                        </a:rPr>
                                                      </m:ctrlPr>
                                                    </m:dPr>
                                                    <m:e>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m:t>
                                                      </m:r>
                                                      <m:r>
                                                        <a:rPr lang="en-US" sz="900" i="1">
                                                          <a:solidFill>
                                                            <a:schemeClr val="tx1"/>
                                                          </a:solidFill>
                                                          <a:latin typeface="Cambria Math" panose="02040503050406030204" pitchFamily="18" charset="0"/>
                                                        </a:rPr>
                                                        <m:t>𝑗</m:t>
                                                      </m:r>
                                                    </m:e>
                                                  </m:d>
                                                </m:sub>
                                              </m:sSub>
                                            </m:e>
                                          </m:d>
                                        </m:e>
                                        <m:sup>
                                          <m:r>
                                            <a:rPr lang="en-US" sz="900">
                                              <a:solidFill>
                                                <a:schemeClr val="tx1"/>
                                              </a:solidFill>
                                              <a:latin typeface="Cambria Math" panose="02040503050406030204" pitchFamily="18" charset="0"/>
                                            </a:rPr>
                                            <m:t>2</m:t>
                                          </m:r>
                                        </m:sup>
                                      </m:sSup>
                                    </m:e>
                                  </m:nary>
                                </m:e>
                              </m:nary>
                            </m:den>
                          </m:f>
                        </m:e>
                      </m:rad>
                    </m:oMath>
                  </m:oMathPara>
                </a14:m>
                <a:endParaRPr lang="en-US" sz="900" dirty="0">
                  <a:solidFill>
                    <a:schemeClr val="tx1"/>
                  </a:solidFill>
                </a:endParaRPr>
              </a:p>
            </p:txBody>
          </p:sp>
        </mc:Choice>
        <mc:Fallback xmlns="">
          <p:sp>
            <p:nvSpPr>
              <p:cNvPr id="17" name="Rectangle 16">
                <a:extLst>
                  <a:ext uri="{FF2B5EF4-FFF2-40B4-BE49-F238E27FC236}">
                    <a16:creationId xmlns:a16="http://schemas.microsoft.com/office/drawing/2014/main" id="{A033168C-D106-45AD-A076-21F84B9B496F}"/>
                  </a:ext>
                </a:extLst>
              </p:cNvPr>
              <p:cNvSpPr>
                <a:spLocks noRot="1" noChangeAspect="1" noMove="1" noResize="1" noEditPoints="1" noAdjustHandles="1" noChangeArrowheads="1" noChangeShapeType="1" noTextEdit="1"/>
              </p:cNvSpPr>
              <p:nvPr/>
            </p:nvSpPr>
            <p:spPr>
              <a:xfrm>
                <a:off x="8667930" y="2879963"/>
                <a:ext cx="3464984" cy="76078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15531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053E-02A2-488C-BD1F-B2E9861F6F3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E6DEB3F-7A3B-49E4-BD7E-E93C582710DD}"/>
              </a:ext>
            </a:extLst>
          </p:cNvPr>
          <p:cNvSpPr>
            <a:spLocks noGrp="1"/>
          </p:cNvSpPr>
          <p:nvPr>
            <p:ph idx="1"/>
          </p:nvPr>
        </p:nvSpPr>
        <p:spPr/>
        <p:txBody>
          <a:bodyPr/>
          <a:lstStyle/>
          <a:p>
            <a:pPr>
              <a:buFont typeface="Arial" panose="020B0604020202020204" pitchFamily="34" charset="0"/>
              <a:buChar char="•"/>
            </a:pPr>
            <a:r>
              <a:rPr lang="en-US" dirty="0"/>
              <a:t>We address two open points on a previously accepted motion </a:t>
            </a:r>
          </a:p>
          <a:p>
            <a:pPr marL="457200" indent="-457200">
              <a:buFont typeface="+mj-lt"/>
              <a:buAutoNum type="arabicPeriod"/>
            </a:pPr>
            <a:r>
              <a:rPr lang="en-US" dirty="0"/>
              <a:t>The signaling of the adaptive repetition is TBD</a:t>
            </a:r>
          </a:p>
          <a:p>
            <a:pPr marL="857250" lvl="1" indent="-457200">
              <a:buFont typeface="Arial" panose="020B0604020202020204" pitchFamily="34" charset="0"/>
              <a:buChar char="•"/>
            </a:pPr>
            <a:r>
              <a:rPr lang="en-US" dirty="0"/>
              <a:t>We recommend not to signal the adaptive repetition to maintain the backward compatibility with 11p and because it’s implicitly signaled </a:t>
            </a:r>
          </a:p>
          <a:p>
            <a:pPr marL="857250" lvl="1" indent="-457200">
              <a:buFont typeface="+mj-lt"/>
              <a:buAutoNum type="arabicPeriod"/>
            </a:pPr>
            <a:endParaRPr lang="en-US" dirty="0"/>
          </a:p>
          <a:p>
            <a:pPr marL="457200" indent="-457200">
              <a:buFont typeface="+mj-lt"/>
              <a:buAutoNum type="arabicPeriod"/>
            </a:pPr>
            <a:r>
              <a:rPr lang="en-US" dirty="0"/>
              <a:t>The time between repeated 11p PPDUs is TBD</a:t>
            </a:r>
          </a:p>
          <a:p>
            <a:pPr marL="857250" lvl="1" indent="-457200">
              <a:buFont typeface="Arial" panose="020B0604020202020204" pitchFamily="34" charset="0"/>
              <a:buChar char="•"/>
            </a:pPr>
            <a:r>
              <a:rPr lang="en-US" dirty="0"/>
              <a:t>We recommend to set this gap as SIFS (32 µsec) </a:t>
            </a:r>
          </a:p>
          <a:p>
            <a:pPr marL="857250" lvl="1" indent="-457200">
              <a:buFont typeface="+mj-lt"/>
              <a:buAutoNum type="arabicPeriod"/>
            </a:pPr>
            <a:endParaRPr lang="en-US" b="0" dirty="0"/>
          </a:p>
          <a:p>
            <a:r>
              <a:rPr lang="en-US" dirty="0"/>
              <a:t> </a:t>
            </a:r>
          </a:p>
        </p:txBody>
      </p:sp>
      <p:sp>
        <p:nvSpPr>
          <p:cNvPr id="4" name="Slide Number Placeholder 3">
            <a:extLst>
              <a:ext uri="{FF2B5EF4-FFF2-40B4-BE49-F238E27FC236}">
                <a16:creationId xmlns:a16="http://schemas.microsoft.com/office/drawing/2014/main" id="{0F5A1CA3-A38D-42C1-BF13-2EAF0B5C6CF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D0383CF0-A353-401D-832E-A15F312D52F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FB6C31B7-8F95-4A73-9509-551D3A9A2508}"/>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9045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50DD-8767-40D9-866F-80FC677BD704}"/>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A7BE1D73-8745-45AB-B04B-E043022D5F20}"/>
              </a:ext>
            </a:extLst>
          </p:cNvPr>
          <p:cNvSpPr>
            <a:spLocks noGrp="1"/>
          </p:cNvSpPr>
          <p:nvPr>
            <p:ph idx="1"/>
          </p:nvPr>
        </p:nvSpPr>
        <p:spPr/>
        <p:txBody>
          <a:bodyPr/>
          <a:lstStyle/>
          <a:p>
            <a:r>
              <a:rPr lang="en-US" dirty="0"/>
              <a:t>Do you agree to make the following changes in SFD</a:t>
            </a:r>
          </a:p>
          <a:p>
            <a:r>
              <a:rPr lang="en-US" dirty="0"/>
              <a:t>“11bd shall support adaptive repetition of 11p PPDU when operating on OCB broadcast mode in 10MHz bandwidth.</a:t>
            </a:r>
          </a:p>
          <a:p>
            <a:r>
              <a:rPr lang="en-US" dirty="0"/>
              <a:t>    The inter-frame space between repeated 11p PPDUs is SIFS.</a:t>
            </a:r>
          </a:p>
          <a:p>
            <a:r>
              <a:rPr lang="en-US" dirty="0"/>
              <a:t>    There shall be no explicit signaling of the adaptive repetition indication in MAC and PHY”</a:t>
            </a:r>
          </a:p>
          <a:p>
            <a:r>
              <a:rPr lang="en-US" dirty="0"/>
              <a:t>    </a:t>
            </a:r>
          </a:p>
        </p:txBody>
      </p:sp>
      <p:sp>
        <p:nvSpPr>
          <p:cNvPr id="4" name="Slide Number Placeholder 3">
            <a:extLst>
              <a:ext uri="{FF2B5EF4-FFF2-40B4-BE49-F238E27FC236}">
                <a16:creationId xmlns:a16="http://schemas.microsoft.com/office/drawing/2014/main" id="{6949758E-49AC-425D-81D4-7E7D64956A1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3AE98756-EC89-4779-86DE-EFCA0B71103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977CDCF-F0B4-4469-BBBA-2940D63247D3}"/>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100514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50DD-8767-40D9-866F-80FC677BD704}"/>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A7BE1D73-8745-45AB-B04B-E043022D5F20}"/>
              </a:ext>
            </a:extLst>
          </p:cNvPr>
          <p:cNvSpPr>
            <a:spLocks noGrp="1"/>
          </p:cNvSpPr>
          <p:nvPr>
            <p:ph idx="1"/>
          </p:nvPr>
        </p:nvSpPr>
        <p:spPr/>
        <p:txBody>
          <a:bodyPr/>
          <a:lstStyle/>
          <a:p>
            <a:r>
              <a:rPr lang="en-US" dirty="0"/>
              <a:t>Do you </a:t>
            </a:r>
            <a:r>
              <a:rPr lang="en-US"/>
              <a:t>agree that the </a:t>
            </a:r>
            <a:r>
              <a:rPr lang="en-US" dirty="0"/>
              <a:t>time between repeated 11p PPDUs is equal to the SIFS time (32 </a:t>
            </a:r>
            <a:r>
              <a:rPr lang="en-US"/>
              <a:t>us)?</a:t>
            </a:r>
            <a:endParaRPr lang="en-US" dirty="0"/>
          </a:p>
          <a:p>
            <a:endParaRPr lang="en-US" dirty="0"/>
          </a:p>
          <a:p>
            <a:endParaRPr lang="en-US" dirty="0"/>
          </a:p>
          <a:p>
            <a:endParaRPr lang="en-US" dirty="0"/>
          </a:p>
          <a:p>
            <a:endParaRPr lang="en-US" dirty="0"/>
          </a:p>
          <a:p>
            <a:r>
              <a:rPr lang="en-US" dirty="0"/>
              <a:t>Y</a:t>
            </a:r>
          </a:p>
          <a:p>
            <a:r>
              <a:rPr lang="en-US" dirty="0"/>
              <a:t>N</a:t>
            </a:r>
          </a:p>
          <a:p>
            <a:r>
              <a:rPr lang="en-US" dirty="0"/>
              <a:t>A</a:t>
            </a:r>
          </a:p>
        </p:txBody>
      </p:sp>
      <p:sp>
        <p:nvSpPr>
          <p:cNvPr id="4" name="Slide Number Placeholder 3">
            <a:extLst>
              <a:ext uri="{FF2B5EF4-FFF2-40B4-BE49-F238E27FC236}">
                <a16:creationId xmlns:a16="http://schemas.microsoft.com/office/drawing/2014/main" id="{6949758E-49AC-425D-81D4-7E7D64956A1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3AE98756-EC89-4779-86DE-EFCA0B71103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977CDCF-F0B4-4469-BBBA-2940D63247D3}"/>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2113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Adaptive repetition feature (document 11-19-1055) was presented in July.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Both simulation results and measured results from implementation on commercial HW have been demonstrated. The live-running adaptive-repetition demo was shown during ITS WC 2019 in Singapore.</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b="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adaptive repetition feature passed motion.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b="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goal of this present submission is to address some technical details left open by the motion.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50DD-8767-40D9-866F-80FC677BD704}"/>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A7BE1D73-8745-45AB-B04B-E043022D5F20}"/>
              </a:ext>
            </a:extLst>
          </p:cNvPr>
          <p:cNvSpPr>
            <a:spLocks noGrp="1"/>
          </p:cNvSpPr>
          <p:nvPr>
            <p:ph idx="1"/>
          </p:nvPr>
        </p:nvSpPr>
        <p:spPr/>
        <p:txBody>
          <a:bodyPr/>
          <a:lstStyle/>
          <a:p>
            <a:r>
              <a:rPr lang="en-US" dirty="0"/>
              <a:t>Do you agree that the 11p PPDU used for adaptive repetition transmission is the same as the “half-clocked” PPDU format defined in Section 17 of 802.11mc?</a:t>
            </a:r>
          </a:p>
          <a:p>
            <a:endParaRPr lang="en-US" dirty="0"/>
          </a:p>
          <a:p>
            <a:endParaRPr lang="en-US" dirty="0"/>
          </a:p>
          <a:p>
            <a:endParaRPr lang="en-US" dirty="0"/>
          </a:p>
          <a:p>
            <a:r>
              <a:rPr lang="en-US" dirty="0"/>
              <a:t>Y</a:t>
            </a:r>
          </a:p>
          <a:p>
            <a:r>
              <a:rPr lang="en-US" dirty="0"/>
              <a:t>N</a:t>
            </a:r>
          </a:p>
          <a:p>
            <a:r>
              <a:rPr lang="en-US" dirty="0"/>
              <a:t>A    </a:t>
            </a:r>
          </a:p>
        </p:txBody>
      </p:sp>
      <p:sp>
        <p:nvSpPr>
          <p:cNvPr id="4" name="Slide Number Placeholder 3">
            <a:extLst>
              <a:ext uri="{FF2B5EF4-FFF2-40B4-BE49-F238E27FC236}">
                <a16:creationId xmlns:a16="http://schemas.microsoft.com/office/drawing/2014/main" id="{6949758E-49AC-425D-81D4-7E7D64956A1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3AE98756-EC89-4779-86DE-EFCA0B71103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977CDCF-F0B4-4469-BBBA-2940D63247D3}"/>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133570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50DD-8767-40D9-866F-80FC677BD704}"/>
              </a:ext>
            </a:extLst>
          </p:cNvPr>
          <p:cNvSpPr>
            <a:spLocks noGrp="1"/>
          </p:cNvSpPr>
          <p:nvPr>
            <p:ph type="title"/>
          </p:nvPr>
        </p:nvSpPr>
        <p:spPr/>
        <p:txBody>
          <a:bodyPr/>
          <a:lstStyle/>
          <a:p>
            <a:r>
              <a:rPr lang="en-US" dirty="0"/>
              <a:t>Straw poll #4</a:t>
            </a:r>
          </a:p>
        </p:txBody>
      </p:sp>
      <p:sp>
        <p:nvSpPr>
          <p:cNvPr id="3" name="Content Placeholder 2">
            <a:extLst>
              <a:ext uri="{FF2B5EF4-FFF2-40B4-BE49-F238E27FC236}">
                <a16:creationId xmlns:a16="http://schemas.microsoft.com/office/drawing/2014/main" id="{A7BE1D73-8745-45AB-B04B-E043022D5F20}"/>
              </a:ext>
            </a:extLst>
          </p:cNvPr>
          <p:cNvSpPr>
            <a:spLocks noGrp="1"/>
          </p:cNvSpPr>
          <p:nvPr>
            <p:ph idx="1"/>
          </p:nvPr>
        </p:nvSpPr>
        <p:spPr/>
        <p:txBody>
          <a:bodyPr/>
          <a:lstStyle/>
          <a:p>
            <a:r>
              <a:rPr lang="en-US" dirty="0"/>
              <a:t>Do you agree that no explicit signaling shall be defined for 11p PPDU adaptive repetition transmission?</a:t>
            </a:r>
          </a:p>
          <a:p>
            <a:endParaRPr lang="en-US" dirty="0"/>
          </a:p>
          <a:p>
            <a:endParaRPr lang="en-US" dirty="0"/>
          </a:p>
          <a:p>
            <a:endParaRPr lang="en-US" dirty="0"/>
          </a:p>
          <a:p>
            <a:r>
              <a:rPr lang="en-US" dirty="0"/>
              <a:t>Y</a:t>
            </a:r>
          </a:p>
          <a:p>
            <a:r>
              <a:rPr lang="en-US" dirty="0"/>
              <a:t>N</a:t>
            </a:r>
          </a:p>
          <a:p>
            <a:r>
              <a:rPr lang="en-US" dirty="0"/>
              <a:t>A    </a:t>
            </a:r>
          </a:p>
        </p:txBody>
      </p:sp>
      <p:sp>
        <p:nvSpPr>
          <p:cNvPr id="4" name="Slide Number Placeholder 3">
            <a:extLst>
              <a:ext uri="{FF2B5EF4-FFF2-40B4-BE49-F238E27FC236}">
                <a16:creationId xmlns:a16="http://schemas.microsoft.com/office/drawing/2014/main" id="{6949758E-49AC-425D-81D4-7E7D64956A1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3AE98756-EC89-4779-86DE-EFCA0B71103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977CDCF-F0B4-4469-BBBA-2940D63247D3}"/>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129558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Adaptive Repetition Summary (1)</a:t>
            </a:r>
          </a:p>
        </p:txBody>
      </p:sp>
      <p:sp>
        <p:nvSpPr>
          <p:cNvPr id="4098" name="Rectangle 2"/>
          <p:cNvSpPr>
            <a:spLocks noGrp="1" noChangeArrowheads="1"/>
          </p:cNvSpPr>
          <p:nvPr>
            <p:ph idx="1"/>
          </p:nvPr>
        </p:nvSpPr>
        <p:spPr>
          <a:xfrm>
            <a:off x="914401" y="1751014"/>
            <a:ext cx="103610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Adaptive message repetition is a simple, efficient, and reliable technique.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was initially described in submissions NGV 11-18-1577 and 11-18/1186 , and further elaborated in 11-19-1055.</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is fully backword compatible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provides performance gain for 802.11p stations as well ad NVG stations.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Tree>
    <p:extLst>
      <p:ext uri="{BB962C8B-B14F-4D97-AF65-F5344CB8AC3E}">
        <p14:creationId xmlns:p14="http://schemas.microsoft.com/office/powerpoint/2010/main" val="3252085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Adaptive Repetition Summary (2)</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Content Placeholder 2">
            <a:extLst>
              <a:ext uri="{FF2B5EF4-FFF2-40B4-BE49-F238E27FC236}">
                <a16:creationId xmlns:a16="http://schemas.microsoft.com/office/drawing/2014/main" id="{7AECBD5E-931C-433A-9142-40CA6EDB2109}"/>
              </a:ext>
            </a:extLst>
          </p:cNvPr>
          <p:cNvSpPr>
            <a:spLocks noGrp="1"/>
          </p:cNvSpPr>
          <p:nvPr>
            <p:ph idx="1"/>
          </p:nvPr>
        </p:nvSpPr>
        <p:spPr>
          <a:xfrm>
            <a:off x="317914" y="1981200"/>
            <a:ext cx="11493086" cy="4113213"/>
          </a:xfrm>
        </p:spPr>
        <p:txBody>
          <a:bodyPr/>
          <a:lstStyle/>
          <a:p>
            <a:pPr lvl="1">
              <a:buFont typeface="Wingdings" panose="05000000000000000000" pitchFamily="2" charset="2"/>
              <a:buChar char="ü"/>
            </a:pPr>
            <a:r>
              <a:rPr lang="en-US" sz="2400" b="1" dirty="0"/>
              <a:t>Legacy IEEE 802.11p stations see each retransmission as a standalone message</a:t>
            </a:r>
          </a:p>
          <a:p>
            <a:pPr lvl="2">
              <a:buFont typeface="Arial" panose="020B0604020202020204" pitchFamily="34" charset="0"/>
              <a:buChar char="•"/>
            </a:pPr>
            <a:r>
              <a:rPr lang="en-US" sz="2000" dirty="0"/>
              <a:t>Performance validated on real HW (1 to 2 dB) due to temporal diversity</a:t>
            </a:r>
          </a:p>
          <a:p>
            <a:pPr lvl="2">
              <a:buFont typeface="Arial" panose="020B0604020202020204" pitchFamily="34" charset="0"/>
              <a:buChar char="•"/>
            </a:pPr>
            <a:r>
              <a:rPr lang="en-US" sz="2000" dirty="0"/>
              <a:t>Duplicated messages naturally filtered by application (already performed by higher protocol layers)</a:t>
            </a:r>
          </a:p>
          <a:p>
            <a:pPr lvl="2">
              <a:buFont typeface="Arial" panose="020B0604020202020204" pitchFamily="34" charset="0"/>
              <a:buChar char="•"/>
            </a:pPr>
            <a:r>
              <a:rPr lang="fr-FR" sz="2000" dirty="0"/>
              <a:t>No</a:t>
            </a:r>
            <a:r>
              <a:rPr lang="en-US" sz="2000" dirty="0"/>
              <a:t> software update needed</a:t>
            </a:r>
            <a:br>
              <a:rPr lang="en-US" sz="2000" dirty="0"/>
            </a:br>
            <a:endParaRPr lang="en-US" sz="2000" dirty="0"/>
          </a:p>
          <a:p>
            <a:pPr lvl="1">
              <a:buFont typeface="Wingdings" panose="05000000000000000000" pitchFamily="2" charset="2"/>
              <a:buChar char="ü"/>
            </a:pPr>
            <a:r>
              <a:rPr lang="en-US" sz="2400" b="1" dirty="0"/>
              <a:t>Initial PPDU and retransmissions can be combined by NGV stations, either when sent in legacy IEEE 802.11p or new format NGV mode</a:t>
            </a:r>
          </a:p>
          <a:p>
            <a:pPr lvl="2">
              <a:buFont typeface="Arial" panose="020B0604020202020204" pitchFamily="34" charset="0"/>
              <a:buChar char="•"/>
            </a:pPr>
            <a:r>
              <a:rPr lang="en-US" sz="2000" dirty="0"/>
              <a:t>+4 dB performance boost for 1 retransmission</a:t>
            </a:r>
          </a:p>
          <a:p>
            <a:pPr lvl="2">
              <a:buFont typeface="Arial" panose="020B0604020202020204" pitchFamily="34" charset="0"/>
              <a:buChar char="•"/>
            </a:pPr>
            <a:r>
              <a:rPr lang="en-US" sz="2000" dirty="0"/>
              <a:t>+7 dB performance boost for 3 retransmissions</a:t>
            </a:r>
          </a:p>
          <a:p>
            <a:pPr marL="914400" lvl="2" indent="0"/>
            <a:endParaRPr lang="en-US" sz="2000" dirty="0"/>
          </a:p>
          <a:p>
            <a:pPr lvl="2">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718098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Adaptive Repetition Summary (3)</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b="0" dirty="0"/>
              <a:t>The recommended approach sends the repetitions as a burst, separated by a small time gap, typically set as SIFS (32 µsec)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Tree>
    <p:extLst>
      <p:ext uri="{BB962C8B-B14F-4D97-AF65-F5344CB8AC3E}">
        <p14:creationId xmlns:p14="http://schemas.microsoft.com/office/powerpoint/2010/main" val="1603267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7" name="Title 1">
            <a:extLst>
              <a:ext uri="{FF2B5EF4-FFF2-40B4-BE49-F238E27FC236}">
                <a16:creationId xmlns:a16="http://schemas.microsoft.com/office/drawing/2014/main" id="{5DAFEB95-5339-49CA-9903-B836DD69E75E}"/>
              </a:ext>
            </a:extLst>
          </p:cNvPr>
          <p:cNvSpPr>
            <a:spLocks noGrp="1"/>
          </p:cNvSpPr>
          <p:nvPr>
            <p:ph type="title"/>
          </p:nvPr>
        </p:nvSpPr>
        <p:spPr>
          <a:xfrm>
            <a:off x="914401" y="685801"/>
            <a:ext cx="10361084" cy="723323"/>
          </a:xfrm>
        </p:spPr>
        <p:txBody>
          <a:bodyPr/>
          <a:lstStyle/>
          <a:p>
            <a:r>
              <a:rPr lang="en-GB" dirty="0"/>
              <a:t>Adaptive Repetition Summary (4)</a:t>
            </a:r>
            <a:endParaRPr lang="en-US" dirty="0"/>
          </a:p>
        </p:txBody>
      </p:sp>
      <p:sp>
        <p:nvSpPr>
          <p:cNvPr id="8" name="Content Placeholder 2">
            <a:extLst>
              <a:ext uri="{FF2B5EF4-FFF2-40B4-BE49-F238E27FC236}">
                <a16:creationId xmlns:a16="http://schemas.microsoft.com/office/drawing/2014/main" id="{DD4FE561-0B5E-4B02-8888-AFC01ADE3BF7}"/>
              </a:ext>
            </a:extLst>
          </p:cNvPr>
          <p:cNvSpPr>
            <a:spLocks noGrp="1"/>
          </p:cNvSpPr>
          <p:nvPr>
            <p:ph idx="1"/>
          </p:nvPr>
        </p:nvSpPr>
        <p:spPr>
          <a:xfrm>
            <a:off x="705206" y="3743065"/>
            <a:ext cx="1481456" cy="443131"/>
          </a:xfrm>
        </p:spPr>
        <p:txBody>
          <a:bodyPr/>
          <a:lstStyle/>
          <a:p>
            <a:pPr marL="0" indent="0"/>
            <a:r>
              <a:rPr lang="fr-FR" sz="1600" dirty="0">
                <a:solidFill>
                  <a:srgbClr val="3333CC"/>
                </a:solidFill>
              </a:rPr>
              <a:t>« Hard </a:t>
            </a:r>
            <a:r>
              <a:rPr lang="fr-FR" sz="1600" dirty="0" err="1">
                <a:solidFill>
                  <a:srgbClr val="3333CC"/>
                </a:solidFill>
              </a:rPr>
              <a:t>steps</a:t>
            </a:r>
            <a:r>
              <a:rPr lang="fr-FR" sz="1600" dirty="0">
                <a:solidFill>
                  <a:srgbClr val="3333CC"/>
                </a:solidFill>
              </a:rPr>
              <a:t> »</a:t>
            </a:r>
            <a:endParaRPr lang="en-US" sz="1600" dirty="0">
              <a:solidFill>
                <a:srgbClr val="3333CC"/>
              </a:solidFill>
            </a:endParaRPr>
          </a:p>
        </p:txBody>
      </p:sp>
      <p:graphicFrame>
        <p:nvGraphicFramePr>
          <p:cNvPr id="9" name="Table 8">
            <a:extLst>
              <a:ext uri="{FF2B5EF4-FFF2-40B4-BE49-F238E27FC236}">
                <a16:creationId xmlns:a16="http://schemas.microsoft.com/office/drawing/2014/main" id="{788A1DBC-91AE-4568-AC73-EB2950B61975}"/>
              </a:ext>
            </a:extLst>
          </p:cNvPr>
          <p:cNvGraphicFramePr>
            <a:graphicFrameLocks noGrp="1"/>
          </p:cNvGraphicFramePr>
          <p:nvPr>
            <p:extLst>
              <p:ext uri="{D42A27DB-BD31-4B8C-83A1-F6EECF244321}">
                <p14:modId xmlns:p14="http://schemas.microsoft.com/office/powerpoint/2010/main" val="2435779681"/>
              </p:ext>
            </p:extLst>
          </p:nvPr>
        </p:nvGraphicFramePr>
        <p:xfrm>
          <a:off x="748566" y="4636969"/>
          <a:ext cx="5756227" cy="1545772"/>
        </p:xfrm>
        <a:graphic>
          <a:graphicData uri="http://schemas.openxmlformats.org/drawingml/2006/table">
            <a:tbl>
              <a:tblPr firstRow="1" bandRow="1">
                <a:tableStyleId>{5C22544A-7EE6-4342-B048-85BDC9FD1C3A}</a:tableStyleId>
              </a:tblPr>
              <a:tblGrid>
                <a:gridCol w="1424213">
                  <a:extLst>
                    <a:ext uri="{9D8B030D-6E8A-4147-A177-3AD203B41FA5}">
                      <a16:colId xmlns:a16="http://schemas.microsoft.com/office/drawing/2014/main" val="396279412"/>
                    </a:ext>
                  </a:extLst>
                </a:gridCol>
                <a:gridCol w="1447800">
                  <a:extLst>
                    <a:ext uri="{9D8B030D-6E8A-4147-A177-3AD203B41FA5}">
                      <a16:colId xmlns:a16="http://schemas.microsoft.com/office/drawing/2014/main" val="2077995439"/>
                    </a:ext>
                  </a:extLst>
                </a:gridCol>
                <a:gridCol w="2884214">
                  <a:extLst>
                    <a:ext uri="{9D8B030D-6E8A-4147-A177-3AD203B41FA5}">
                      <a16:colId xmlns:a16="http://schemas.microsoft.com/office/drawing/2014/main" val="423779217"/>
                    </a:ext>
                  </a:extLst>
                </a:gridCol>
              </a:tblGrid>
              <a:tr h="315686">
                <a:tc>
                  <a:txBody>
                    <a:bodyPr/>
                    <a:lstStyle/>
                    <a:p>
                      <a:r>
                        <a:rPr lang="en-US" sz="1400" noProof="0" dirty="0"/>
                        <a:t>Measured CBR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Number of Rep.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Traffic increase for this transmitter</a:t>
                      </a:r>
                    </a:p>
                  </a:txBody>
                  <a:tcPr/>
                </a:tc>
                <a:extLst>
                  <a:ext uri="{0D108BD9-81ED-4DB2-BD59-A6C34878D82A}">
                    <a16:rowId xmlns:a16="http://schemas.microsoft.com/office/drawing/2014/main" val="2169786147"/>
                  </a:ext>
                </a:extLst>
              </a:tr>
              <a:tr h="146551">
                <a:tc>
                  <a:txBody>
                    <a:bodyPr/>
                    <a:lstStyle/>
                    <a:p>
                      <a:r>
                        <a:rPr lang="en-US" sz="1400" noProof="0" dirty="0"/>
                        <a:t>≥ 0.3</a:t>
                      </a:r>
                    </a:p>
                  </a:txBody>
                  <a:tcPr/>
                </a:tc>
                <a:tc>
                  <a:txBody>
                    <a:bodyPr/>
                    <a:lstStyle/>
                    <a:p>
                      <a:r>
                        <a:rPr lang="en-US" sz="1400" noProof="0" dirty="0"/>
                        <a:t>0</a:t>
                      </a:r>
                    </a:p>
                  </a:txBody>
                  <a:tcPr/>
                </a:tc>
                <a:tc>
                  <a:txBody>
                    <a:bodyPr/>
                    <a:lstStyle/>
                    <a:p>
                      <a:r>
                        <a:rPr lang="en-US" sz="1400" noProof="0" dirty="0"/>
                        <a:t>No increase in traffic</a:t>
                      </a:r>
                    </a:p>
                  </a:txBody>
                  <a:tcPr/>
                </a:tc>
                <a:extLst>
                  <a:ext uri="{0D108BD9-81ED-4DB2-BD59-A6C34878D82A}">
                    <a16:rowId xmlns:a16="http://schemas.microsoft.com/office/drawing/2014/main" val="1574636642"/>
                  </a:ext>
                </a:extLst>
              </a:tr>
              <a:tr h="0">
                <a:tc>
                  <a:txBody>
                    <a:bodyPr/>
                    <a:lstStyle/>
                    <a:p>
                      <a:r>
                        <a:rPr lang="en-US" sz="1400" noProof="0" dirty="0"/>
                        <a:t>[0.2 – 0.3[</a:t>
                      </a:r>
                    </a:p>
                  </a:txBody>
                  <a:tcPr/>
                </a:tc>
                <a:tc>
                  <a:txBody>
                    <a:bodyPr/>
                    <a:lstStyle/>
                    <a:p>
                      <a:r>
                        <a:rPr lang="en-US" sz="1400" noProof="0" dirty="0"/>
                        <a:t>1</a:t>
                      </a:r>
                    </a:p>
                  </a:txBody>
                  <a:tcPr/>
                </a:tc>
                <a:tc>
                  <a:txBody>
                    <a:bodyPr/>
                    <a:lstStyle/>
                    <a:p>
                      <a:r>
                        <a:rPr lang="en-US" sz="1400" noProof="0" dirty="0"/>
                        <a:t>x2</a:t>
                      </a:r>
                    </a:p>
                  </a:txBody>
                  <a:tcPr/>
                </a:tc>
                <a:extLst>
                  <a:ext uri="{0D108BD9-81ED-4DB2-BD59-A6C34878D82A}">
                    <a16:rowId xmlns:a16="http://schemas.microsoft.com/office/drawing/2014/main" val="42905039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[0.15 – 0.2[</a:t>
                      </a:r>
                    </a:p>
                  </a:txBody>
                  <a:tcPr/>
                </a:tc>
                <a:tc>
                  <a:txBody>
                    <a:bodyPr/>
                    <a:lstStyle/>
                    <a:p>
                      <a:r>
                        <a:rPr lang="en-US" sz="1400" noProof="0"/>
                        <a:t>2</a:t>
                      </a:r>
                    </a:p>
                  </a:txBody>
                  <a:tcPr/>
                </a:tc>
                <a:tc>
                  <a:txBody>
                    <a:bodyPr/>
                    <a:lstStyle/>
                    <a:p>
                      <a:r>
                        <a:rPr lang="en-US" sz="1400" noProof="0"/>
                        <a:t>x3</a:t>
                      </a:r>
                    </a:p>
                  </a:txBody>
                  <a:tcPr/>
                </a:tc>
                <a:extLst>
                  <a:ext uri="{0D108BD9-81ED-4DB2-BD59-A6C34878D82A}">
                    <a16:rowId xmlns:a16="http://schemas.microsoft.com/office/drawing/2014/main" val="3634153969"/>
                  </a:ext>
                </a:extLst>
              </a:tr>
              <a:tr h="31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a:t>&lt; 0.15</a:t>
                      </a:r>
                    </a:p>
                  </a:txBody>
                  <a:tcPr/>
                </a:tc>
                <a:tc>
                  <a:txBody>
                    <a:bodyPr/>
                    <a:lstStyle/>
                    <a:p>
                      <a:r>
                        <a:rPr lang="en-US" sz="1400" noProof="0" dirty="0"/>
                        <a:t>3</a:t>
                      </a:r>
                    </a:p>
                  </a:txBody>
                  <a:tcPr/>
                </a:tc>
                <a:tc>
                  <a:txBody>
                    <a:bodyPr/>
                    <a:lstStyle/>
                    <a:p>
                      <a:r>
                        <a:rPr lang="en-US" sz="1400" noProof="0" dirty="0"/>
                        <a:t>x4</a:t>
                      </a:r>
                    </a:p>
                  </a:txBody>
                  <a:tcPr/>
                </a:tc>
                <a:extLst>
                  <a:ext uri="{0D108BD9-81ED-4DB2-BD59-A6C34878D82A}">
                    <a16:rowId xmlns:a16="http://schemas.microsoft.com/office/drawing/2014/main" val="4197148275"/>
                  </a:ext>
                </a:extLst>
              </a:tr>
            </a:tbl>
          </a:graphicData>
        </a:graphic>
      </p:graphicFrame>
      <p:sp>
        <p:nvSpPr>
          <p:cNvPr id="14" name="TextBox 13">
            <a:extLst>
              <a:ext uri="{FF2B5EF4-FFF2-40B4-BE49-F238E27FC236}">
                <a16:creationId xmlns:a16="http://schemas.microsoft.com/office/drawing/2014/main" id="{BE4B0A97-35A6-43C8-8FCD-DAF3F8D1C56B}"/>
              </a:ext>
            </a:extLst>
          </p:cNvPr>
          <p:cNvSpPr txBox="1"/>
          <p:nvPr/>
        </p:nvSpPr>
        <p:spPr>
          <a:xfrm rot="16200000">
            <a:off x="6697897" y="5148327"/>
            <a:ext cx="1333507" cy="461665"/>
          </a:xfrm>
          <a:prstGeom prst="rect">
            <a:avLst/>
          </a:prstGeom>
          <a:noFill/>
        </p:spPr>
        <p:txBody>
          <a:bodyPr wrap="square" rtlCol="0">
            <a:spAutoFit/>
          </a:bodyPr>
          <a:lstStyle/>
          <a:p>
            <a:r>
              <a:rPr lang="fr-FR" sz="1200" dirty="0" err="1">
                <a:solidFill>
                  <a:schemeClr val="tx1"/>
                </a:solidFill>
                <a:latin typeface="Arial" panose="020B0604020202020204" pitchFamily="34" charset="0"/>
                <a:cs typeface="Arial" panose="020B0604020202020204" pitchFamily="34" charset="0"/>
              </a:rPr>
              <a:t>Average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number</a:t>
            </a:r>
            <a:r>
              <a:rPr lang="fr-FR" sz="1200" dirty="0">
                <a:solidFill>
                  <a:schemeClr val="tx1"/>
                </a:solidFill>
                <a:latin typeface="Arial" panose="020B0604020202020204" pitchFamily="34" charset="0"/>
                <a:cs typeface="Arial" panose="020B0604020202020204" pitchFamily="34" charset="0"/>
              </a:rPr>
              <a:t> of transmissions</a:t>
            </a:r>
            <a:endParaRPr lang="en-US" sz="1200"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90A1DE3-BF89-4585-8359-1E5DCB133E03}"/>
              </a:ext>
            </a:extLst>
          </p:cNvPr>
          <p:cNvSpPr/>
          <p:nvPr/>
        </p:nvSpPr>
        <p:spPr>
          <a:xfrm>
            <a:off x="609600" y="2637845"/>
            <a:ext cx="11327158" cy="1015663"/>
          </a:xfrm>
          <a:prstGeom prst="rect">
            <a:avLst/>
          </a:prstGeom>
        </p:spPr>
        <p:txBody>
          <a:bodyPr wrap="square">
            <a:spAutoFit/>
          </a:bodyPr>
          <a:lstStyle/>
          <a:p>
            <a:r>
              <a:rPr lang="en-US" sz="2000" dirty="0">
                <a:solidFill>
                  <a:schemeClr val="tx1"/>
                </a:solidFill>
              </a:rPr>
              <a:t>The number of retransmissions can be gradually increased as the occupancy of the channel goes down. In congested environment (high CBR), retransmissions are disabled. Exemplary schemes for controlling the number of repetitions:</a:t>
            </a:r>
          </a:p>
        </p:txBody>
      </p:sp>
      <p:sp>
        <p:nvSpPr>
          <p:cNvPr id="57" name="Rectangle 56">
            <a:extLst>
              <a:ext uri="{FF2B5EF4-FFF2-40B4-BE49-F238E27FC236}">
                <a16:creationId xmlns:a16="http://schemas.microsoft.com/office/drawing/2014/main" id="{A7D8B366-95FA-4ADA-9D6F-10DD80882C3D}"/>
              </a:ext>
            </a:extLst>
          </p:cNvPr>
          <p:cNvSpPr/>
          <p:nvPr/>
        </p:nvSpPr>
        <p:spPr>
          <a:xfrm>
            <a:off x="741940" y="4063259"/>
            <a:ext cx="5756227" cy="338554"/>
          </a:xfrm>
          <a:prstGeom prst="rect">
            <a:avLst/>
          </a:prstGeom>
        </p:spPr>
        <p:txBody>
          <a:bodyPr wrap="square">
            <a:spAutoFit/>
          </a:bodyPr>
          <a:lstStyle/>
          <a:p>
            <a:r>
              <a:rPr lang="en-US" sz="1600" dirty="0">
                <a:solidFill>
                  <a:schemeClr val="tx1"/>
                </a:solidFill>
              </a:rPr>
              <a:t>Recommended method, but open for discussion</a:t>
            </a:r>
          </a:p>
        </p:txBody>
      </p:sp>
      <p:pic>
        <p:nvPicPr>
          <p:cNvPr id="2" name="Picture 1">
            <a:extLst>
              <a:ext uri="{FF2B5EF4-FFF2-40B4-BE49-F238E27FC236}">
                <a16:creationId xmlns:a16="http://schemas.microsoft.com/office/drawing/2014/main" id="{14AA2536-D5D9-4841-AC88-AA940C447791}"/>
              </a:ext>
            </a:extLst>
          </p:cNvPr>
          <p:cNvPicPr>
            <a:picLocks noChangeAspect="1"/>
          </p:cNvPicPr>
          <p:nvPr/>
        </p:nvPicPr>
        <p:blipFill>
          <a:blip r:embed="rId3"/>
          <a:stretch>
            <a:fillRect/>
          </a:stretch>
        </p:blipFill>
        <p:spPr>
          <a:xfrm>
            <a:off x="7469255" y="4359277"/>
            <a:ext cx="3806230" cy="2041523"/>
          </a:xfrm>
          <a:prstGeom prst="rect">
            <a:avLst/>
          </a:prstGeom>
        </p:spPr>
      </p:pic>
      <p:sp>
        <p:nvSpPr>
          <p:cNvPr id="10" name="Rectangle 9">
            <a:extLst>
              <a:ext uri="{FF2B5EF4-FFF2-40B4-BE49-F238E27FC236}">
                <a16:creationId xmlns:a16="http://schemas.microsoft.com/office/drawing/2014/main" id="{DF810F5F-DF9D-4DB3-8352-FB6DDA9746F3}"/>
              </a:ext>
            </a:extLst>
          </p:cNvPr>
          <p:cNvSpPr/>
          <p:nvPr/>
        </p:nvSpPr>
        <p:spPr>
          <a:xfrm>
            <a:off x="609600" y="1762252"/>
            <a:ext cx="11201400" cy="830997"/>
          </a:xfrm>
          <a:prstGeom prst="rect">
            <a:avLst/>
          </a:prstGeom>
        </p:spPr>
        <p:txBody>
          <a:bodyPr wrap="square">
            <a:spAutoFit/>
          </a:bodyPr>
          <a:lstStyle/>
          <a:p>
            <a:r>
              <a:rPr lang="en-US" dirty="0">
                <a:solidFill>
                  <a:schemeClr val="tx1"/>
                </a:solidFill>
              </a:rPr>
              <a:t>Adaptive Retransmission Control: exemplary control schemes (done at upper layers, e.g. 1609)</a:t>
            </a:r>
          </a:p>
        </p:txBody>
      </p:sp>
    </p:spTree>
    <p:extLst>
      <p:ext uri="{BB962C8B-B14F-4D97-AF65-F5344CB8AC3E}">
        <p14:creationId xmlns:p14="http://schemas.microsoft.com/office/powerpoint/2010/main" val="4192896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7</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November 2019</a:t>
            </a:r>
          </a:p>
        </p:txBody>
      </p:sp>
      <p:sp>
        <p:nvSpPr>
          <p:cNvPr id="7" name="Title 1">
            <a:extLst>
              <a:ext uri="{FF2B5EF4-FFF2-40B4-BE49-F238E27FC236}">
                <a16:creationId xmlns:a16="http://schemas.microsoft.com/office/drawing/2014/main" id="{4A27CAB7-1C47-4122-847E-732B4E8DFDFF}"/>
              </a:ext>
            </a:extLst>
          </p:cNvPr>
          <p:cNvSpPr>
            <a:spLocks noGrp="1"/>
          </p:cNvSpPr>
          <p:nvPr>
            <p:ph type="title"/>
          </p:nvPr>
        </p:nvSpPr>
        <p:spPr>
          <a:xfrm>
            <a:off x="104746" y="750410"/>
            <a:ext cx="8000999" cy="782795"/>
          </a:xfrm>
        </p:spPr>
        <p:txBody>
          <a:bodyPr/>
          <a:lstStyle/>
          <a:p>
            <a:r>
              <a:rPr lang="en-US" dirty="0"/>
              <a:t>Performance Demonstrated  on Real Commercial IEEE802.11p/bd HW: setup</a:t>
            </a:r>
          </a:p>
        </p:txBody>
      </p:sp>
      <p:grpSp>
        <p:nvGrpSpPr>
          <p:cNvPr id="45" name="Group 44">
            <a:extLst>
              <a:ext uri="{FF2B5EF4-FFF2-40B4-BE49-F238E27FC236}">
                <a16:creationId xmlns:a16="http://schemas.microsoft.com/office/drawing/2014/main" id="{28C7FE71-8E32-4ABE-81EE-D61F6C1FA977}"/>
              </a:ext>
            </a:extLst>
          </p:cNvPr>
          <p:cNvGrpSpPr/>
          <p:nvPr/>
        </p:nvGrpSpPr>
        <p:grpSpPr>
          <a:xfrm>
            <a:off x="532244" y="3132032"/>
            <a:ext cx="2070619" cy="826659"/>
            <a:chOff x="649111" y="3405922"/>
            <a:chExt cx="2070619" cy="826659"/>
          </a:xfrm>
        </p:grpSpPr>
        <p:sp>
          <p:nvSpPr>
            <p:cNvPr id="46" name="Rectangle: Rounded Corners 45">
              <a:extLst>
                <a:ext uri="{FF2B5EF4-FFF2-40B4-BE49-F238E27FC236}">
                  <a16:creationId xmlns:a16="http://schemas.microsoft.com/office/drawing/2014/main" id="{9DC6B55B-6802-41AC-8667-DA09B1532F70}"/>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11p/bd</a:t>
              </a:r>
            </a:p>
          </p:txBody>
        </p:sp>
        <p:sp>
          <p:nvSpPr>
            <p:cNvPr id="47" name="Isosceles Triangle 46">
              <a:extLst>
                <a:ext uri="{FF2B5EF4-FFF2-40B4-BE49-F238E27FC236}">
                  <a16:creationId xmlns:a16="http://schemas.microsoft.com/office/drawing/2014/main" id="{26BAAB69-6240-435E-9566-AF235F71DD6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8" name="Connector: Elbow 47">
              <a:extLst>
                <a:ext uri="{FF2B5EF4-FFF2-40B4-BE49-F238E27FC236}">
                  <a16:creationId xmlns:a16="http://schemas.microsoft.com/office/drawing/2014/main" id="{43E06161-AF34-4E3B-AD7B-79C934948419}"/>
                </a:ext>
              </a:extLst>
            </p:cNvPr>
            <p:cNvCxnSpPr>
              <a:cxnSpLocks/>
              <a:stCxn id="47" idx="0"/>
              <a:endCxn id="46"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49" name="Isosceles Triangle 48">
              <a:extLst>
                <a:ext uri="{FF2B5EF4-FFF2-40B4-BE49-F238E27FC236}">
                  <a16:creationId xmlns:a16="http://schemas.microsoft.com/office/drawing/2014/main" id="{599FB49E-E161-4D28-8F19-7A2042CADC5C}"/>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0" name="Connector: Elbow 49">
              <a:extLst>
                <a:ext uri="{FF2B5EF4-FFF2-40B4-BE49-F238E27FC236}">
                  <a16:creationId xmlns:a16="http://schemas.microsoft.com/office/drawing/2014/main" id="{DF6A55EB-A6C8-4DFF-A422-1497222549B0}"/>
                </a:ext>
              </a:extLst>
            </p:cNvPr>
            <p:cNvCxnSpPr>
              <a:cxnSpLocks/>
              <a:stCxn id="49"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51" name="Rectangle 50">
            <a:extLst>
              <a:ext uri="{FF2B5EF4-FFF2-40B4-BE49-F238E27FC236}">
                <a16:creationId xmlns:a16="http://schemas.microsoft.com/office/drawing/2014/main" id="{F757B861-D4F8-48A6-AB1A-A030E443A1EC}"/>
              </a:ext>
            </a:extLst>
          </p:cNvPr>
          <p:cNvSpPr/>
          <p:nvPr/>
        </p:nvSpPr>
        <p:spPr>
          <a:xfrm>
            <a:off x="2089283" y="2772480"/>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Tx</a:t>
            </a:r>
          </a:p>
        </p:txBody>
      </p:sp>
      <p:sp>
        <p:nvSpPr>
          <p:cNvPr id="52" name="Rectangle 51">
            <a:extLst>
              <a:ext uri="{FF2B5EF4-FFF2-40B4-BE49-F238E27FC236}">
                <a16:creationId xmlns:a16="http://schemas.microsoft.com/office/drawing/2014/main" id="{361CEFE1-8874-40CF-B6F3-ABAEDCE25068}"/>
              </a:ext>
            </a:extLst>
          </p:cNvPr>
          <p:cNvSpPr/>
          <p:nvPr/>
        </p:nvSpPr>
        <p:spPr>
          <a:xfrm>
            <a:off x="4950605" y="184217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grpSp>
        <p:nvGrpSpPr>
          <p:cNvPr id="53" name="Group 52">
            <a:extLst>
              <a:ext uri="{FF2B5EF4-FFF2-40B4-BE49-F238E27FC236}">
                <a16:creationId xmlns:a16="http://schemas.microsoft.com/office/drawing/2014/main" id="{9DF456F6-34AB-46BA-88F3-142DCD740AC8}"/>
              </a:ext>
            </a:extLst>
          </p:cNvPr>
          <p:cNvGrpSpPr/>
          <p:nvPr/>
        </p:nvGrpSpPr>
        <p:grpSpPr>
          <a:xfrm>
            <a:off x="4869285" y="2210641"/>
            <a:ext cx="1910277" cy="800916"/>
            <a:chOff x="8097323" y="2796231"/>
            <a:chExt cx="1910277" cy="800916"/>
          </a:xfrm>
        </p:grpSpPr>
        <p:sp>
          <p:nvSpPr>
            <p:cNvPr id="54" name="Isosceles Triangle 53">
              <a:extLst>
                <a:ext uri="{FF2B5EF4-FFF2-40B4-BE49-F238E27FC236}">
                  <a16:creationId xmlns:a16="http://schemas.microsoft.com/office/drawing/2014/main" id="{13C5E412-3D3B-4040-BA3D-E2C1FFE6A7CC}"/>
                </a:ext>
              </a:extLst>
            </p:cNvPr>
            <p:cNvSpPr/>
            <p:nvPr/>
          </p:nvSpPr>
          <p:spPr>
            <a:xfrm rot="10800000">
              <a:off x="8097323" y="279623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5" name="Connector: Elbow 54">
              <a:extLst>
                <a:ext uri="{FF2B5EF4-FFF2-40B4-BE49-F238E27FC236}">
                  <a16:creationId xmlns:a16="http://schemas.microsoft.com/office/drawing/2014/main" id="{6E93634B-0D12-4583-ABCD-DAAEA3682726}"/>
                </a:ext>
              </a:extLst>
            </p:cNvPr>
            <p:cNvCxnSpPr>
              <a:cxnSpLocks/>
              <a:stCxn id="54" idx="0"/>
              <a:endCxn id="58" idx="1"/>
            </p:cNvCxnSpPr>
            <p:nvPr/>
          </p:nvCxnSpPr>
          <p:spPr>
            <a:xfrm rot="16200000" flipH="1">
              <a:off x="8311978" y="2884011"/>
              <a:ext cx="266001" cy="506222"/>
            </a:xfrm>
            <a:prstGeom prst="bentConnector2">
              <a:avLst/>
            </a:prstGeom>
            <a:noFill/>
            <a:ln w="9525" cap="flat" cmpd="sng" algn="ctr">
              <a:solidFill>
                <a:srgbClr val="7BB1DB">
                  <a:shade val="95000"/>
                  <a:satMod val="105000"/>
                </a:srgbClr>
              </a:solidFill>
              <a:prstDash val="solid"/>
            </a:ln>
            <a:effectLst/>
          </p:spPr>
        </p:cxnSp>
        <p:sp>
          <p:nvSpPr>
            <p:cNvPr id="56" name="Isosceles Triangle 55">
              <a:extLst>
                <a:ext uri="{FF2B5EF4-FFF2-40B4-BE49-F238E27FC236}">
                  <a16:creationId xmlns:a16="http://schemas.microsoft.com/office/drawing/2014/main" id="{DDD9D27E-4215-424A-8539-7721E1E0FAE1}"/>
                </a:ext>
              </a:extLst>
            </p:cNvPr>
            <p:cNvSpPr/>
            <p:nvPr/>
          </p:nvSpPr>
          <p:spPr>
            <a:xfrm rot="10800000">
              <a:off x="8348502" y="296884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7" name="Connector: Elbow 56">
              <a:extLst>
                <a:ext uri="{FF2B5EF4-FFF2-40B4-BE49-F238E27FC236}">
                  <a16:creationId xmlns:a16="http://schemas.microsoft.com/office/drawing/2014/main" id="{10FEA88B-921A-4CD8-826A-64E3F8A0EA13}"/>
                </a:ext>
              </a:extLst>
            </p:cNvPr>
            <p:cNvCxnSpPr>
              <a:cxnSpLocks/>
              <a:stCxn id="56" idx="0"/>
            </p:cNvCxnSpPr>
            <p:nvPr/>
          </p:nvCxnSpPr>
          <p:spPr>
            <a:xfrm rot="16200000" flipH="1">
              <a:off x="8487574" y="3132204"/>
              <a:ext cx="260533" cy="349588"/>
            </a:xfrm>
            <a:prstGeom prst="bentConnector2">
              <a:avLst/>
            </a:prstGeom>
            <a:noFill/>
            <a:ln w="9525" cap="flat" cmpd="sng" algn="ctr">
              <a:solidFill>
                <a:srgbClr val="7BB1DB">
                  <a:shade val="95000"/>
                  <a:satMod val="105000"/>
                </a:srgbClr>
              </a:solidFill>
              <a:prstDash val="solid"/>
            </a:ln>
            <a:effectLst/>
          </p:spPr>
        </p:cxnSp>
        <p:sp>
          <p:nvSpPr>
            <p:cNvPr id="58" name="Rectangle: Rounded Corners 57">
              <a:extLst>
                <a:ext uri="{FF2B5EF4-FFF2-40B4-BE49-F238E27FC236}">
                  <a16:creationId xmlns:a16="http://schemas.microsoft.com/office/drawing/2014/main" id="{3A902978-A6DC-421B-AFD2-A24A71155253}"/>
                </a:ext>
              </a:extLst>
            </p:cNvPr>
            <p:cNvSpPr/>
            <p:nvPr/>
          </p:nvSpPr>
          <p:spPr>
            <a:xfrm>
              <a:off x="8698089" y="2943098"/>
              <a:ext cx="1309511" cy="65404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11p</a:t>
              </a:r>
            </a:p>
          </p:txBody>
        </p:sp>
      </p:grpSp>
      <p:grpSp>
        <p:nvGrpSpPr>
          <p:cNvPr id="59" name="Group 58">
            <a:extLst>
              <a:ext uri="{FF2B5EF4-FFF2-40B4-BE49-F238E27FC236}">
                <a16:creationId xmlns:a16="http://schemas.microsoft.com/office/drawing/2014/main" id="{6CF8CF8A-FF7D-4F93-925D-9C22CFD54D27}"/>
              </a:ext>
            </a:extLst>
          </p:cNvPr>
          <p:cNvGrpSpPr/>
          <p:nvPr/>
        </p:nvGrpSpPr>
        <p:grpSpPr>
          <a:xfrm flipH="1">
            <a:off x="6086474" y="5485142"/>
            <a:ext cx="1685753" cy="826659"/>
            <a:chOff x="649111" y="3405922"/>
            <a:chExt cx="2070619" cy="826659"/>
          </a:xfrm>
        </p:grpSpPr>
        <p:sp>
          <p:nvSpPr>
            <p:cNvPr id="60" name="Rectangle: Rounded Corners 59">
              <a:extLst>
                <a:ext uri="{FF2B5EF4-FFF2-40B4-BE49-F238E27FC236}">
                  <a16:creationId xmlns:a16="http://schemas.microsoft.com/office/drawing/2014/main" id="{3432CDAA-8E4A-4910-9261-AC203ED822A9}"/>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11bd</a:t>
              </a:r>
            </a:p>
          </p:txBody>
        </p:sp>
        <p:sp>
          <p:nvSpPr>
            <p:cNvPr id="61" name="Isosceles Triangle 60">
              <a:extLst>
                <a:ext uri="{FF2B5EF4-FFF2-40B4-BE49-F238E27FC236}">
                  <a16:creationId xmlns:a16="http://schemas.microsoft.com/office/drawing/2014/main" id="{D10355F8-3A2F-428A-9E17-2106376433A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2" name="Connector: Elbow 61">
              <a:extLst>
                <a:ext uri="{FF2B5EF4-FFF2-40B4-BE49-F238E27FC236}">
                  <a16:creationId xmlns:a16="http://schemas.microsoft.com/office/drawing/2014/main" id="{1F689166-E21B-46DD-BC9F-76B6F8B5526C}"/>
                </a:ext>
              </a:extLst>
            </p:cNvPr>
            <p:cNvCxnSpPr>
              <a:cxnSpLocks/>
              <a:stCxn id="61" idx="0"/>
              <a:endCxn id="60"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63" name="Isosceles Triangle 62">
              <a:extLst>
                <a:ext uri="{FF2B5EF4-FFF2-40B4-BE49-F238E27FC236}">
                  <a16:creationId xmlns:a16="http://schemas.microsoft.com/office/drawing/2014/main" id="{B229A971-1FB2-4618-908B-C9E1911D9BB5}"/>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4" name="Connector: Elbow 63">
              <a:extLst>
                <a:ext uri="{FF2B5EF4-FFF2-40B4-BE49-F238E27FC236}">
                  <a16:creationId xmlns:a16="http://schemas.microsoft.com/office/drawing/2014/main" id="{8415CC88-7E26-4076-BB27-3D8004933D8C}"/>
                </a:ext>
              </a:extLst>
            </p:cNvPr>
            <p:cNvCxnSpPr>
              <a:cxnSpLocks/>
              <a:stCxn id="63"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65" name="Rectangle 64">
            <a:extLst>
              <a:ext uri="{FF2B5EF4-FFF2-40B4-BE49-F238E27FC236}">
                <a16:creationId xmlns:a16="http://schemas.microsoft.com/office/drawing/2014/main" id="{065F4A07-AD79-4B2F-B5C7-C1B8779CE1F8}"/>
              </a:ext>
            </a:extLst>
          </p:cNvPr>
          <p:cNvSpPr/>
          <p:nvPr/>
        </p:nvSpPr>
        <p:spPr>
          <a:xfrm>
            <a:off x="5901490" y="509415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cxnSp>
        <p:nvCxnSpPr>
          <p:cNvPr id="66" name="Connector: Elbow 65">
            <a:extLst>
              <a:ext uri="{FF2B5EF4-FFF2-40B4-BE49-F238E27FC236}">
                <a16:creationId xmlns:a16="http://schemas.microsoft.com/office/drawing/2014/main" id="{BAECB050-608F-4E76-9D38-E18A83827D6E}"/>
              </a:ext>
            </a:extLst>
          </p:cNvPr>
          <p:cNvCxnSpPr>
            <a:stCxn id="49" idx="1"/>
            <a:endCxn id="54" idx="5"/>
          </p:cNvCxnSpPr>
          <p:nvPr/>
        </p:nvCxnSpPr>
        <p:spPr>
          <a:xfrm flipV="1">
            <a:off x="2555591" y="2314586"/>
            <a:ext cx="2360966" cy="1094001"/>
          </a:xfrm>
          <a:prstGeom prst="bentConnector3">
            <a:avLst/>
          </a:prstGeom>
          <a:noFill/>
          <a:ln w="19050" cap="flat" cmpd="sng" algn="ctr">
            <a:solidFill>
              <a:srgbClr val="000000">
                <a:lumMod val="95000"/>
                <a:lumOff val="5000"/>
              </a:srgbClr>
            </a:solidFill>
            <a:prstDash val="dash"/>
          </a:ln>
          <a:effectLst/>
        </p:spPr>
      </p:cxnSp>
      <p:cxnSp>
        <p:nvCxnSpPr>
          <p:cNvPr id="67" name="Connector: Elbow 66">
            <a:extLst>
              <a:ext uri="{FF2B5EF4-FFF2-40B4-BE49-F238E27FC236}">
                <a16:creationId xmlns:a16="http://schemas.microsoft.com/office/drawing/2014/main" id="{298254C7-EB85-4FBE-B0E3-7D1534620DC3}"/>
              </a:ext>
            </a:extLst>
          </p:cNvPr>
          <p:cNvCxnSpPr>
            <a:cxnSpLocks/>
            <a:stCxn id="49" idx="1"/>
            <a:endCxn id="63" idx="1"/>
          </p:cNvCxnSpPr>
          <p:nvPr/>
        </p:nvCxnSpPr>
        <p:spPr>
          <a:xfrm>
            <a:off x="2555591" y="3408587"/>
            <a:ext cx="3569369" cy="2353110"/>
          </a:xfrm>
          <a:prstGeom prst="bentConnector3">
            <a:avLst>
              <a:gd name="adj1" fmla="val 33409"/>
            </a:avLst>
          </a:prstGeom>
          <a:noFill/>
          <a:ln w="19050" cap="flat" cmpd="sng" algn="ctr">
            <a:solidFill>
              <a:srgbClr val="000000">
                <a:lumMod val="95000"/>
                <a:lumOff val="5000"/>
              </a:srgbClr>
            </a:solidFill>
            <a:prstDash val="dash"/>
          </a:ln>
          <a:effectLst/>
        </p:spPr>
      </p:cxnSp>
      <p:sp>
        <p:nvSpPr>
          <p:cNvPr id="68" name="Rectangle 67">
            <a:extLst>
              <a:ext uri="{FF2B5EF4-FFF2-40B4-BE49-F238E27FC236}">
                <a16:creationId xmlns:a16="http://schemas.microsoft.com/office/drawing/2014/main" id="{52FBB3D8-677D-412A-B42A-42E6A829CE65}"/>
              </a:ext>
            </a:extLst>
          </p:cNvPr>
          <p:cNvSpPr/>
          <p:nvPr/>
        </p:nvSpPr>
        <p:spPr>
          <a:xfrm>
            <a:off x="3643331" y="1966271"/>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Cable</a:t>
            </a:r>
          </a:p>
        </p:txBody>
      </p:sp>
      <p:sp>
        <p:nvSpPr>
          <p:cNvPr id="69" name="Rectangle: Rounded Corners 68">
            <a:extLst>
              <a:ext uri="{FF2B5EF4-FFF2-40B4-BE49-F238E27FC236}">
                <a16:creationId xmlns:a16="http://schemas.microsoft.com/office/drawing/2014/main" id="{87DA02A0-A68A-4FFE-9A69-B502258DFA05}"/>
              </a:ext>
            </a:extLst>
          </p:cNvPr>
          <p:cNvSpPr/>
          <p:nvPr/>
        </p:nvSpPr>
        <p:spPr>
          <a:xfrm>
            <a:off x="3178732" y="3155788"/>
            <a:ext cx="904323" cy="541133"/>
          </a:xfrm>
          <a:prstGeom prst="roundRect">
            <a:avLst/>
          </a:prstGeom>
          <a:solidFill>
            <a:sysClr val="window" lastClr="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attenuator</a:t>
            </a:r>
          </a:p>
        </p:txBody>
      </p:sp>
      <p:sp>
        <p:nvSpPr>
          <p:cNvPr id="70" name="Rectangle 69">
            <a:extLst>
              <a:ext uri="{FF2B5EF4-FFF2-40B4-BE49-F238E27FC236}">
                <a16:creationId xmlns:a16="http://schemas.microsoft.com/office/drawing/2014/main" id="{F9A1D436-EEF3-424B-9CA0-DD51BCB00A04}"/>
              </a:ext>
            </a:extLst>
          </p:cNvPr>
          <p:cNvSpPr/>
          <p:nvPr/>
        </p:nvSpPr>
        <p:spPr>
          <a:xfrm>
            <a:off x="351706" y="4030149"/>
            <a:ext cx="3073372" cy="836885"/>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11p/bd Transmitter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No repetition: 11p mode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Repetitions: 11bd mode</a:t>
            </a:r>
          </a:p>
        </p:txBody>
      </p:sp>
      <p:pic>
        <p:nvPicPr>
          <p:cNvPr id="71" name="Picture 70" descr="A close up of a computer&#10;&#10;Description generated with high confidence">
            <a:extLst>
              <a:ext uri="{FF2B5EF4-FFF2-40B4-BE49-F238E27FC236}">
                <a16:creationId xmlns:a16="http://schemas.microsoft.com/office/drawing/2014/main" id="{FCD83220-A00C-42D9-B55B-73B1A84C8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53" r="21923"/>
          <a:stretch/>
        </p:blipFill>
        <p:spPr>
          <a:xfrm rot="5400000">
            <a:off x="9242374" y="3460699"/>
            <a:ext cx="2277843" cy="3602359"/>
          </a:xfrm>
          <a:prstGeom prst="rect">
            <a:avLst/>
          </a:prstGeom>
        </p:spPr>
      </p:pic>
      <p:sp>
        <p:nvSpPr>
          <p:cNvPr id="72" name="Rectangle 71">
            <a:extLst>
              <a:ext uri="{FF2B5EF4-FFF2-40B4-BE49-F238E27FC236}">
                <a16:creationId xmlns:a16="http://schemas.microsoft.com/office/drawing/2014/main" id="{B6F5AEF2-E455-4D57-A800-733D352586C5}"/>
              </a:ext>
            </a:extLst>
          </p:cNvPr>
          <p:cNvSpPr/>
          <p:nvPr/>
        </p:nvSpPr>
        <p:spPr>
          <a:xfrm>
            <a:off x="4739369" y="3114780"/>
            <a:ext cx="4029043" cy="1065382"/>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Legacy 11p receiver (no modifications)</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No repetition: 11p performance</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Repetition: slight performance  increase (~0.5 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 name="TextBox 72">
            <a:extLst>
              <a:ext uri="{FF2B5EF4-FFF2-40B4-BE49-F238E27FC236}">
                <a16:creationId xmlns:a16="http://schemas.microsoft.com/office/drawing/2014/main" id="{9271D4E9-9646-455F-AA99-CDA7155F537D}"/>
              </a:ext>
            </a:extLst>
          </p:cNvPr>
          <p:cNvSpPr txBox="1"/>
          <p:nvPr/>
        </p:nvSpPr>
        <p:spPr>
          <a:xfrm>
            <a:off x="8695573" y="5337400"/>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Tx</a:t>
            </a:r>
          </a:p>
        </p:txBody>
      </p:sp>
      <p:sp>
        <p:nvSpPr>
          <p:cNvPr id="74" name="TextBox 73">
            <a:extLst>
              <a:ext uri="{FF2B5EF4-FFF2-40B4-BE49-F238E27FC236}">
                <a16:creationId xmlns:a16="http://schemas.microsoft.com/office/drawing/2014/main" id="{0C35B607-4145-4394-8F21-880165F18278}"/>
              </a:ext>
            </a:extLst>
          </p:cNvPr>
          <p:cNvSpPr txBox="1"/>
          <p:nvPr/>
        </p:nvSpPr>
        <p:spPr>
          <a:xfrm>
            <a:off x="9939503" y="6085317"/>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11p Rx</a:t>
            </a:r>
          </a:p>
          <a:p>
            <a:pPr algn="ctr" defTabSz="914400" eaLnBrk="1" hangingPunct="1">
              <a:buClrTx/>
              <a:buSzTx/>
              <a:buFontTx/>
              <a:buNone/>
            </a:pPr>
            <a:r>
              <a:rPr lang="en-US" sz="1000" b="1" dirty="0">
                <a:solidFill>
                  <a:srgbClr val="000000"/>
                </a:solidFill>
                <a:latin typeface="Arial" charset="0"/>
                <a:ea typeface="+mn-ea"/>
              </a:rPr>
              <a:t>Legacy</a:t>
            </a:r>
          </a:p>
          <a:p>
            <a:pPr algn="ctr" defTabSz="914400" eaLnBrk="1" hangingPunct="1">
              <a:buClrTx/>
              <a:buSzTx/>
              <a:buFontTx/>
              <a:buNone/>
            </a:pPr>
            <a:endParaRPr lang="en-US" sz="1000" b="1" dirty="0">
              <a:solidFill>
                <a:srgbClr val="000000"/>
              </a:solidFill>
              <a:latin typeface="Arial" charset="0"/>
              <a:ea typeface="+mn-ea"/>
            </a:endParaRPr>
          </a:p>
        </p:txBody>
      </p:sp>
      <p:sp>
        <p:nvSpPr>
          <p:cNvPr id="75" name="TextBox 74">
            <a:extLst>
              <a:ext uri="{FF2B5EF4-FFF2-40B4-BE49-F238E27FC236}">
                <a16:creationId xmlns:a16="http://schemas.microsoft.com/office/drawing/2014/main" id="{6093CAA9-7094-4879-996F-2F4BB7FB90F4}"/>
              </a:ext>
            </a:extLst>
          </p:cNvPr>
          <p:cNvSpPr txBox="1"/>
          <p:nvPr/>
        </p:nvSpPr>
        <p:spPr>
          <a:xfrm>
            <a:off x="10701787" y="4822625"/>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a:t>
            </a:r>
          </a:p>
          <a:p>
            <a:pPr algn="ctr" defTabSz="914400" eaLnBrk="1" hangingPunct="1">
              <a:buClrTx/>
              <a:buSzTx/>
              <a:buFontTx/>
              <a:buNone/>
            </a:pPr>
            <a:r>
              <a:rPr lang="en-US" sz="1000" b="1" dirty="0">
                <a:solidFill>
                  <a:srgbClr val="000000"/>
                </a:solidFill>
                <a:latin typeface="Arial" charset="0"/>
                <a:ea typeface="+mn-ea"/>
              </a:rPr>
              <a:t>Rx</a:t>
            </a:r>
          </a:p>
          <a:p>
            <a:pPr algn="ctr" defTabSz="914400" eaLnBrk="1" hangingPunct="1">
              <a:buClrTx/>
              <a:buSzTx/>
              <a:buFontTx/>
              <a:buNone/>
            </a:pPr>
            <a:endParaRPr lang="en-US" sz="1000" b="1" dirty="0">
              <a:solidFill>
                <a:srgbClr val="000000"/>
              </a:solidFill>
              <a:latin typeface="Arial" charset="0"/>
              <a:ea typeface="+mn-ea"/>
            </a:endParaRPr>
          </a:p>
        </p:txBody>
      </p:sp>
      <p:pic>
        <p:nvPicPr>
          <p:cNvPr id="76" name="Picture 75">
            <a:extLst>
              <a:ext uri="{FF2B5EF4-FFF2-40B4-BE49-F238E27FC236}">
                <a16:creationId xmlns:a16="http://schemas.microsoft.com/office/drawing/2014/main" id="{EEA0DF89-EEDA-40BC-8933-70068157EF6F}"/>
              </a:ext>
            </a:extLst>
          </p:cNvPr>
          <p:cNvPicPr>
            <a:picLocks noChangeAspect="1"/>
          </p:cNvPicPr>
          <p:nvPr/>
        </p:nvPicPr>
        <p:blipFill rotWithShape="1">
          <a:blip r:embed="rId4"/>
          <a:srcRect l="49962" b="2553"/>
          <a:stretch/>
        </p:blipFill>
        <p:spPr>
          <a:xfrm>
            <a:off x="8580116" y="1004865"/>
            <a:ext cx="3507138" cy="3120559"/>
          </a:xfrm>
          <a:prstGeom prst="rect">
            <a:avLst/>
          </a:prstGeom>
        </p:spPr>
      </p:pic>
      <p:sp>
        <p:nvSpPr>
          <p:cNvPr id="77" name="TextBox 76">
            <a:extLst>
              <a:ext uri="{FF2B5EF4-FFF2-40B4-BE49-F238E27FC236}">
                <a16:creationId xmlns:a16="http://schemas.microsoft.com/office/drawing/2014/main" id="{5C74E54A-79C8-4677-92E2-505527C70949}"/>
              </a:ext>
            </a:extLst>
          </p:cNvPr>
          <p:cNvSpPr txBox="1"/>
          <p:nvPr/>
        </p:nvSpPr>
        <p:spPr>
          <a:xfrm>
            <a:off x="9251314" y="3372361"/>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p:txBody>
      </p:sp>
      <p:sp>
        <p:nvSpPr>
          <p:cNvPr id="78" name="TextBox 77">
            <a:extLst>
              <a:ext uri="{FF2B5EF4-FFF2-40B4-BE49-F238E27FC236}">
                <a16:creationId xmlns:a16="http://schemas.microsoft.com/office/drawing/2014/main" id="{2BE23ED8-35D7-4D62-9D9D-86A0C55C82E1}"/>
              </a:ext>
            </a:extLst>
          </p:cNvPr>
          <p:cNvSpPr txBox="1"/>
          <p:nvPr/>
        </p:nvSpPr>
        <p:spPr>
          <a:xfrm>
            <a:off x="9844091" y="3155788"/>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a:p>
            <a:pPr algn="ctr" defTabSz="914400" eaLnBrk="1" hangingPunct="1">
              <a:buClrTx/>
              <a:buSzTx/>
              <a:buFontTx/>
              <a:buNone/>
            </a:pPr>
            <a:r>
              <a:rPr lang="en-US" sz="1000" dirty="0">
                <a:solidFill>
                  <a:srgbClr val="000000"/>
                </a:solidFill>
                <a:latin typeface="Arial" charset="0"/>
                <a:ea typeface="+mn-ea"/>
              </a:rPr>
              <a:t>Repeat</a:t>
            </a:r>
          </a:p>
        </p:txBody>
      </p:sp>
      <p:sp>
        <p:nvSpPr>
          <p:cNvPr id="79" name="TextBox 78">
            <a:extLst>
              <a:ext uri="{FF2B5EF4-FFF2-40B4-BE49-F238E27FC236}">
                <a16:creationId xmlns:a16="http://schemas.microsoft.com/office/drawing/2014/main" id="{FBE03A55-7113-473F-A30B-F95DAC183655}"/>
              </a:ext>
            </a:extLst>
          </p:cNvPr>
          <p:cNvSpPr txBox="1"/>
          <p:nvPr/>
        </p:nvSpPr>
        <p:spPr>
          <a:xfrm>
            <a:off x="10441484" y="2744129"/>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11bd</a:t>
            </a:r>
          </a:p>
          <a:p>
            <a:pPr algn="ctr" defTabSz="914400" eaLnBrk="1" hangingPunct="1">
              <a:buClrTx/>
              <a:buSzTx/>
              <a:buFontTx/>
              <a:buNone/>
            </a:pPr>
            <a:r>
              <a:rPr lang="en-US" sz="1000" dirty="0">
                <a:solidFill>
                  <a:srgbClr val="000000"/>
                </a:solidFill>
                <a:latin typeface="Arial" charset="0"/>
                <a:ea typeface="+mn-ea"/>
              </a:rPr>
              <a:t>Repeat</a:t>
            </a:r>
          </a:p>
        </p:txBody>
      </p:sp>
      <p:sp>
        <p:nvSpPr>
          <p:cNvPr id="41" name="Rectangle: Rounded Corners 40">
            <a:extLst>
              <a:ext uri="{FF2B5EF4-FFF2-40B4-BE49-F238E27FC236}">
                <a16:creationId xmlns:a16="http://schemas.microsoft.com/office/drawing/2014/main" id="{E9764CE5-C587-42B3-8F78-90E6B7C604DB}"/>
              </a:ext>
            </a:extLst>
          </p:cNvPr>
          <p:cNvSpPr/>
          <p:nvPr/>
        </p:nvSpPr>
        <p:spPr bwMode="auto">
          <a:xfrm>
            <a:off x="4963829" y="3372361"/>
            <a:ext cx="3569369" cy="20336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Rectangle: Rounded Corners 41">
            <a:extLst>
              <a:ext uri="{FF2B5EF4-FFF2-40B4-BE49-F238E27FC236}">
                <a16:creationId xmlns:a16="http://schemas.microsoft.com/office/drawing/2014/main" id="{DE1D13B8-9239-46D8-B007-4A0BCEFBA67E}"/>
              </a:ext>
            </a:extLst>
          </p:cNvPr>
          <p:cNvSpPr/>
          <p:nvPr/>
        </p:nvSpPr>
        <p:spPr bwMode="auto">
          <a:xfrm>
            <a:off x="4971772" y="3604294"/>
            <a:ext cx="3569369" cy="203368"/>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 name="Rectangle 1">
            <a:extLst>
              <a:ext uri="{FF2B5EF4-FFF2-40B4-BE49-F238E27FC236}">
                <a16:creationId xmlns:a16="http://schemas.microsoft.com/office/drawing/2014/main" id="{2317B5D3-636B-4413-AC87-36F780913BFF}"/>
              </a:ext>
            </a:extLst>
          </p:cNvPr>
          <p:cNvSpPr/>
          <p:nvPr/>
        </p:nvSpPr>
        <p:spPr bwMode="auto">
          <a:xfrm rot="16200000">
            <a:off x="8480829" y="2263865"/>
            <a:ext cx="914400" cy="480963"/>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a:ln>
                  <a:noFill/>
                </a:ln>
                <a:solidFill>
                  <a:schemeClr val="tx1"/>
                </a:solidFill>
                <a:effectLst/>
                <a:latin typeface="Times New Roman" pitchFamily="16" charset="0"/>
                <a:ea typeface="MS Gothic" charset="-128"/>
              </a:rPr>
              <a:t>PRR</a:t>
            </a:r>
          </a:p>
        </p:txBody>
      </p:sp>
    </p:spTree>
    <p:extLst>
      <p:ext uri="{BB962C8B-B14F-4D97-AF65-F5344CB8AC3E}">
        <p14:creationId xmlns:p14="http://schemas.microsoft.com/office/powerpoint/2010/main" val="2358684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8381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Live running demo at ITS WC Singapore, October 2019</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pic>
        <p:nvPicPr>
          <p:cNvPr id="12" name="Picture 11">
            <a:extLst>
              <a:ext uri="{FF2B5EF4-FFF2-40B4-BE49-F238E27FC236}">
                <a16:creationId xmlns:a16="http://schemas.microsoft.com/office/drawing/2014/main" id="{A5FE6C2E-C7D4-4264-9E55-93257F7D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1" y="1676400"/>
            <a:ext cx="3124200" cy="4165600"/>
          </a:xfrm>
          <a:prstGeom prst="rect">
            <a:avLst/>
          </a:prstGeom>
        </p:spPr>
      </p:pic>
      <p:pic>
        <p:nvPicPr>
          <p:cNvPr id="15" name="Picture 14">
            <a:extLst>
              <a:ext uri="{FF2B5EF4-FFF2-40B4-BE49-F238E27FC236}">
                <a16:creationId xmlns:a16="http://schemas.microsoft.com/office/drawing/2014/main" id="{A3D19459-3C6A-459B-B22C-70F2B0717F86}"/>
              </a:ext>
            </a:extLst>
          </p:cNvPr>
          <p:cNvPicPr>
            <a:picLocks noChangeAspect="1"/>
          </p:cNvPicPr>
          <p:nvPr/>
        </p:nvPicPr>
        <p:blipFill>
          <a:blip r:embed="rId4"/>
          <a:stretch>
            <a:fillRect/>
          </a:stretch>
        </p:blipFill>
        <p:spPr>
          <a:xfrm>
            <a:off x="3451841" y="1704975"/>
            <a:ext cx="2415559" cy="1243419"/>
          </a:xfrm>
          <a:prstGeom prst="rect">
            <a:avLst/>
          </a:prstGeom>
        </p:spPr>
      </p:pic>
      <p:pic>
        <p:nvPicPr>
          <p:cNvPr id="2053" name="image003.png@01D58381.7F16FB10" descr="image003">
            <a:extLst>
              <a:ext uri="{FF2B5EF4-FFF2-40B4-BE49-F238E27FC236}">
                <a16:creationId xmlns:a16="http://schemas.microsoft.com/office/drawing/2014/main" id="{28A91A9B-2392-492E-942A-A53F7D24D7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659" t="9401" r="2101" b="5816"/>
          <a:stretch/>
        </p:blipFill>
        <p:spPr bwMode="auto">
          <a:xfrm>
            <a:off x="6248400" y="3048000"/>
            <a:ext cx="4953000" cy="29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818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Motion #19</a:t>
            </a:r>
            <a:r>
              <a:rPr lang="en-US" altLang="zh-CN" b="0" dirty="0"/>
              <a:t> (11-19/0514)</a:t>
            </a:r>
            <a:endParaRPr lang="en-GB"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Inhaltsplatzhalter 2">
            <a:extLst>
              <a:ext uri="{FF2B5EF4-FFF2-40B4-BE49-F238E27FC236}">
                <a16:creationId xmlns:a16="http://schemas.microsoft.com/office/drawing/2014/main" id="{24A5219A-7084-4F6E-82C1-53ADE054E74E}"/>
              </a:ext>
            </a:extLst>
          </p:cNvPr>
          <p:cNvSpPr>
            <a:spLocks noGrp="1"/>
          </p:cNvSpPr>
          <p:nvPr/>
        </p:nvSpPr>
        <p:spPr bwMode="auto">
          <a:xfrm>
            <a:off x="1260628" y="1731285"/>
            <a:ext cx="9982200" cy="4570227"/>
          </a:xfrm>
          <a:prstGeom prst="rect">
            <a:avLst/>
          </a:prstGeom>
          <a:noFill/>
          <a:ln w="9525">
            <a:noFill/>
            <a:round/>
            <a:headEnd/>
            <a:tailEnd/>
          </a:ln>
          <a:effectLst/>
          <a:ex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dirty="0"/>
              <a:t>Move to include the following text to section 3 in 11bd SFD </a:t>
            </a:r>
          </a:p>
          <a:p>
            <a:r>
              <a:rPr lang="en-US" dirty="0"/>
              <a:t>“  11bd shall support adaptive repetition of 11p PPDU when operating on OCB broadcast mode in 10MHz bandwidth.</a:t>
            </a:r>
          </a:p>
          <a:p>
            <a:r>
              <a:rPr lang="en-US" dirty="0"/>
              <a:t>    The signaling of the adaptive repetition is </a:t>
            </a:r>
            <a:r>
              <a:rPr lang="en-US" i="1" dirty="0">
                <a:solidFill>
                  <a:srgbClr val="FF0000"/>
                </a:solidFill>
              </a:rPr>
              <a:t>TBD</a:t>
            </a:r>
            <a:r>
              <a:rPr lang="en-US" dirty="0"/>
              <a:t>. </a:t>
            </a:r>
          </a:p>
          <a:p>
            <a:r>
              <a:rPr lang="en-US" dirty="0"/>
              <a:t>    The time between repeated 11p PPDUs is </a:t>
            </a:r>
            <a:r>
              <a:rPr lang="en-US" i="1" dirty="0">
                <a:solidFill>
                  <a:srgbClr val="FF0000"/>
                </a:solidFill>
              </a:rPr>
              <a:t>TBD</a:t>
            </a:r>
            <a:r>
              <a:rPr lang="en-US" dirty="0"/>
              <a:t>.”</a:t>
            </a:r>
          </a:p>
          <a:p>
            <a:pPr>
              <a:defRPr/>
            </a:pPr>
            <a:endParaRPr lang="en-US" dirty="0"/>
          </a:p>
          <a:p>
            <a:pPr>
              <a:defRPr/>
            </a:pPr>
            <a:r>
              <a:rPr lang="en-US" dirty="0"/>
              <a:t>Mover:  James Lepp</a:t>
            </a:r>
          </a:p>
          <a:p>
            <a:pPr>
              <a:defRPr/>
            </a:pPr>
            <a:r>
              <a:rPr lang="en-US" dirty="0"/>
              <a:t>Second: </a:t>
            </a:r>
            <a:r>
              <a:rPr lang="en-US" dirty="0" err="1"/>
              <a:t>Dongguk</a:t>
            </a:r>
            <a:r>
              <a:rPr lang="en-US" dirty="0"/>
              <a:t> Lim</a:t>
            </a:r>
          </a:p>
          <a:p>
            <a:pPr>
              <a:defRPr/>
            </a:pPr>
            <a:r>
              <a:rPr lang="en-US" dirty="0"/>
              <a:t>Result:  16Y/0N/11A</a:t>
            </a:r>
          </a:p>
        </p:txBody>
      </p:sp>
    </p:spTree>
    <p:extLst>
      <p:ext uri="{BB962C8B-B14F-4D97-AF65-F5344CB8AC3E}">
        <p14:creationId xmlns:p14="http://schemas.microsoft.com/office/powerpoint/2010/main" val="949524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657D0E5434FC42A0BD978527585645" ma:contentTypeVersion="11" ma:contentTypeDescription="Create a new document." ma:contentTypeScope="" ma:versionID="bc5e2f29d2a7f15ab5e2400c3e1bb500">
  <xsd:schema xmlns:xsd="http://www.w3.org/2001/XMLSchema" xmlns:xs="http://www.w3.org/2001/XMLSchema" xmlns:p="http://schemas.microsoft.com/office/2006/metadata/properties" xmlns:ns3="983cc05a-86fe-47c6-881d-daddf762ddd1" xmlns:ns4="5a0810bc-22dc-4d9c-a165-f56f142957d6" targetNamespace="http://schemas.microsoft.com/office/2006/metadata/properties" ma:root="true" ma:fieldsID="c8d135d180f99870f55f73b6a4fe15a8" ns3:_="" ns4:_="">
    <xsd:import namespace="983cc05a-86fe-47c6-881d-daddf762ddd1"/>
    <xsd:import namespace="5a0810bc-22dc-4d9c-a165-f56f142957d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cc05a-86fe-47c6-881d-daddf762d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0810bc-22dc-4d9c-a165-f56f142957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42C6D-3603-4159-BEE7-4F6C19E00F79}">
  <ds:schemaRef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5a0810bc-22dc-4d9c-a165-f56f142957d6"/>
    <ds:schemaRef ds:uri="983cc05a-86fe-47c6-881d-daddf762ddd1"/>
  </ds:schemaRefs>
</ds:datastoreItem>
</file>

<file path=customXml/itemProps2.xml><?xml version="1.0" encoding="utf-8"?>
<ds:datastoreItem xmlns:ds="http://schemas.openxmlformats.org/officeDocument/2006/customXml" ds:itemID="{2C67A9C2-AEDF-4F6A-973B-CEF04E482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cc05a-86fe-47c6-881d-daddf762ddd1"/>
    <ds:schemaRef ds:uri="5a0810bc-22dc-4d9c-a165-f56f14295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EF4E0D-0EFE-43B6-9CCE-4D61BF1F9D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802-11-Submission-Template-16-9</Template>
  <TotalTime>0</TotalTime>
  <Words>1580</Words>
  <Application>Microsoft Office PowerPoint</Application>
  <PresentationFormat>Widescreen</PresentationFormat>
  <Paragraphs>302</Paragraphs>
  <Slides>21</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Cambria Math</vt:lpstr>
      <vt:lpstr>Times New Roman</vt:lpstr>
      <vt:lpstr>Wingdings</vt:lpstr>
      <vt:lpstr>Office Theme</vt:lpstr>
      <vt:lpstr>Document</vt:lpstr>
      <vt:lpstr>Detection and Timing of Adaptive Repetition</vt:lpstr>
      <vt:lpstr>Abstract</vt:lpstr>
      <vt:lpstr>Adaptive Repetition Summary (1)</vt:lpstr>
      <vt:lpstr>Adaptive Repetition Summary (2)</vt:lpstr>
      <vt:lpstr>Adaptive Repetition Summary (3)</vt:lpstr>
      <vt:lpstr>Adaptive Repetition Summary (4)</vt:lpstr>
      <vt:lpstr>Performance Demonstrated  on Real Commercial IEEE802.11p/bd HW: setup</vt:lpstr>
      <vt:lpstr>Live running demo at ITS WC Singapore, October 2019</vt:lpstr>
      <vt:lpstr>Motion #19 (11-19/0514)</vt:lpstr>
      <vt:lpstr>Follow-up on: “The time between repeated 11p PPDUs is TBD” (1)</vt:lpstr>
      <vt:lpstr>Follow-up on: “The time between repeated 11p PPDUs is TBD” (3)</vt:lpstr>
      <vt:lpstr>Follow-up on: “The signaling of the adaptive repetition is TBD” (1)</vt:lpstr>
      <vt:lpstr>Follow-up on: “The signaling of the adaptive repetition is TBD” (2)</vt:lpstr>
      <vt:lpstr>Follow-up on: “The signaling of the adaptive repetition is TBD” (3)</vt:lpstr>
      <vt:lpstr>Follow-up on: “The signaling of the adaptive repetition is TBD” (4)</vt:lpstr>
      <vt:lpstr>Follow-up on: “The signaling of the adaptive repetition is TBD” (5)</vt:lpstr>
      <vt:lpstr>Conclusions</vt:lpstr>
      <vt:lpstr>Straw poll #1</vt:lpstr>
      <vt:lpstr>Straw poll #2</vt:lpstr>
      <vt:lpstr>Straw poll #3</vt:lpstr>
      <vt:lpstr>Straw poll #4</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Environment Operational Metric for NGV</dc:title>
  <dc:creator>Michael Fischer</dc:creator>
  <cp:lastModifiedBy>Rui Cao</cp:lastModifiedBy>
  <cp:revision>102</cp:revision>
  <cp:lastPrinted>1601-01-01T00:00:00Z</cp:lastPrinted>
  <dcterms:created xsi:type="dcterms:W3CDTF">2019-05-09T16:09:29Z</dcterms:created>
  <dcterms:modified xsi:type="dcterms:W3CDTF">2020-03-24T13:57:36Z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0x01010010657D0E5434FC42A0BD978527585645</vt:lpwstr>
  </property>
</Properties>
</file>