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53" r:id="rId9"/>
    <p:sldId id="364" r:id="rId10"/>
    <p:sldId id="376" r:id="rId11"/>
    <p:sldId id="356" r:id="rId12"/>
    <p:sldId id="338" r:id="rId13"/>
    <p:sldId id="374" r:id="rId14"/>
    <p:sldId id="343" r:id="rId15"/>
    <p:sldId id="348" r:id="rId16"/>
    <p:sldId id="357" r:id="rId17"/>
    <p:sldId id="368" r:id="rId18"/>
    <p:sldId id="375" r:id="rId19"/>
    <p:sldId id="366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6" autoAdjust="0"/>
    <p:restoredTop sz="50000" autoAdjust="0"/>
  </p:normalViewPr>
  <p:slideViewPr>
    <p:cSldViewPr>
      <p:cViewPr varScale="1">
        <p:scale>
          <a:sx n="128" d="100"/>
          <a:sy n="128" d="100"/>
        </p:scale>
        <p:origin x="1712" y="17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/>
              <a:t>Report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802.11-18/1280r0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18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23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6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1400" dirty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570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3411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May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err="1"/>
              <a:t>ila</a:t>
            </a:r>
            <a:r>
              <a:rPr lang="en-US" dirty="0"/>
              <a:t> – splitting IPv6 node identity from location for improved mobility.  Done efficiently without tunneling.</a:t>
            </a:r>
          </a:p>
          <a:p>
            <a:endParaRPr lang="en-US" dirty="0"/>
          </a:p>
          <a:p>
            <a:r>
              <a:rPr lang="en-US" dirty="0" err="1"/>
              <a:t>mls</a:t>
            </a:r>
            <a:r>
              <a:rPr lang="en-US" dirty="0"/>
              <a:t> – generalized capability for message confidentiality, authentication, and integrity.  Also membership verification, asynchronous key distribution, forward secrecy, post-compromise secrecy, and scalability.</a:t>
            </a:r>
          </a:p>
          <a:p>
            <a:endParaRPr lang="en-US" dirty="0"/>
          </a:p>
          <a:p>
            <a:r>
              <a:rPr lang="en-US" dirty="0"/>
              <a:t>Not clear that coms, </a:t>
            </a:r>
            <a:r>
              <a:rPr lang="en-US" dirty="0" err="1"/>
              <a:t>ila</a:t>
            </a:r>
            <a:r>
              <a:rPr lang="en-US" dirty="0"/>
              <a:t>, and </a:t>
            </a:r>
            <a:r>
              <a:rPr lang="en-US" dirty="0" err="1"/>
              <a:t>mls</a:t>
            </a:r>
            <a:r>
              <a:rPr lang="en-US" dirty="0"/>
              <a:t> will meet at IETF 102.</a:t>
            </a:r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doc.: IEEE 802.11-18/1280r0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227837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November 2019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Peter Yee, AKAYLA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802.11-19/1944r00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ol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group/iotdir/about/" TargetMode="External"/><Relationship Id="rId4" Type="http://schemas.openxmlformats.org/officeDocument/2006/relationships/hyperlink" Target="http://datatracker.ietf.org/wg/co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em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emu-eap-tls13/" TargetMode="External"/><Relationship Id="rId5" Type="http://schemas.openxmlformats.org/officeDocument/2006/relationships/hyperlink" Target="https://datatracker.ietf.org/doc/draft-ietf-emu-eap-session-id/" TargetMode="External"/><Relationship Id="rId4" Type="http://schemas.openxmlformats.org/officeDocument/2006/relationships/hyperlink" Target="https://datatracker.ietf.org/doc/draft-ietf-emu-aka-pfs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topics/netmgmt/" TargetMode="External"/><Relationship Id="rId4" Type="http://schemas.openxmlformats.org/officeDocument/2006/relationships/hyperlink" Target="https://tools.ietf.org/html/rfc663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external-psk-importer/" TargetMode="External"/><Relationship Id="rId5" Type="http://schemas.openxmlformats.org/officeDocument/2006/relationships/hyperlink" Target="https://datatracker.ietf.org/doc/draft-ietf-tls-sni-encryption/" TargetMode="External"/><Relationship Id="rId4" Type="http://schemas.openxmlformats.org/officeDocument/2006/relationships/hyperlink" Target="https://datatracker.ietf.org/doc/draft-ietf-tls-tlsflag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data-plane-framework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ip-over-tsn/" TargetMode="External"/><Relationship Id="rId5" Type="http://schemas.openxmlformats.org/officeDocument/2006/relationships/hyperlink" Target="https://datatracker.ietf.org/doc/draft-ietf-detnet-security/" TargetMode="External"/><Relationship Id="rId4" Type="http://schemas.openxmlformats.org/officeDocument/2006/relationships/hyperlink" Target="https://datatracker.ietf.org/doc/draft-ietf-detnet-bounded-latency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anima/about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anima-bootstrapping-keyinfra/" TargetMode="External"/><Relationship Id="rId4" Type="http://schemas.openxmlformats.org/officeDocument/2006/relationships/hyperlink" Target="https://datatracker.ietf.org/doc/draft-ietf-anima-autonomic-control-plane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wg/ipwave/charte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raw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tmrid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webtrans/about/" TargetMode="External"/><Relationship Id="rId5" Type="http://schemas.openxmlformats.org/officeDocument/2006/relationships/hyperlink" Target="https://datatracker.ietf.org/wg/wpack/about/" TargetMode="External"/><Relationship Id="rId10" Type="http://schemas.openxmlformats.org/officeDocument/2006/relationships/hyperlink" Target="https://datatracker.ietf.org/wg/mathmesh/about/" TargetMode="External"/><Relationship Id="rId4" Type="http://schemas.openxmlformats.org/officeDocument/2006/relationships/hyperlink" Target="https://datatracker.ietf.org/wg/abcd/about/" TargetMode="External"/><Relationship Id="rId9" Type="http://schemas.openxmlformats.org/officeDocument/2006/relationships/hyperlink" Target="https://datatracker.ietf.org/wg/txauth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irtf.org/" TargetMode="External"/><Relationship Id="rId13" Type="http://schemas.openxmlformats.org/officeDocument/2006/relationships/hyperlink" Target="https://datatracker.ietf.org/group/mops/about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doc/charter-irtf-qirg/" TargetMode="External"/><Relationship Id="rId12" Type="http://schemas.openxmlformats.org/officeDocument/2006/relationships/hyperlink" Target="https://datatracker.ietf.org/doc/charter-ietf-lamp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rg/qirg/about/" TargetMode="External"/><Relationship Id="rId11" Type="http://schemas.openxmlformats.org/officeDocument/2006/relationships/hyperlink" Target="https://datatracker.ietf.org/wg/lamps/about/" TargetMode="External"/><Relationship Id="rId5" Type="http://schemas.openxmlformats.org/officeDocument/2006/relationships/hyperlink" Target="https://datatracker.ietf.org/doc/charter-ietf-emu/" TargetMode="External"/><Relationship Id="rId10" Type="http://schemas.openxmlformats.org/officeDocument/2006/relationships/hyperlink" Target="https://datatracker.ietf.org/doc/charter-ietf-jmap/" TargetMode="External"/><Relationship Id="rId4" Type="http://schemas.openxmlformats.org/officeDocument/2006/relationships/hyperlink" Target="https://datatracker.ietf.org/wg/emu/about/" TargetMode="External"/><Relationship Id="rId9" Type="http://schemas.openxmlformats.org/officeDocument/2006/relationships/hyperlink" Target="https://datatracker.ietf.org/wg/jmap/about/" TargetMode="External"/><Relationship Id="rId14" Type="http://schemas.openxmlformats.org/officeDocument/2006/relationships/hyperlink" Target="https://datatracker.ietf.org/doc/charter-ietf-mops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yang-catalog-latest-developments-ietf-100-hackath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1.ieee802.org/yangsters/" TargetMode="External"/><Relationship Id="rId4" Type="http://schemas.openxmlformats.org/officeDocument/2006/relationships/hyperlink" Target="https://yangcatalog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/charte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6lo-use-cases/" TargetMode="External"/><Relationship Id="rId5" Type="http://schemas.openxmlformats.org/officeDocument/2006/relationships/hyperlink" Target="https://datatracker.ietf.org/doc/draft-ietf-6lo-backbone-router/" TargetMode="External"/><Relationship Id="rId4" Type="http://schemas.openxmlformats.org/officeDocument/2006/relationships/hyperlink" Target="https://datatracker.ietf.org/doc/draft-ietf-6lo-ap-n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2019-11-12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518055"/>
              </p:ext>
            </p:extLst>
          </p:nvPr>
        </p:nvGraphicFramePr>
        <p:xfrm>
          <a:off x="838200" y="2435225"/>
          <a:ext cx="72390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" name="Document" r:id="rId4" imgW="8255000" imgH="1231900" progId="Word.Document.8">
                  <p:embed/>
                </p:oleObj>
              </mc:Choice>
              <mc:Fallback>
                <p:oleObj name="Document" r:id="rId4" imgW="8255000" imgH="1231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435225"/>
                        <a:ext cx="72390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related work (cont.)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6TiSCH: IPv6 over IEEE 802.15.4 Time-slotted Channel Hopping</a:t>
            </a:r>
          </a:p>
          <a:p>
            <a:pPr>
              <a:lnSpc>
                <a:spcPct val="80000"/>
              </a:lnSpc>
            </a:pPr>
            <a:endParaRPr lang="en-US" sz="1400" dirty="0"/>
          </a:p>
          <a:p>
            <a:pPr>
              <a:lnSpc>
                <a:spcPct val="80000"/>
              </a:lnSpc>
            </a:pPr>
            <a:r>
              <a:rPr lang="en-US" sz="1800" dirty="0"/>
              <a:t>ROLL: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3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Networks</a:t>
            </a:r>
          </a:p>
          <a:p>
            <a:endParaRPr lang="en-GB" sz="18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4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IP networks. </a:t>
            </a:r>
          </a:p>
          <a:p>
            <a:pPr lvl="1"/>
            <a:endParaRPr lang="en-US" sz="1400" dirty="0"/>
          </a:p>
          <a:p>
            <a:r>
              <a:rPr lang="en-US" sz="1800" dirty="0"/>
              <a:t>IoT Directorate:</a:t>
            </a:r>
          </a:p>
          <a:p>
            <a:pPr lvl="1"/>
            <a:r>
              <a:rPr lang="en-US" sz="1400" dirty="0"/>
              <a:t>Reviews IETF drafts that are IoT related</a:t>
            </a:r>
          </a:p>
          <a:p>
            <a:pPr lvl="1"/>
            <a:r>
              <a:rPr lang="en-US" sz="1400" dirty="0"/>
              <a:t>See: </a:t>
            </a:r>
            <a:r>
              <a:rPr lang="en-US" sz="1400" dirty="0">
                <a:hlinkClick r:id="rId5"/>
              </a:rPr>
              <a:t>https://datatracker.ietf.org/group/iotdir/about/</a:t>
            </a:r>
            <a:endParaRPr lang="en-US" sz="14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u="sng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3076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/>
              <a:t>CAPtive</a:t>
            </a:r>
            <a:r>
              <a:rPr lang="en-US" sz="2000" dirty="0"/>
              <a:t> </a:t>
            </a:r>
            <a:r>
              <a:rPr lang="en-US" sz="2000" dirty="0" err="1"/>
              <a:t>PORTal</a:t>
            </a:r>
            <a:r>
              <a:rPr lang="en-US" sz="2000" dirty="0"/>
              <a:t>:  </a:t>
            </a:r>
            <a:r>
              <a:rPr lang="en-US" sz="2000" dirty="0">
                <a:hlinkClick r:id="rId3"/>
              </a:rPr>
              <a:t>https://datatracker.ietf.org/wg/capport/</a:t>
            </a:r>
            <a:r>
              <a:rPr lang="en-US" sz="2000" dirty="0"/>
              <a:t> </a:t>
            </a:r>
          </a:p>
          <a:p>
            <a:r>
              <a:rPr lang="en-US" sz="2000" dirty="0"/>
              <a:t>The CAPPORT Working Group will define secure mechanisms and protocols to</a:t>
            </a:r>
          </a:p>
          <a:p>
            <a:pPr lvl="1"/>
            <a:r>
              <a:rPr lang="en-US" sz="1600" dirty="0"/>
              <a:t>allow endpoints to discover that they are in this sort of limited environment,</a:t>
            </a:r>
          </a:p>
          <a:p>
            <a:pPr lvl="1"/>
            <a:r>
              <a:rPr lang="en-US" sz="1600" dirty="0"/>
              <a:t>provide a URL to interact with the Captive Portal, - allow endpoints to learn about the parameters of their confinement,</a:t>
            </a:r>
          </a:p>
          <a:p>
            <a:pPr lvl="1"/>
            <a:r>
              <a:rPr lang="en-US" sz="1600" dirty="0"/>
              <a:t>interact with the Captive Portal to obtain information such as status and remaining access time, and</a:t>
            </a:r>
          </a:p>
          <a:p>
            <a:pPr lvl="1"/>
            <a:r>
              <a:rPr lang="en-US" sz="1600" dirty="0"/>
              <a:t>optionally, advertise a service whereby devices can enable or disable access to the Internet without human interaction. (RFC 7710 may be a full or partial solution to the first two bullets)</a:t>
            </a:r>
          </a:p>
          <a:p>
            <a:r>
              <a:rPr lang="en-US" sz="2000" dirty="0"/>
              <a:t>Updates [November 2019]</a:t>
            </a:r>
          </a:p>
          <a:p>
            <a:pPr lvl="1"/>
            <a:r>
              <a:rPr lang="en-US" sz="1600" dirty="0"/>
              <a:t>Experimental use of DHCPv4/v6 with Captive-Portal options enabled at IETF 106; will simply indicate to capable clients that a captive portal is NOT in operation</a:t>
            </a:r>
          </a:p>
          <a:p>
            <a:pPr lvl="1"/>
            <a:r>
              <a:rPr lang="en-US" sz="1600" dirty="0"/>
              <a:t>Google Station demonstration of CAPPORT server at IETF 106 during the Hackathon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http://datatracker.ietf.org/wg/radext/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RADIUS Extensions Working Group will focus on extensions to the</a:t>
            </a:r>
            <a:br>
              <a:rPr lang="en-US" sz="1600" dirty="0"/>
            </a:br>
            <a:r>
              <a:rPr lang="en-US" sz="1600" dirty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In addition, RADEXT will work on RADIUS Design Guidelines and define new attributes for particular applications of authentication, authorization and</a:t>
            </a:r>
            <a:br>
              <a:rPr lang="en-US" sz="1600" dirty="0"/>
            </a:br>
            <a:r>
              <a:rPr lang="en-US" sz="1600" dirty="0"/>
              <a:t>accounting such as NAS management and local area network (LAN) usage.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WG has not convened during the last 4 IETF meetings.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Updates [September 2019]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There are no active drafts under consideration in the WG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EMU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http://datatracker.ietf.org/wg/emu/</a:t>
            </a: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EAP Method Updates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This working group has been chartered to provide updates to some commonly used Extensible Authentication Protocol methods including of EAP-TLS, EAP-AKA, EAP-AKA’ (for 5G), EAP-SIM, etc.</a:t>
            </a:r>
          </a:p>
          <a:p>
            <a:pPr lvl="1">
              <a:lnSpc>
                <a:spcPct val="80000"/>
              </a:lnSpc>
            </a:pPr>
            <a:r>
              <a:rPr lang="en-US" sz="1600" dirty="0"/>
              <a:t>The group should document any recently gained new knowledge on vulnerabilities or the possible implications of pervasive surveillance or other new concerns. </a:t>
            </a:r>
          </a:p>
          <a:p>
            <a:pPr lvl="1"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Updates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(November 2019) : Perfect-Forward Secrecy for the Extensible Authentication Protocol Method for Authentication and Key Agreement (EAP-AKA' PFS): </a:t>
            </a:r>
            <a:r>
              <a:rPr lang="en-US" sz="1600" dirty="0">
                <a:hlinkClick r:id="rId4"/>
              </a:rPr>
              <a:t>https://datatracker.ietf.org/doc/draft-ietf-emu-aka-pfs/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(November 2019): EAP Session-Id Derivation: </a:t>
            </a:r>
            <a:r>
              <a:rPr lang="en-US" sz="1600" dirty="0">
                <a:hlinkClick r:id="rId5"/>
              </a:rPr>
              <a:t>https://datatracker.ietf.org/doc/draft-ietf-emu-eap-session-id/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/>
              <a:t>Updated (September 2019): Using EAP-TLS with TLS 1.3: </a:t>
            </a:r>
            <a:r>
              <a:rPr lang="en-US" sz="1600" dirty="0">
                <a:hlinkClick r:id="rId6"/>
              </a:rPr>
              <a:t>draft-ietf-emu-eap-tls13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40790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>
                <a:hlinkClick r:id="rId3"/>
              </a:rPr>
              <a:t>http://datatracker.ietf.org/wg/opsawg/</a:t>
            </a:r>
            <a:endParaRPr lang="en-US" sz="20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 [July 2019] Operations Area Working Group work group items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RFC 6632, An Overview of the IETF Network Management Protocols, see </a:t>
            </a:r>
            <a:r>
              <a:rPr lang="en-US" sz="1600" dirty="0">
                <a:hlinkClick r:id="rId4"/>
              </a:rPr>
              <a:t>https://tools.ietf.org/html/rfc6632</a:t>
            </a:r>
            <a:r>
              <a:rPr lang="en-US" sz="1600" dirty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Automated network management, including YANG data models, see </a:t>
            </a:r>
            <a:r>
              <a:rPr lang="en-US" sz="1600" dirty="0">
                <a:hlinkClick r:id="rId5"/>
              </a:rPr>
              <a:t>https://www.ietf.org/topics/netmgmt/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/>
              <a:t>Updates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(November 2019): A Flags Extension for TLS 1.3: </a:t>
            </a:r>
            <a:r>
              <a:rPr lang="en-US" sz="1600" dirty="0">
                <a:hlinkClick r:id="rId4"/>
              </a:rPr>
              <a:t>https://datatracker.ietf.org/doc/draft-ietf-tls-tlsflags/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(November 2019): Issues and Requirements for SNI Encryption in TLS: </a:t>
            </a:r>
            <a:r>
              <a:rPr lang="en-US" sz="1600" dirty="0">
                <a:hlinkClick r:id="rId5"/>
              </a:rPr>
              <a:t>https://datatracker.ietf.org/doc/draft-ietf-tls-sni-encryption/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Updated (November 2019): Importing External PSKs for TLS: </a:t>
            </a:r>
            <a:r>
              <a:rPr lang="en-US" sz="1600" dirty="0">
                <a:hlinkClick r:id="rId6"/>
              </a:rPr>
              <a:t>https://datatracker.ietf.org/doc/draft-ietf-tls-external-psk-importer/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Deterministic Networking (DETNET)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on deterministic data paths that operate over Layer 2 bridged and Layer 3 routed segments, where such paths can provide bounds on latency, loss, and packet delay variation (jitter), and high reliability. </a:t>
            </a:r>
          </a:p>
          <a:p>
            <a:pPr lvl="1"/>
            <a:r>
              <a:rPr lang="en-US" sz="1400" dirty="0"/>
              <a:t>The IEEE 802.11be activities seem like they may fit in with </a:t>
            </a:r>
            <a:r>
              <a:rPr lang="en-US" sz="1400" dirty="0" err="1"/>
              <a:t>DetNet</a:t>
            </a:r>
            <a:r>
              <a:rPr lang="en-US" sz="1400" dirty="0"/>
              <a:t> and there was a joint IEEE-IETF </a:t>
            </a:r>
            <a:r>
              <a:rPr lang="en-US" sz="1400" dirty="0" err="1"/>
              <a:t>DetNet</a:t>
            </a:r>
            <a:r>
              <a:rPr lang="en-US" sz="1400" dirty="0"/>
              <a:t> discussion in Bangkok.</a:t>
            </a:r>
          </a:p>
          <a:p>
            <a:pPr lvl="1"/>
            <a:r>
              <a:rPr lang="en-US" sz="1400" dirty="0"/>
              <a:t>Addresses Layer 3 aspects in support of applications requiring deterministic networking. </a:t>
            </a:r>
          </a:p>
          <a:p>
            <a:pPr lvl="1"/>
            <a:r>
              <a:rPr lang="en-US" sz="1400" dirty="0"/>
              <a:t>The Working Group collaborates with IEEE 802.1 Time Sensitive Networking (TSN), which is responsible for Layer 2 operations, to define a common architecture for both Layer 2 and Layer 3. </a:t>
            </a:r>
          </a:p>
          <a:p>
            <a:pPr lvl="1"/>
            <a:r>
              <a:rPr lang="en-US" sz="1400" dirty="0"/>
              <a:t>Example applications for deterministic networks include professional and home audio/video, multimedia in transportation, engine control systems, and other general industrial and vehicular applications being considered by the IEEE 802.1 TSN Task Group.</a:t>
            </a:r>
          </a:p>
          <a:p>
            <a:pPr marL="0" indent="0">
              <a:buNone/>
            </a:pPr>
            <a:r>
              <a:rPr lang="en-US" sz="1800" dirty="0"/>
              <a:t>Of interest:</a:t>
            </a:r>
          </a:p>
          <a:p>
            <a:pPr lvl="1"/>
            <a:r>
              <a:rPr lang="en-US" sz="1400" dirty="0"/>
              <a:t>Updated</a:t>
            </a:r>
            <a:r>
              <a:rPr lang="en-US" sz="1400" dirty="0">
                <a:sym typeface="Wingdings" pitchFamily="2" charset="2"/>
              </a:rPr>
              <a:t> (November 2019): 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 Bounded Latency: </a:t>
            </a:r>
            <a:r>
              <a:rPr lang="en-US" sz="1400" dirty="0">
                <a:sym typeface="Wingdings" pitchFamily="2" charset="2"/>
                <a:hlinkClick r:id="rId4"/>
              </a:rPr>
              <a:t>https://datatracker.ietf.org/doc/draft-ietf-detnet-bounded-latency/</a:t>
            </a:r>
            <a:endParaRPr lang="en-US" sz="1400" dirty="0">
              <a:sym typeface="Wingdings" pitchFamily="2" charset="2"/>
            </a:endParaRPr>
          </a:p>
          <a:p>
            <a:pPr lvl="1"/>
            <a:r>
              <a:rPr lang="en-US" sz="1400" dirty="0">
                <a:sym typeface="Wingdings" pitchFamily="2" charset="2"/>
              </a:rPr>
              <a:t>Updated (November 2019): Deterministic Networking (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) Security Considerations: </a:t>
            </a:r>
            <a:r>
              <a:rPr lang="en-US" sz="1400" dirty="0">
                <a:sym typeface="Wingdings" pitchFamily="2" charset="2"/>
                <a:hlinkClick r:id="rId5"/>
              </a:rPr>
              <a:t>https://datatracker.ietf.org/doc/draft-ietf-detnet-security/</a:t>
            </a:r>
            <a:endParaRPr lang="en-US" sz="1400" dirty="0">
              <a:sym typeface="Wingdings" pitchFamily="2" charset="2"/>
            </a:endParaRPr>
          </a:p>
          <a:p>
            <a:pPr lvl="1"/>
            <a:r>
              <a:rPr lang="en-US" sz="1400" dirty="0">
                <a:sym typeface="Wingdings" pitchFamily="2" charset="2"/>
              </a:rPr>
              <a:t>Updated (October 2019): </a:t>
            </a:r>
            <a:r>
              <a:rPr lang="en-US" sz="1400" dirty="0" err="1">
                <a:sym typeface="Wingdings" pitchFamily="2" charset="2"/>
              </a:rPr>
              <a:t>DetNet</a:t>
            </a:r>
            <a:r>
              <a:rPr lang="en-US" sz="1400" dirty="0">
                <a:sym typeface="Wingdings" pitchFamily="2" charset="2"/>
              </a:rPr>
              <a:t> Data Plane: IP over IEEE 802.1 Time Sensitive Networking (TSN): </a:t>
            </a:r>
            <a:r>
              <a:rPr lang="en-US" sz="1400" dirty="0">
                <a:sym typeface="Wingdings" pitchFamily="2" charset="2"/>
                <a:hlinkClick r:id="rId6"/>
              </a:rPr>
              <a:t>https://datatracker.ietf.org/doc/draft-ietf-detnet-ip-over-tsn/</a:t>
            </a:r>
            <a:endParaRPr lang="en-US" sz="1400" dirty="0">
              <a:sym typeface="Wingdings" pitchFamily="2" charset="2"/>
            </a:endParaRPr>
          </a:p>
          <a:p>
            <a:pPr lvl="1"/>
            <a:r>
              <a:rPr lang="en-US" sz="1400" dirty="0"/>
              <a:t>Updated (October 2019): </a:t>
            </a:r>
            <a:r>
              <a:rPr lang="en-US" sz="1400" dirty="0" err="1"/>
              <a:t>DetNet</a:t>
            </a:r>
            <a:r>
              <a:rPr lang="en-US" sz="1400" dirty="0"/>
              <a:t> Data Plane Framework: </a:t>
            </a:r>
            <a:r>
              <a:rPr lang="en-US" sz="1400" dirty="0">
                <a:hlinkClick r:id="rId7"/>
              </a:rPr>
              <a:t>https://datatracker.ietf.org/doc/draft-ietf-detnet-data-plane-framework/</a:t>
            </a:r>
            <a:endParaRPr lang="en-US" sz="14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Environments  (IPWAVE)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https://datatracker.ietf.org/group/ipwave/about/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(October 2019):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https://datatracker.ietf.org/doc/draft-ietf-ipwave-vehicular-networking/</a:t>
            </a:r>
            <a:endParaRPr lang="en-US" sz="1800" dirty="0"/>
          </a:p>
          <a:p>
            <a:pPr lvl="1"/>
            <a:r>
              <a:rPr lang="en-US" sz="1800" dirty="0"/>
              <a:t>Updated (August 2019): Draft deliverable: Transmission of IPv6 Packets over IEEE 802.11 Networks operating in mode Outside the Context of a Basic Service Set (IPv6-over-80211-OCB) </a:t>
            </a:r>
            <a:r>
              <a:rPr lang="en-US" sz="1800" dirty="0">
                <a:hlinkClick r:id="rId5"/>
              </a:rPr>
              <a:t>https://datatracker.ietf.org/doc/draft-ietf-ipwave-ipv6-over-80211ocb/</a:t>
            </a:r>
            <a:r>
              <a:rPr lang="en-US" sz="1800" dirty="0"/>
              <a:t> [submitted for publication and still in RFC Editor’s queue]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Autonomic Networking Integrated Model and Approach (ANIMA)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https://datatracker.ietf.org/group/anima/about/</a:t>
            </a: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endParaRPr lang="en-US" sz="200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ANIMA designs protocols to allow network operations to be carried out without requiring low-level management of individual devices</a:t>
            </a:r>
            <a:endParaRPr lang="en-US" sz="2000" b="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further information:</a:t>
            </a:r>
          </a:p>
          <a:p>
            <a:pPr lvl="1"/>
            <a:r>
              <a:rPr lang="en-US" sz="1800" dirty="0"/>
              <a:t>Updated (November 2019): An Autonomic Control Plane (ACP): </a:t>
            </a:r>
            <a:r>
              <a:rPr lang="en-US" sz="1800" dirty="0">
                <a:hlinkClick r:id="rId4"/>
              </a:rPr>
              <a:t>https://datatracker.ietf.org/doc/draft-ietf-anima-autonomic-control-plane/</a:t>
            </a:r>
            <a:endParaRPr lang="en-US" sz="1800" dirty="0"/>
          </a:p>
          <a:p>
            <a:pPr lvl="1"/>
            <a:r>
              <a:rPr lang="en-US" sz="1800" dirty="0"/>
              <a:t>Updated (October 2019): BRSKI is Bootstrapping Remote Secure Key Infrastructures: </a:t>
            </a:r>
            <a:r>
              <a:rPr lang="en-US" sz="1800" dirty="0">
                <a:hlinkClick r:id="rId5"/>
              </a:rPr>
              <a:t>https://datatracker.ietf.org/doc/draft-ietf-anima-bootstrapping-keyinfra/</a:t>
            </a:r>
            <a:r>
              <a:rPr lang="en-US" sz="1800" dirty="0"/>
              <a:t> [IESG discussion]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085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RFC 7241, “The IEEE 802/IETF Relationship” (RFC 4441 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IEEE 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http://ieee-sa.centraldesktop.com/802liaisondb/FrontPage</a:t>
            </a: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/>
              <a:t>	This presentation contains the IEEE 802.11 – IETF liaison report for November 2019.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/>
              <a:t>Upcoming Meetings:</a:t>
            </a:r>
          </a:p>
          <a:p>
            <a:pPr lvl="1"/>
            <a:r>
              <a:rPr lang="en-US" dirty="0"/>
              <a:t>November 16-22, 2019 – Singapore</a:t>
            </a:r>
          </a:p>
          <a:p>
            <a:pPr lvl="1"/>
            <a:r>
              <a:rPr lang="en-US" dirty="0"/>
              <a:t>March 21-27, 2019 – Vancouver</a:t>
            </a:r>
          </a:p>
          <a:p>
            <a:pPr lvl="1"/>
            <a:r>
              <a:rPr lang="en-US" dirty="0"/>
              <a:t>July 25-31, 2020 – Madrid</a:t>
            </a:r>
          </a:p>
          <a:p>
            <a:r>
              <a:rPr lang="en-US" dirty="0">
                <a:hlinkClick r:id="rId3"/>
              </a:rPr>
              <a:t>http://www.ietf.org</a:t>
            </a:r>
            <a:endParaRPr lang="en-US" dirty="0"/>
          </a:p>
          <a:p>
            <a:pPr lvl="1"/>
            <a:r>
              <a:rPr lang="en-US" dirty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/>
              <a:t>April 2016: Wireless Tutorial (Donald Eastlake), 802.11 &amp; 802.15 tutorials (Dorothy Stanley, Charlie Perkins), see 11-16/500, July 2016: Pat Thaler &amp; Juan Carlos – 802.1E (Privacy Considerations) and 802.c (Local MAC address usage) </a:t>
            </a:r>
            <a:r>
              <a:rPr lang="en-US" dirty="0">
                <a:hlinkClick r:id="rId5"/>
              </a:rPr>
              <a:t>https://www.ietf.org/edu/tutorials.html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http://tools.ietf.org/dailydose/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Coordination topics include: Data Center Bridging, use of Local Address in virtualization and IoT, MAC randomization trial results, DETNET/TSN, YANG models, pervasive monitoring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IETF-IEEE 802 coordination teleconference: October 16, 2019</a:t>
            </a:r>
            <a:br>
              <a:rPr lang="en-US" sz="1600" dirty="0"/>
            </a:b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Tracked: Intelligent Transportation Systems (ITS)- IETF IP Wireless Access in Vehicular Environments  </a:t>
            </a:r>
            <a:r>
              <a:rPr lang="en-GB" sz="1600" dirty="0">
                <a:hlinkClick r:id="rId4"/>
              </a:rPr>
              <a:t>ipwave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No new RFCs with IEEE 802.11 mentioned in them have been issued in the last two months.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However, RFC 8655 (Deterministic Networking Architecture) was published in October and may be of relevant to those with an interest in “real-time” wireless networking.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BOFs at IETF 106 November 16-22, 2019 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https://datatracker.ietf.org/wg/bofs/</a:t>
            </a:r>
            <a:endParaRPr lang="en-US" sz="2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715092"/>
              </p:ext>
            </p:extLst>
          </p:nvPr>
        </p:nvGraphicFramePr>
        <p:xfrm>
          <a:off x="1066800" y="2667000"/>
          <a:ext cx="6977557" cy="366391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4"/>
                        </a:rPr>
                        <a:t>abcd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Application Behavior Considering DNS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2875767799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5"/>
                        </a:rPr>
                        <a:t>wpack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Web Packaging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6"/>
                        </a:rPr>
                        <a:t>webtrans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err="1"/>
                        <a:t>WebTransport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7"/>
                        </a:rPr>
                        <a:t>tmrid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Trustworthy Multipurpose</a:t>
                      </a:r>
                      <a:r>
                        <a:rPr lang="en-US" sz="1800" b="0" baseline="0" dirty="0"/>
                        <a:t> Remote ID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>
                          <a:hlinkClick r:id="rId8"/>
                        </a:rPr>
                        <a:t>raw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Reliable</a:t>
                      </a:r>
                      <a:r>
                        <a:rPr lang="en-US" sz="1800" b="0" baseline="0" dirty="0"/>
                        <a:t> and Available Wireless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9"/>
                        </a:rPr>
                        <a:t>txauth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Transactional Authorization and Delegation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4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dirty="0" err="1">
                          <a:hlinkClick r:id="rId10"/>
                        </a:rPr>
                        <a:t>mathmesh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/>
                        <a:t>Mathematical Mesh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IETF (new) groups being (re-)chartered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See </a:t>
            </a:r>
            <a:r>
              <a:rPr lang="en-US" sz="2000" dirty="0">
                <a:hlinkClick r:id="rId3"/>
              </a:rPr>
              <a:t>https://datatracker.ietf.org/group/chartering/</a:t>
            </a:r>
            <a:r>
              <a:rPr lang="en-US" sz="2000" dirty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191632"/>
              </p:ext>
            </p:extLst>
          </p:nvPr>
        </p:nvGraphicFramePr>
        <p:xfrm>
          <a:off x="1066800" y="2875632"/>
          <a:ext cx="6977557" cy="26060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4"/>
                        </a:rPr>
                        <a:t>emu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>
                          <a:hlinkClick r:id="rId5"/>
                        </a:rPr>
                        <a:t>EAP Method Update</a:t>
                      </a:r>
                      <a:r>
                        <a:rPr lang="en-US" sz="1800" b="0"/>
                        <a:t> (external review)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53092690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6"/>
                        </a:rPr>
                        <a:t>qirg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7"/>
                        </a:rPr>
                        <a:t>Quantum Internet Proposed Research Group</a:t>
                      </a:r>
                      <a:r>
                        <a:rPr lang="en-US" sz="1800" b="0" dirty="0"/>
                        <a:t> (</a:t>
                      </a:r>
                      <a:r>
                        <a:rPr lang="en-US" sz="1800" b="0" dirty="0">
                          <a:hlinkClick r:id="rId8"/>
                        </a:rPr>
                        <a:t>IRTF</a:t>
                      </a:r>
                      <a:r>
                        <a:rPr lang="en-US" sz="1800" b="0" dirty="0"/>
                        <a:t>) (internal IESG/IAB review)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411992250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>
                          <a:hlinkClick r:id="rId9"/>
                        </a:rPr>
                        <a:t>jmap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10"/>
                        </a:rPr>
                        <a:t>JSON Mail Access Protocol</a:t>
                      </a:r>
                      <a:r>
                        <a:rPr lang="en-US" sz="1800" b="0" dirty="0"/>
                        <a:t> (internal</a:t>
                      </a:r>
                      <a:r>
                        <a:rPr lang="en-US" sz="1800" b="0" baseline="0" dirty="0"/>
                        <a:t> IESG/IAB review)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937003116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11"/>
                        </a:rPr>
                        <a:t>lamps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12"/>
                        </a:rPr>
                        <a:t>Limited</a:t>
                      </a:r>
                      <a:r>
                        <a:rPr lang="en-US" sz="1800" b="0" baseline="0" dirty="0">
                          <a:hlinkClick r:id="rId12"/>
                        </a:rPr>
                        <a:t> Additional Mechanisms for PKIX and SMIME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333702325"/>
                  </a:ext>
                </a:extLst>
              </a:tr>
              <a:tr h="496614">
                <a:tc>
                  <a:txBody>
                    <a:bodyPr/>
                    <a:lstStyle/>
                    <a:p>
                      <a:r>
                        <a:rPr lang="en-US" sz="1800" b="0" dirty="0">
                          <a:hlinkClick r:id="rId13"/>
                        </a:rPr>
                        <a:t>mops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hlinkClick r:id="rId14"/>
                        </a:rPr>
                        <a:t>Media </a:t>
                      </a:r>
                      <a:r>
                        <a:rPr lang="en-US" sz="1800" b="0" dirty="0" err="1">
                          <a:hlinkClick r:id="rId14"/>
                        </a:rPr>
                        <a:t>OPerationsS</a:t>
                      </a:r>
                      <a:r>
                        <a:rPr lang="en-US" sz="1800" b="0" dirty="0"/>
                        <a:t> (newly formed WG)</a:t>
                      </a:r>
                    </a:p>
                  </a:txBody>
                  <a:tcPr marL="70945" marR="70945" marT="35472" marB="3547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/>
          </a:p>
          <a:p>
            <a:pPr>
              <a:lnSpc>
                <a:spcPct val="80000"/>
              </a:lnSpc>
            </a:pPr>
            <a:r>
              <a:rPr lang="en-US" dirty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YANG 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https://www.ietf.org/blog/yang-catalog-latest-developments-ietf-100-hackathon/</a:t>
            </a: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dirty="0">
                <a:hlinkClick r:id="rId4"/>
              </a:rPr>
              <a:t>https://yangcatalog.org/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https://1.ieee802.org/yangsters/</a:t>
            </a:r>
            <a:r>
              <a:rPr lang="en-US" dirty="0"/>
              <a:t> 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 lvl="1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000" dirty="0"/>
          </a:p>
          <a:p>
            <a:pPr lvl="1">
              <a:lnSpc>
                <a:spcPct val="80000"/>
              </a:lnSpc>
              <a:defRPr/>
            </a:pPr>
            <a:endParaRPr lang="en-US" sz="12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November 2019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Peter Yee, AKAYLA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400" dirty="0">
                <a:hlinkClick r:id="rId3"/>
              </a:rPr>
              <a:t>http://datatracker.ietf.org/wg/6lo/charter/</a:t>
            </a:r>
            <a:r>
              <a:rPr lang="en-GB" sz="1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Focus: IPv6 over Networks of Resource-constrained Nodes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Publication requested: Address Protected Neighbor Discovery for Low-power and Lossy Networks, see: </a:t>
            </a:r>
            <a:r>
              <a:rPr lang="en-US" sz="1400" dirty="0">
                <a:hlinkClick r:id="rId4"/>
              </a:rPr>
              <a:t>https://datatracker.ietf.org/doc/draft-ietf-6lo-ap-nd/</a:t>
            </a:r>
            <a:r>
              <a:rPr lang="en-US" sz="1400" dirty="0"/>
              <a:t>  (Updated: April 2019, awaiting Area Director)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Updated: IPv6 Backbone Router, see: </a:t>
            </a:r>
            <a:r>
              <a:rPr lang="en-US" sz="1400" dirty="0">
                <a:hlinkClick r:id="rId5"/>
              </a:rPr>
              <a:t>https://datatracker.ietf.org/doc/draft-ietf-6lo-backbone-router/</a:t>
            </a:r>
            <a:r>
              <a:rPr lang="en-US" sz="1400" dirty="0"/>
              <a:t>.  Submitted for publication as a Proposed Standard.  (Updated: September late 2019 based on WG Last Call feedback)</a:t>
            </a:r>
          </a:p>
          <a:p>
            <a:pPr lvl="1">
              <a:lnSpc>
                <a:spcPct val="80000"/>
              </a:lnSpc>
            </a:pPr>
            <a:r>
              <a:rPr lang="en-US" sz="1400" dirty="0"/>
              <a:t>In Progress (in second WGLC): IPv6 over Constrained Node Networks (6lo) Applicability &amp; Use cases, see: </a:t>
            </a:r>
            <a:r>
              <a:rPr lang="en-US" sz="1400" dirty="0">
                <a:hlinkClick r:id="rId6"/>
              </a:rPr>
              <a:t>https://datatracker.ietf.org/doc/draft-ietf-6lo-use-cases/</a:t>
            </a:r>
            <a:r>
              <a:rPr lang="en-US" sz="1400" dirty="0"/>
              <a:t>.  (Updated: November 2019)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125344</TotalTime>
  <Words>2369</Words>
  <Application>Microsoft Macintosh PowerPoint</Application>
  <PresentationFormat>On-screen Show (4:3)</PresentationFormat>
  <Paragraphs>364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IETF protocol use with 802.11 technology</vt:lpstr>
      <vt:lpstr>BOFs at IETF 106 November 16-22, 2019 </vt:lpstr>
      <vt:lpstr>IETF (new) groups being (re-)chartered</vt:lpstr>
      <vt:lpstr>YANG Model Catalog</vt:lpstr>
      <vt:lpstr>IoT related work</vt:lpstr>
      <vt:lpstr>IoT related work (cont.)</vt:lpstr>
      <vt:lpstr>CAPPORT WG</vt:lpstr>
      <vt:lpstr>RADEXT WG</vt:lpstr>
      <vt:lpstr>EMU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Autonomic Networking Integrated Model and Approach (ANIMA) </vt:lpstr>
      <vt:lpstr>References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subject/>
  <dc:creator>Peter Yee</dc:creator>
  <cp:keywords/>
  <dc:description/>
  <cp:lastModifiedBy>Peter Yee</cp:lastModifiedBy>
  <cp:revision>817</cp:revision>
  <cp:lastPrinted>1998-02-10T13:28:06Z</cp:lastPrinted>
  <dcterms:created xsi:type="dcterms:W3CDTF">2005-01-04T21:26:55Z</dcterms:created>
  <dcterms:modified xsi:type="dcterms:W3CDTF">2019-11-12T21:14:48Z</dcterms:modified>
  <cp:category/>
</cp:coreProperties>
</file>