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50000" autoAdjust="0"/>
  </p:normalViewPr>
  <p:slideViewPr>
    <p:cSldViewPr>
      <p:cViewPr varScale="1">
        <p:scale>
          <a:sx n="128" d="100"/>
          <a:sy n="128" d="100"/>
        </p:scale>
        <p:origin x="1712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2019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2019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November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802.11-19/1944r00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eap-tls13/" TargetMode="External"/><Relationship Id="rId5" Type="http://schemas.openxmlformats.org/officeDocument/2006/relationships/hyperlink" Target="https://datatracker.ietf.org/doc/draft-ietf-emu-eap-session-id/" TargetMode="External"/><Relationship Id="rId4" Type="http://schemas.openxmlformats.org/officeDocument/2006/relationships/hyperlink" Target="https://datatracker.ietf.org/doc/draft-ietf-emu-aka-pfs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topics/netmgmt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external-psk-importer/" TargetMode="External"/><Relationship Id="rId5" Type="http://schemas.openxmlformats.org/officeDocument/2006/relationships/hyperlink" Target="https://datatracker.ietf.org/doc/draft-ietf-tls-sni-encryption/" TargetMode="External"/><Relationship Id="rId4" Type="http://schemas.openxmlformats.org/officeDocument/2006/relationships/hyperlink" Target="https://datatracker.ietf.org/doc/draft-ietf-tls-tlsflag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data-plane-framework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ip-over-tsn/" TargetMode="External"/><Relationship Id="rId5" Type="http://schemas.openxmlformats.org/officeDocument/2006/relationships/hyperlink" Target="https://datatracker.ietf.org/doc/draft-ietf-detnet-security/" TargetMode="External"/><Relationship Id="rId4" Type="http://schemas.openxmlformats.org/officeDocument/2006/relationships/hyperlink" Target="https://datatracker.ietf.org/doc/draft-ietf-detnet-bounded-latency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bootstrapping-keyinfra/" TargetMode="External"/><Relationship Id="rId4" Type="http://schemas.openxmlformats.org/officeDocument/2006/relationships/hyperlink" Target="https://datatracker.ietf.org/doc/draft-ietf-anima-autonomic-control-plane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raw/about/" TargetMode="External"/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tmrid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webtrans/about/" TargetMode="External"/><Relationship Id="rId5" Type="http://schemas.openxmlformats.org/officeDocument/2006/relationships/hyperlink" Target="https://datatracker.ietf.org/wg/wpack/about/" TargetMode="External"/><Relationship Id="rId10" Type="http://schemas.openxmlformats.org/officeDocument/2006/relationships/hyperlink" Target="https://datatracker.ietf.org/wg/mathmesh/about/" TargetMode="External"/><Relationship Id="rId4" Type="http://schemas.openxmlformats.org/officeDocument/2006/relationships/hyperlink" Target="https://datatracker.ietf.org/wg/abcd/about/" TargetMode="External"/><Relationship Id="rId9" Type="http://schemas.openxmlformats.org/officeDocument/2006/relationships/hyperlink" Target="https://datatracker.ietf.org/wg/txauth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irtf.org/" TargetMode="External"/><Relationship Id="rId13" Type="http://schemas.openxmlformats.org/officeDocument/2006/relationships/hyperlink" Target="https://datatracker.ietf.org/group/mops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rtf-qirg/" TargetMode="External"/><Relationship Id="rId12" Type="http://schemas.openxmlformats.org/officeDocument/2006/relationships/hyperlink" Target="https://datatracker.ietf.org/doc/charter-ietf-lamp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rg/qirg/about/" TargetMode="External"/><Relationship Id="rId11" Type="http://schemas.openxmlformats.org/officeDocument/2006/relationships/hyperlink" Target="https://datatracker.ietf.org/wg/lamps/about/" TargetMode="External"/><Relationship Id="rId5" Type="http://schemas.openxmlformats.org/officeDocument/2006/relationships/hyperlink" Target="https://datatracker.ietf.org/doc/charter-ietf-emu/" TargetMode="External"/><Relationship Id="rId10" Type="http://schemas.openxmlformats.org/officeDocument/2006/relationships/hyperlink" Target="https://datatracker.ietf.org/doc/charter-ietf-jmap/" TargetMode="External"/><Relationship Id="rId4" Type="http://schemas.openxmlformats.org/officeDocument/2006/relationships/hyperlink" Target="https://datatracker.ietf.org/wg/emu/about/" TargetMode="External"/><Relationship Id="rId9" Type="http://schemas.openxmlformats.org/officeDocument/2006/relationships/hyperlink" Target="https://datatracker.ietf.org/wg/jmap/about/" TargetMode="External"/><Relationship Id="rId14" Type="http://schemas.openxmlformats.org/officeDocument/2006/relationships/hyperlink" Target="https://datatracker.ietf.org/doc/charter-ietf-mop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use-cases/" TargetMode="External"/><Relationship Id="rId5" Type="http://schemas.openxmlformats.org/officeDocument/2006/relationships/hyperlink" Target="https://datatracker.ietf.org/doc/draft-ietf-6lo-backbone-router/" TargetMode="External"/><Relationship Id="rId4" Type="http://schemas.openxmlformats.org/officeDocument/2006/relationships/hyperlink" Target="https://datatracker.ietf.org/doc/draft-ietf-6lo-ap-n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2019-11-12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518055"/>
              </p:ext>
            </p:extLst>
          </p:nvPr>
        </p:nvGraphicFramePr>
        <p:xfrm>
          <a:off x="838200" y="2435225"/>
          <a:ext cx="7239000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" name="Document" r:id="rId4" imgW="8255000" imgH="1231900" progId="Word.Document.8">
                  <p:embed/>
                </p:oleObj>
              </mc:Choice>
              <mc:Fallback>
                <p:oleObj name="Document" r:id="rId4" imgW="8255000" imgH="1231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5225"/>
                        <a:ext cx="7239000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[November 2019]</a:t>
            </a:r>
          </a:p>
          <a:p>
            <a:pPr lvl="1"/>
            <a:r>
              <a:rPr lang="en-US" sz="1600" dirty="0"/>
              <a:t>Experimental use of DHCPv4/v6 with Captive-Portal options enabled at IETF 106; will simply indicate to capable clients that a captive portal is NOT in operation</a:t>
            </a:r>
          </a:p>
          <a:p>
            <a:pPr lvl="1"/>
            <a:r>
              <a:rPr lang="en-US" sz="1600" dirty="0"/>
              <a:t>Google Station demonstration of CAPPORT server at IETF 106 during the Hackathon</a:t>
            </a:r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WG has not convened during the last 4 IETF meetings.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[September 2019]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There are no active drafts under consideration in the WG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(November 2019) : Perfect-Forward Secrecy for the Extensible Authentication Protocol Method for Authentication and Key Agreement (EAP-AKA' PFS): </a:t>
            </a:r>
            <a:r>
              <a:rPr lang="en-US" sz="1600" dirty="0">
                <a:hlinkClick r:id="rId4"/>
              </a:rPr>
              <a:t>https://datatracker.ietf.org/doc/draft-ietf-emu-aka-pfs/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(November 2019): EAP Session-Id Derivation: </a:t>
            </a:r>
            <a:r>
              <a:rPr lang="en-US" sz="1600" dirty="0">
                <a:hlinkClick r:id="rId5"/>
              </a:rPr>
              <a:t>https://datatracker.ietf.org/doc/draft-ietf-emu-eap-session-id/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 (September 2019): Using EAP-TLS with TLS 1.3: </a:t>
            </a:r>
            <a:r>
              <a:rPr lang="en-US" sz="1600" dirty="0">
                <a:hlinkClick r:id="rId6"/>
              </a:rPr>
              <a:t>draft-ietf-emu-eap-tls13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[July 2019]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5"/>
              </a:rPr>
              <a:t>https://www.ietf.org/topics/netmgmt/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(November 2019): A Flags Extension for TLS 1.3: </a:t>
            </a:r>
            <a:r>
              <a:rPr lang="en-US" sz="1600" dirty="0">
                <a:hlinkClick r:id="rId4"/>
              </a:rPr>
              <a:t>https://datatracker.ietf.org/doc/draft-ietf-tls-tlsflags/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(November 2019): Issues and Requirements for SNI Encryption in TLS: </a:t>
            </a:r>
            <a:r>
              <a:rPr lang="en-US" sz="1600" dirty="0">
                <a:hlinkClick r:id="rId5"/>
              </a:rPr>
              <a:t>https://datatracker.ietf.org/doc/draft-ietf-tls-sni-encryption/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 (November 2019): Importing External PSKs for TLS: </a:t>
            </a:r>
            <a:r>
              <a:rPr lang="en-US" sz="1600" dirty="0">
                <a:hlinkClick r:id="rId6"/>
              </a:rPr>
              <a:t>https://datatracker.ietf.org/doc/draft-ietf-tls-external-psk-importer/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</a:t>
            </a:r>
            <a:r>
              <a:rPr lang="en-US" sz="1400" dirty="0">
                <a:sym typeface="Wingdings" pitchFamily="2" charset="2"/>
              </a:rPr>
              <a:t> (November 2019): 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Bounded Latency: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Updated (November 2019): Deterministic Networking (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) Security Considerations: </a:t>
            </a:r>
            <a:r>
              <a:rPr lang="en-US" sz="1400" dirty="0">
                <a:sym typeface="Wingdings" pitchFamily="2" charset="2"/>
                <a:hlinkClick r:id="rId5"/>
              </a:rPr>
              <a:t>https://datatracker.ietf.org/doc/draft-ietf-detnet-security/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>
                <a:sym typeface="Wingdings" pitchFamily="2" charset="2"/>
              </a:rPr>
              <a:t>Updated (October 2019): </a:t>
            </a:r>
            <a:r>
              <a:rPr lang="en-US" sz="1400" dirty="0" err="1">
                <a:sym typeface="Wingdings" pitchFamily="2" charset="2"/>
              </a:rPr>
              <a:t>DetNet</a:t>
            </a:r>
            <a:r>
              <a:rPr lang="en-US" sz="1400" dirty="0">
                <a:sym typeface="Wingdings" pitchFamily="2" charset="2"/>
              </a:rPr>
              <a:t> Data Plane: IP over IEEE 802.1 Time Sensitive Networking (TSN):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https://datatracker.ietf.org/doc/draft-ietf-detnet-ip-over-tsn/</a:t>
            </a:r>
            <a:endParaRPr lang="en-US" sz="1400" dirty="0">
              <a:sym typeface="Wingdings" pitchFamily="2" charset="2"/>
            </a:endParaRPr>
          </a:p>
          <a:p>
            <a:pPr lvl="1"/>
            <a:r>
              <a:rPr lang="en-US" sz="1400" dirty="0"/>
              <a:t>Updated (October 2019): </a:t>
            </a:r>
            <a:r>
              <a:rPr lang="en-US" sz="1400" dirty="0" err="1"/>
              <a:t>DetNet</a:t>
            </a:r>
            <a:r>
              <a:rPr lang="en-US" sz="1400" dirty="0"/>
              <a:t> Data Plane Framework: </a:t>
            </a:r>
            <a:r>
              <a:rPr lang="en-US" sz="1400" dirty="0">
                <a:hlinkClick r:id="rId7"/>
              </a:rPr>
              <a:t>https://datatracker.ietf.org/doc/draft-ietf-detnet-data-plane-framework/</a:t>
            </a:r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(October 2019):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endParaRPr lang="en-US" sz="1800" dirty="0"/>
          </a:p>
          <a:p>
            <a:pPr lvl="1"/>
            <a:r>
              <a:rPr lang="en-US" sz="1800" dirty="0"/>
              <a:t>Updated (August 2019): Draft deliverable: Transmission of IPv6 Packets over IEEE 802.11 Networks operating in mode Outside the Context of a Basic Service Set (IPv6-over-80211-OCB)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[submitted for publication and still in RFC Editor’s queue]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(November 2019): An Autonomic Control Plane (ACP): </a:t>
            </a:r>
            <a:r>
              <a:rPr lang="en-US" sz="1800" dirty="0">
                <a:hlinkClick r:id="rId4"/>
              </a:rPr>
              <a:t>https://datatracker.ietf.org/doc/draft-ietf-anima-autonomic-control-plane/</a:t>
            </a:r>
            <a:endParaRPr lang="en-US" sz="1800" dirty="0"/>
          </a:p>
          <a:p>
            <a:pPr lvl="1"/>
            <a:r>
              <a:rPr lang="en-US" sz="1800" dirty="0"/>
              <a:t>Updated (October 2019): BRSKI is Bootstrapping Remote Secure Key Infrastructures: </a:t>
            </a:r>
            <a:r>
              <a:rPr lang="en-US" sz="1800" dirty="0">
                <a:hlinkClick r:id="rId5"/>
              </a:rPr>
              <a:t>https://datatracker.ietf.org/doc/draft-ietf-anima-bootstrapping-keyinfra/</a:t>
            </a:r>
            <a:r>
              <a:rPr lang="en-US" sz="1800" dirty="0"/>
              <a:t> [IESG discussion]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2019.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16-22, 2019 – Singapore</a:t>
            </a:r>
          </a:p>
          <a:p>
            <a:pPr lvl="1"/>
            <a:r>
              <a:rPr lang="en-US" dirty="0"/>
              <a:t>March 21-27, 2019 – Vancouver</a:t>
            </a:r>
          </a:p>
          <a:p>
            <a:pPr lvl="1"/>
            <a:r>
              <a:rPr lang="en-US" dirty="0"/>
              <a:t>July 25-31, 2020 – Madrid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teleconference: October 16, 2019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new RFCs with IEEE 802.11 mentioned in them have been issued in the last two months.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However, RFC 8655 (Deterministic Networking Architecture) was published in October and may be of relevant to those with an interest in “real-time” wireless networking.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106 November 16-22, 2019 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715092"/>
              </p:ext>
            </p:extLst>
          </p:nvPr>
        </p:nvGraphicFramePr>
        <p:xfrm>
          <a:off x="1066800" y="2667000"/>
          <a:ext cx="6977557" cy="366391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4"/>
                        </a:rPr>
                        <a:t>abcd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Application Behavior Considering DNS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8757677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5"/>
                        </a:rPr>
                        <a:t>wpack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Web Packaging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6"/>
                        </a:rPr>
                        <a:t>webtrans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/>
                        <a:t>WebTransport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7"/>
                        </a:rPr>
                        <a:t>tmrid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Trustworthy Multipurpose</a:t>
                      </a:r>
                      <a:r>
                        <a:rPr lang="en-US" sz="1800" b="0" baseline="0" dirty="0"/>
                        <a:t> Remote ID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>
                          <a:hlinkClick r:id="rId8"/>
                        </a:rPr>
                        <a:t>raw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Reliable</a:t>
                      </a:r>
                      <a:r>
                        <a:rPr lang="en-US" sz="1800" b="0" baseline="0" dirty="0"/>
                        <a:t> and Available Wireless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9"/>
                        </a:rPr>
                        <a:t>txauth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Transactional Authorization and Delegation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dirty="0" err="1">
                          <a:hlinkClick r:id="rId10"/>
                        </a:rPr>
                        <a:t>mathmesh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Mathematical Mesh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(new)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191632"/>
              </p:ext>
            </p:extLst>
          </p:nvPr>
        </p:nvGraphicFramePr>
        <p:xfrm>
          <a:off x="1066800" y="2875632"/>
          <a:ext cx="6977557" cy="26060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emu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hlinkClick r:id="rId5"/>
                        </a:rPr>
                        <a:t>EAP Method Update</a:t>
                      </a:r>
                      <a:r>
                        <a:rPr lang="en-US" sz="1800" b="0"/>
                        <a:t> (external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6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7"/>
                        </a:rPr>
                        <a:t>Quantum Internet Proposed Research Group</a:t>
                      </a:r>
                      <a:r>
                        <a:rPr lang="en-US" sz="1800" b="0" dirty="0"/>
                        <a:t> (</a:t>
                      </a:r>
                      <a:r>
                        <a:rPr lang="en-US" sz="1800" b="0" dirty="0">
                          <a:hlinkClick r:id="rId8"/>
                        </a:rPr>
                        <a:t>IRTF</a:t>
                      </a:r>
                      <a:r>
                        <a:rPr lang="en-US" sz="1800" b="0" dirty="0"/>
                        <a:t>) (internal IESG/IAB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1992250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9"/>
                        </a:rPr>
                        <a:t>jmap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0"/>
                        </a:rPr>
                        <a:t>JSON Mail Access Protocol</a:t>
                      </a:r>
                      <a:r>
                        <a:rPr lang="en-US" sz="1800" b="0" dirty="0"/>
                        <a:t> (internal</a:t>
                      </a:r>
                      <a:r>
                        <a:rPr lang="en-US" sz="1800" b="0" baseline="0" dirty="0"/>
                        <a:t> IESG/IAB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93700311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1"/>
                        </a:rPr>
                        <a:t>lamps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2"/>
                        </a:rPr>
                        <a:t>Limited</a:t>
                      </a:r>
                      <a:r>
                        <a:rPr lang="en-US" sz="1800" b="0" baseline="0" dirty="0">
                          <a:hlinkClick r:id="rId12"/>
                        </a:rPr>
                        <a:t> Additional Mechanisms for PKIX and SMIME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3370232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13"/>
                        </a:rPr>
                        <a:t>mops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14"/>
                        </a:rPr>
                        <a:t>Media </a:t>
                      </a:r>
                      <a:r>
                        <a:rPr lang="en-US" sz="1800" b="0" dirty="0" err="1">
                          <a:hlinkClick r:id="rId14"/>
                        </a:rPr>
                        <a:t>OPerationsS</a:t>
                      </a:r>
                      <a:r>
                        <a:rPr lang="en-US" sz="1800" b="0" dirty="0"/>
                        <a:t> (newly formed WG)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2019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Publication requested: Address Protected Neighbor Discovery for Low-power and Lossy Networks, see: </a:t>
            </a:r>
            <a:r>
              <a:rPr lang="en-US" sz="1400" dirty="0">
                <a:hlinkClick r:id="rId4"/>
              </a:rPr>
              <a:t>https://datatracker.ietf.org/doc/draft-ietf-6lo-ap-nd/</a:t>
            </a:r>
            <a:r>
              <a:rPr lang="en-US" sz="1400" dirty="0"/>
              <a:t>  (Updated: April 2019, awaiting Area Director)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Backbone Router, see: </a:t>
            </a:r>
            <a:r>
              <a:rPr lang="en-US" sz="1400" dirty="0">
                <a:hlinkClick r:id="rId5"/>
              </a:rPr>
              <a:t>https://datatracker.ietf.org/doc/draft-ietf-6lo-backbone-router/</a:t>
            </a:r>
            <a:r>
              <a:rPr lang="en-US" sz="1400" dirty="0"/>
              <a:t>.  Submitted for publication as a Proposed Standard.  (Updated: September late 2019 based on WG Last Call feedback)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In Progress (in second WGLC): IPv6 over Constrained Node Networks (6lo) Applicability &amp; Use cases, see: </a:t>
            </a:r>
            <a:r>
              <a:rPr lang="en-US" sz="1400" dirty="0">
                <a:hlinkClick r:id="rId6"/>
              </a:rPr>
              <a:t>https://datatracker.ietf.org/doc/draft-ietf-6lo-use-cases/</a:t>
            </a:r>
            <a:r>
              <a:rPr lang="en-US" sz="1400" dirty="0"/>
              <a:t>.  (Updated: November 2019)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125344</TotalTime>
  <Words>2369</Words>
  <Application>Microsoft Macintosh PowerPoint</Application>
  <PresentationFormat>On-screen Show (4:3)</PresentationFormat>
  <Paragraphs>364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106 November 16-22, 2019 </vt:lpstr>
      <vt:lpstr>IETF (new)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817</cp:revision>
  <cp:lastPrinted>1998-02-10T13:28:06Z</cp:lastPrinted>
  <dcterms:created xsi:type="dcterms:W3CDTF">2005-01-04T21:26:55Z</dcterms:created>
  <dcterms:modified xsi:type="dcterms:W3CDTF">2019-11-12T21:14:48Z</dcterms:modified>
  <cp:category/>
</cp:coreProperties>
</file>