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51" r:id="rId2"/>
    <p:sldId id="378" r:id="rId3"/>
    <p:sldId id="480" r:id="rId4"/>
    <p:sldId id="487" r:id="rId5"/>
    <p:sldId id="495" r:id="rId6"/>
    <p:sldId id="488" r:id="rId7"/>
    <p:sldId id="494" r:id="rId8"/>
    <p:sldId id="489" r:id="rId9"/>
    <p:sldId id="493" r:id="rId10"/>
    <p:sldId id="484" r:id="rId11"/>
    <p:sldId id="458" r:id="rId12"/>
    <p:sldId id="440" r:id="rId13"/>
    <p:sldId id="496" r:id="rId14"/>
    <p:sldId id="470" r:id="rId15"/>
    <p:sldId id="500" r:id="rId16"/>
  </p:sldIdLst>
  <p:sldSz cx="9144000" cy="6858000" type="screen4x3"/>
  <p:notesSz cx="6807200" cy="99393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4" userDrawn="1">
          <p15:clr>
            <a:srgbClr val="A4A3A4"/>
          </p15:clr>
        </p15:guide>
        <p15:guide id="2" pos="212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김서욱/선임연구원/차세대표준(연)IoT팀(suhwook.kim@lge.com)" initials="김" lastIdx="1" clrIdx="0">
    <p:extLst>
      <p:ext uri="{19B8F6BF-5375-455C-9EA6-DF929625EA0E}">
        <p15:presenceInfo xmlns:p15="http://schemas.microsoft.com/office/powerpoint/2012/main" userId="S-1-5-21-2543426832-1914326140-3112152631-754692" providerId="AD"/>
      </p:ext>
    </p:extLst>
  </p:cmAuthor>
  <p:cmAuthor id="2" name="Taewon Song" initials="T. Song" lastIdx="1" clrIdx="1">
    <p:extLst>
      <p:ext uri="{19B8F6BF-5375-455C-9EA6-DF929625EA0E}">
        <p15:presenceInfo xmlns:p15="http://schemas.microsoft.com/office/powerpoint/2012/main" userId="Taewon Song" providerId="None"/>
      </p:ext>
    </p:extLst>
  </p:cmAuthor>
  <p:cmAuthor id="3" name="송태원/선임연구원/차세대표준(연)ICS팀(taewon.song@lge.com)" initials="송" lastIdx="1" clrIdx="2">
    <p:extLst>
      <p:ext uri="{19B8F6BF-5375-455C-9EA6-DF929625EA0E}">
        <p15:presenceInfo xmlns:p15="http://schemas.microsoft.com/office/powerpoint/2012/main" userId="S-1-5-21-2543426832-1914326140-3112152631-183466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6CD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408" autoAdjust="0"/>
    <p:restoredTop sz="96429" autoAdjust="0"/>
  </p:normalViewPr>
  <p:slideViewPr>
    <p:cSldViewPr>
      <p:cViewPr varScale="1">
        <p:scale>
          <a:sx n="88" d="100"/>
          <a:sy n="88" d="100"/>
        </p:scale>
        <p:origin x="102" y="7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3966" y="78"/>
      </p:cViewPr>
      <p:guideLst>
        <p:guide orient="horz" pos="3084"/>
        <p:guide pos="212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543" y="0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1181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543" y="9441181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807200" cy="99393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37084" y="103713"/>
            <a:ext cx="628045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2071" y="103713"/>
            <a:ext cx="810381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8688" y="750888"/>
            <a:ext cx="4948237" cy="37131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7004" y="4721442"/>
            <a:ext cx="4991635" cy="4471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9685" y="9623102"/>
            <a:ext cx="905444" cy="1938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</a:t>
            </a:r>
            <a:r>
              <a:rPr lang="en-US" dirty="0"/>
              <a:t>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63603" y="9623102"/>
            <a:ext cx="501813" cy="3893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084" y="9623102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0642" y="9621402"/>
            <a:ext cx="5385916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838" y="317937"/>
            <a:ext cx="5535525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1596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4430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6044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5710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3414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210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November, 2019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000"/>
            </a:lvl1pPr>
            <a:lvl2pPr marL="742950" indent="-285750">
              <a:buFont typeface="Times New Roman" panose="02020603050405020304" pitchFamily="18" charset="0"/>
              <a:buChar char="–"/>
              <a:defRPr sz="1800"/>
            </a:lvl2pPr>
            <a:lvl3pPr marL="1200150" indent="-285750">
              <a:buFont typeface="Wingdings" panose="05000000000000000000" pitchFamily="2" charset="2"/>
              <a:buChar char="ü"/>
              <a:defRPr sz="1600"/>
            </a:lvl3pPr>
            <a:lvl4pPr marL="1657350" indent="-285750">
              <a:buFont typeface="Wingdings" panose="05000000000000000000" pitchFamily="2" charset="2"/>
              <a:buChar char="Ø"/>
              <a:defRPr sz="1400"/>
            </a:lvl4pPr>
            <a:lvl5pPr marL="2114550" indent="-285750">
              <a:buFont typeface="Arial" panose="020B0604020202020204" pitchFamily="34" charset="0"/>
              <a:buChar char="•"/>
              <a:defRPr sz="1400"/>
            </a:lvl5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</a:t>
            </a:r>
            <a:r>
              <a:rPr lang="ko-KR" altLang="en-US" smtClean="0"/>
              <a:t>수준</a:t>
            </a:r>
            <a:endParaRPr lang="ko-KR" altLang="en-US"/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November,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November, 2019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4784"/>
            <a:ext cx="3808413" cy="460962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484784"/>
            <a:ext cx="3810000" cy="460962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November, 2019</a:t>
            </a:r>
            <a:endParaRPr lang="en-GB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November, 2019</a:t>
            </a:r>
            <a:endParaRPr lang="en-GB" altLang="ko-K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54968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November, 2019</a:t>
            </a:r>
            <a:endParaRPr lang="en-GB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November, 2019</a:t>
            </a:r>
            <a:endParaRPr lang="en-GB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November, 2019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November, 2019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1"/>
            <a:ext cx="7770813" cy="6549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4784"/>
            <a:ext cx="7770813" cy="46096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November,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Taewon Song, LG Electronics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802.11-19/1943r7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4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>
          <a:xfrm>
            <a:off x="539552" y="685800"/>
            <a:ext cx="8064896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 sz="2800" smtClean="0"/>
              <a:t>Multi-link Management</a:t>
            </a:r>
            <a:endParaRPr lang="en-GB" sz="2800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1831975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</a:t>
            </a:r>
            <a:r>
              <a:rPr lang="en-GB" sz="2000" kern="0"/>
              <a:t>:</a:t>
            </a:r>
            <a:r>
              <a:rPr lang="en-GB" sz="2000" b="0" kern="0"/>
              <a:t> </a:t>
            </a:r>
            <a:r>
              <a:rPr lang="en-GB" sz="2000" b="0" kern="0" smtClean="0"/>
              <a:t>2019-11-11</a:t>
            </a:r>
            <a:endParaRPr lang="en-GB" sz="2000" b="0" kern="0" dirty="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533400" y="244119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2347106"/>
              </p:ext>
            </p:extLst>
          </p:nvPr>
        </p:nvGraphicFramePr>
        <p:xfrm>
          <a:off x="703181" y="2852936"/>
          <a:ext cx="7620000" cy="3151245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60192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248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 Song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Yangjae-daero 11gil, Seocho-gu, Seoul 137-130, Korea 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 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248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248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248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Sungjin Park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allean.park@lge.com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248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 Jang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24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슬라이드 번호 개체 틀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926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직선 연결선 39"/>
          <p:cNvCxnSpPr>
            <a:stCxn id="46" idx="2"/>
            <a:endCxn id="63" idx="0"/>
          </p:cNvCxnSpPr>
          <p:nvPr/>
        </p:nvCxnSpPr>
        <p:spPr bwMode="auto">
          <a:xfrm>
            <a:off x="7719164" y="4174824"/>
            <a:ext cx="0" cy="1626563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직선 연결선 35"/>
          <p:cNvCxnSpPr/>
          <p:nvPr/>
        </p:nvCxnSpPr>
        <p:spPr bwMode="auto">
          <a:xfrm>
            <a:off x="2699792" y="4174824"/>
            <a:ext cx="0" cy="1626563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8" name="직사각형 37"/>
          <p:cNvSpPr/>
          <p:nvPr/>
        </p:nvSpPr>
        <p:spPr bwMode="auto">
          <a:xfrm>
            <a:off x="840650" y="5661248"/>
            <a:ext cx="3659188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Non-AP MLD B (Shared radio support)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" name="직사각형 60"/>
          <p:cNvSpPr/>
          <p:nvPr/>
        </p:nvSpPr>
        <p:spPr bwMode="auto">
          <a:xfrm>
            <a:off x="5246450" y="5661248"/>
            <a:ext cx="3659188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Non-AP MLD</a:t>
            </a:r>
            <a:r>
              <a:rPr lang="en-US" altLang="ko-KR" sz="1000" smtClean="0">
                <a:solidFill>
                  <a:schemeClr val="tx1"/>
                </a:solidFill>
              </a:rPr>
              <a:t> B (Shared </a:t>
            </a:r>
            <a:r>
              <a:rPr lang="en-US" altLang="ko-KR" sz="1000">
                <a:solidFill>
                  <a:schemeClr val="tx1"/>
                </a:solidFill>
              </a:rPr>
              <a:t>radio support</a:t>
            </a:r>
            <a:r>
              <a:rPr lang="en-US" altLang="ko-KR" sz="1000" smtClean="0">
                <a:solidFill>
                  <a:schemeClr val="tx1"/>
                </a:solidFill>
              </a:rPr>
              <a:t>)</a:t>
            </a:r>
            <a:endParaRPr lang="ko-KR" altLang="en-US" sz="1000">
              <a:solidFill>
                <a:schemeClr val="tx1"/>
              </a:solidFill>
            </a:endParaRPr>
          </a:p>
        </p:txBody>
      </p:sp>
      <p:sp>
        <p:nvSpPr>
          <p:cNvPr id="63" name="직사각형 62"/>
          <p:cNvSpPr/>
          <p:nvPr/>
        </p:nvSpPr>
        <p:spPr bwMode="auto">
          <a:xfrm>
            <a:off x="7365701" y="5801387"/>
            <a:ext cx="706926" cy="338103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B1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Link switch operation with AP’s shared radio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400" dirty="0" smtClean="0"/>
              <a:t>To overcome this disconnection problem of legacy STAs, a subset of links may remain in the frequency band where they originally existed</a:t>
            </a:r>
          </a:p>
          <a:p>
            <a:pPr lvl="1"/>
            <a:r>
              <a:rPr lang="en-US" altLang="ko-KR" sz="1200" dirty="0" smtClean="0"/>
              <a:t>For instance, assuming AP 1 has 4 antennas, the AP 1 is split into AP 1 and AP 2, and they are allocated on 5GHz and 6GHz, respectively</a:t>
            </a:r>
          </a:p>
          <a:p>
            <a:pPr lvl="1"/>
            <a:r>
              <a:rPr lang="en-US" altLang="ko-KR" sz="1200" dirty="0" smtClean="0"/>
              <a:t>STAs supporting shared radio (non-AP MLD B) can selectively move to a new AP (AP 2)</a:t>
            </a:r>
            <a:endParaRPr lang="en-US" altLang="ko-KR" sz="1200" dirty="0"/>
          </a:p>
          <a:p>
            <a:pPr lvl="1"/>
            <a:r>
              <a:rPr lang="en-US" altLang="ko-KR" sz="1200" dirty="0" smtClean="0"/>
              <a:t>Legacy STA can maintain its connection with the AP</a:t>
            </a:r>
          </a:p>
          <a:p>
            <a:pPr lvl="1"/>
            <a:r>
              <a:rPr lang="en-US" altLang="ko-KR" sz="1200" dirty="0"/>
              <a:t>Since a BSS is newly </a:t>
            </a:r>
            <a:r>
              <a:rPr lang="en-US" altLang="ko-KR" sz="1200" dirty="0" smtClean="0"/>
              <a:t>activated, </a:t>
            </a:r>
            <a:r>
              <a:rPr lang="en-US" altLang="ko-KR" sz="1200" dirty="0"/>
              <a:t>information regarding the BSS can be announced such as Band Information, </a:t>
            </a:r>
            <a:r>
              <a:rPr lang="en-US" altLang="ko-KR" sz="1200" dirty="0" smtClean="0"/>
              <a:t/>
            </a:r>
            <a:br>
              <a:rPr lang="en-US" altLang="ko-KR" sz="1200" dirty="0" smtClean="0"/>
            </a:br>
            <a:r>
              <a:rPr lang="en-US" altLang="ko-KR" sz="1200" dirty="0" smtClean="0"/>
              <a:t>Max </a:t>
            </a:r>
            <a:r>
              <a:rPr lang="en-US" altLang="ko-KR" sz="1200" dirty="0"/>
              <a:t># of </a:t>
            </a:r>
            <a:r>
              <a:rPr lang="en-US" altLang="ko-KR" sz="1200" dirty="0" err="1" smtClean="0"/>
              <a:t>Nss</a:t>
            </a:r>
            <a:r>
              <a:rPr lang="en-US" altLang="ko-KR" sz="1200" dirty="0" smtClean="0"/>
              <a:t>, </a:t>
            </a:r>
            <a:r>
              <a:rPr lang="en-US" altLang="ko-KR" sz="1200" dirty="0"/>
              <a:t>BSSID, Beacon Interval, and so on</a:t>
            </a:r>
          </a:p>
          <a:p>
            <a:pPr lvl="1"/>
            <a:r>
              <a:rPr lang="en-US" altLang="ko-KR" sz="1200" dirty="0"/>
              <a:t>Some attributes, e.g., Max # of </a:t>
            </a:r>
            <a:r>
              <a:rPr lang="en-US" altLang="ko-KR" sz="1200" dirty="0" err="1"/>
              <a:t>Nss</a:t>
            </a:r>
            <a:r>
              <a:rPr lang="en-US" altLang="ko-KR" sz="1200" dirty="0" smtClean="0"/>
              <a:t>, </a:t>
            </a:r>
            <a:r>
              <a:rPr lang="en-US" altLang="ko-KR" sz="1200" dirty="0"/>
              <a:t>for the remaining AP may be changed and they needs to be </a:t>
            </a:r>
            <a:r>
              <a:rPr lang="en-US" altLang="ko-KR" sz="1200" dirty="0" smtClean="0"/>
              <a:t>announced</a:t>
            </a:r>
            <a:endParaRPr lang="en-US" altLang="ko-KR" sz="12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sp>
        <p:nvSpPr>
          <p:cNvPr id="27" name="직사각형 26"/>
          <p:cNvSpPr/>
          <p:nvPr/>
        </p:nvSpPr>
        <p:spPr bwMode="auto">
          <a:xfrm>
            <a:off x="543848" y="3598830"/>
            <a:ext cx="3659188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직사각형 29"/>
          <p:cNvSpPr/>
          <p:nvPr/>
        </p:nvSpPr>
        <p:spPr bwMode="auto">
          <a:xfrm>
            <a:off x="2244957" y="3836721"/>
            <a:ext cx="706926" cy="338103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1</a:t>
            </a:r>
          </a:p>
        </p:txBody>
      </p:sp>
      <p:sp>
        <p:nvSpPr>
          <p:cNvPr id="42" name="왼쪽/오른쪽 화살표 41"/>
          <p:cNvSpPr/>
          <p:nvPr/>
        </p:nvSpPr>
        <p:spPr bwMode="auto">
          <a:xfrm>
            <a:off x="4262195" y="4733150"/>
            <a:ext cx="645160" cy="248138"/>
          </a:xfrm>
          <a:prstGeom prst="left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직사각형 43"/>
          <p:cNvSpPr/>
          <p:nvPr/>
        </p:nvSpPr>
        <p:spPr bwMode="auto">
          <a:xfrm>
            <a:off x="4953801" y="3598830"/>
            <a:ext cx="3659188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직사각형 45"/>
          <p:cNvSpPr/>
          <p:nvPr/>
        </p:nvSpPr>
        <p:spPr bwMode="auto">
          <a:xfrm>
            <a:off x="7365701" y="3836721"/>
            <a:ext cx="706926" cy="338103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6" name="직사각형 55"/>
          <p:cNvSpPr/>
          <p:nvPr/>
        </p:nvSpPr>
        <p:spPr bwMode="auto">
          <a:xfrm>
            <a:off x="6658065" y="3836721"/>
            <a:ext cx="706926" cy="338103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직사각형 48"/>
          <p:cNvSpPr/>
          <p:nvPr/>
        </p:nvSpPr>
        <p:spPr bwMode="auto">
          <a:xfrm>
            <a:off x="4953801" y="4904932"/>
            <a:ext cx="3659188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Non-AP MLD</a:t>
            </a:r>
            <a:r>
              <a:rPr lang="en-US" altLang="ko-KR" sz="1000" smtClean="0">
                <a:solidFill>
                  <a:schemeClr val="tx1"/>
                </a:solidFill>
              </a:rPr>
              <a:t> A (</a:t>
            </a:r>
            <a:r>
              <a:rPr lang="en-US" altLang="ko-KR" sz="1000">
                <a:solidFill>
                  <a:schemeClr val="tx1"/>
                </a:solidFill>
              </a:rPr>
              <a:t>No shared radio support</a:t>
            </a:r>
            <a:r>
              <a:rPr lang="en-US" altLang="ko-KR" sz="1000" smtClean="0">
                <a:solidFill>
                  <a:schemeClr val="tx1"/>
                </a:solidFill>
              </a:rPr>
              <a:t>)</a:t>
            </a:r>
            <a:endParaRPr lang="ko-KR" altLang="en-US" sz="1000">
              <a:solidFill>
                <a:schemeClr val="tx1"/>
              </a:solidFill>
            </a:endParaRPr>
          </a:p>
        </p:txBody>
      </p:sp>
      <p:sp>
        <p:nvSpPr>
          <p:cNvPr id="51" name="직사각형 50"/>
          <p:cNvSpPr/>
          <p:nvPr/>
        </p:nvSpPr>
        <p:spPr bwMode="auto">
          <a:xfrm>
            <a:off x="6654910" y="5045071"/>
            <a:ext cx="706926" cy="33810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A1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직사각형 27"/>
          <p:cNvSpPr/>
          <p:nvPr/>
        </p:nvSpPr>
        <p:spPr bwMode="auto">
          <a:xfrm>
            <a:off x="543848" y="4904932"/>
            <a:ext cx="3659188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Non-AP MLD A (No shared radio support)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직사각형 31"/>
          <p:cNvSpPr/>
          <p:nvPr/>
        </p:nvSpPr>
        <p:spPr bwMode="auto">
          <a:xfrm>
            <a:off x="2244957" y="5045071"/>
            <a:ext cx="706926" cy="33810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A1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직사각형 40"/>
          <p:cNvSpPr/>
          <p:nvPr/>
        </p:nvSpPr>
        <p:spPr bwMode="auto">
          <a:xfrm>
            <a:off x="2329645" y="5801387"/>
            <a:ext cx="706926" cy="338103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B1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9" name="그룹 8"/>
          <p:cNvGrpSpPr/>
          <p:nvPr/>
        </p:nvGrpSpPr>
        <p:grpSpPr>
          <a:xfrm>
            <a:off x="1204421" y="3967543"/>
            <a:ext cx="376808" cy="72008"/>
            <a:chOff x="559188" y="2966132"/>
            <a:chExt cx="376808" cy="72008"/>
          </a:xfrm>
          <a:noFill/>
        </p:grpSpPr>
        <p:sp>
          <p:nvSpPr>
            <p:cNvPr id="7" name="타원 6"/>
            <p:cNvSpPr/>
            <p:nvPr/>
          </p:nvSpPr>
          <p:spPr bwMode="auto">
            <a:xfrm>
              <a:off x="559188" y="2966132"/>
              <a:ext cx="72008" cy="72008"/>
            </a:xfrm>
            <a:prstGeom prst="ellips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7" name="타원 46"/>
            <p:cNvSpPr/>
            <p:nvPr/>
          </p:nvSpPr>
          <p:spPr bwMode="auto">
            <a:xfrm>
              <a:off x="711588" y="2966132"/>
              <a:ext cx="72008" cy="72008"/>
            </a:xfrm>
            <a:prstGeom prst="ellips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8" name="타원 47"/>
            <p:cNvSpPr/>
            <p:nvPr/>
          </p:nvSpPr>
          <p:spPr bwMode="auto">
            <a:xfrm>
              <a:off x="863988" y="2966132"/>
              <a:ext cx="72008" cy="72008"/>
            </a:xfrm>
            <a:prstGeom prst="ellips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52" name="그룹 51"/>
          <p:cNvGrpSpPr/>
          <p:nvPr/>
        </p:nvGrpSpPr>
        <p:grpSpPr>
          <a:xfrm>
            <a:off x="5573789" y="3967543"/>
            <a:ext cx="376808" cy="72008"/>
            <a:chOff x="559188" y="2966132"/>
            <a:chExt cx="376808" cy="72008"/>
          </a:xfrm>
          <a:noFill/>
        </p:grpSpPr>
        <p:sp>
          <p:nvSpPr>
            <p:cNvPr id="55" name="타원 54"/>
            <p:cNvSpPr/>
            <p:nvPr/>
          </p:nvSpPr>
          <p:spPr bwMode="auto">
            <a:xfrm>
              <a:off x="559188" y="2966132"/>
              <a:ext cx="72008" cy="72008"/>
            </a:xfrm>
            <a:prstGeom prst="ellips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7" name="타원 56"/>
            <p:cNvSpPr/>
            <p:nvPr/>
          </p:nvSpPr>
          <p:spPr bwMode="auto">
            <a:xfrm>
              <a:off x="711588" y="2966132"/>
              <a:ext cx="72008" cy="72008"/>
            </a:xfrm>
            <a:prstGeom prst="ellips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9" name="타원 58"/>
            <p:cNvSpPr/>
            <p:nvPr/>
          </p:nvSpPr>
          <p:spPr bwMode="auto">
            <a:xfrm>
              <a:off x="863988" y="2966132"/>
              <a:ext cx="72008" cy="72008"/>
            </a:xfrm>
            <a:prstGeom prst="ellipse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cxnSp>
        <p:nvCxnSpPr>
          <p:cNvPr id="33" name="직선 연결선 32"/>
          <p:cNvCxnSpPr>
            <a:stCxn id="30" idx="2"/>
            <a:endCxn id="32" idx="0"/>
          </p:cNvCxnSpPr>
          <p:nvPr/>
        </p:nvCxnSpPr>
        <p:spPr bwMode="auto">
          <a:xfrm>
            <a:off x="2598420" y="4174824"/>
            <a:ext cx="0" cy="870247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직선 연결선 44"/>
          <p:cNvCxnSpPr>
            <a:stCxn id="56" idx="2"/>
            <a:endCxn id="51" idx="0"/>
          </p:cNvCxnSpPr>
          <p:nvPr/>
        </p:nvCxnSpPr>
        <p:spPr bwMode="auto">
          <a:xfrm flipH="1">
            <a:off x="7008373" y="4174824"/>
            <a:ext cx="3155" cy="870247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2603155" y="4842788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5GHz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670244" y="5597373"/>
            <a:ext cx="9813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5GHz</a:t>
            </a:r>
            <a:r>
              <a:rPr lang="en-US" altLang="ko-KR" sz="1200" smtClean="0">
                <a:solidFill>
                  <a:schemeClr val="tx1"/>
                </a:solidFill>
              </a:rPr>
              <a:t>/6GHz</a:t>
            </a:r>
            <a:endParaRPr lang="ko-KR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977053" y="4098242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5GHz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984644" y="4842788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5GHz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7691362" y="5597373"/>
            <a:ext cx="9813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5GHz/</a:t>
            </a:r>
            <a:r>
              <a:rPr lang="en-US" altLang="ko-KR" sz="1200" b="1" smtClean="0">
                <a:solidFill>
                  <a:schemeClr val="tx1"/>
                </a:solidFill>
              </a:rPr>
              <a:t>6GHz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7707170" y="4098242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6GHz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50" name="직사각형 49"/>
          <p:cNvSpPr/>
          <p:nvPr/>
        </p:nvSpPr>
        <p:spPr bwMode="auto">
          <a:xfrm>
            <a:off x="2958251" y="3836721"/>
            <a:ext cx="706926" cy="338103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2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2066955" y="4098242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5GHz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903564" y="4098242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6GHz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066955" y="3607044"/>
            <a:ext cx="8883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4 antennas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6549361" y="3607044"/>
            <a:ext cx="8883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2 antennas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7455388" y="3607044"/>
            <a:ext cx="8883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2 antennas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20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Considerations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/>
              <a:t>The AP MLD or the non-AP MLD </a:t>
            </a:r>
            <a:r>
              <a:rPr lang="en-US" altLang="ko-KR" sz="1800" smtClean="0"/>
              <a:t>can initiate </a:t>
            </a:r>
            <a:r>
              <a:rPr lang="en-US" altLang="ko-KR" sz="1800"/>
              <a:t>link switch operation </a:t>
            </a:r>
            <a:r>
              <a:rPr lang="en-US" altLang="ko-KR" sz="1800" smtClean="0"/>
              <a:t>for non-AP MLD</a:t>
            </a:r>
          </a:p>
          <a:p>
            <a:r>
              <a:rPr lang="en-US" altLang="ko-KR" sz="1800" smtClean="0"/>
              <a:t>If some radios can be shared among frequency bands, link switch operation can be used adequately</a:t>
            </a:r>
          </a:p>
          <a:p>
            <a:pPr lvl="1"/>
            <a:r>
              <a:rPr lang="en-US" altLang="ko-KR" sz="1600" smtClean="0"/>
              <a:t>In this case, legacy/single-link devices may not be supported due to the switched band</a:t>
            </a:r>
          </a:p>
          <a:p>
            <a:r>
              <a:rPr lang="en-US" altLang="ko-KR" sz="1800" smtClean="0"/>
              <a:t>To support the legacy/single-link devices, a subset of links may remain on the link where they existed</a:t>
            </a:r>
          </a:p>
          <a:p>
            <a:pPr lvl="1"/>
            <a:r>
              <a:rPr lang="en-US" altLang="ko-KR" sz="1600" smtClean="0"/>
              <a:t>To this end, some additional information can be included in addition to existing channel switching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8911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marL="0" lvl="0" indent="0">
              <a:buNone/>
            </a:pPr>
            <a:r>
              <a:rPr lang="en-US" altLang="ko-KR" smtClean="0"/>
              <a:t>[1</a:t>
            </a:r>
            <a:r>
              <a:rPr lang="en-US" altLang="ko-KR"/>
              <a:t>] </a:t>
            </a:r>
            <a:r>
              <a:rPr lang="en-US" altLang="ko-KR" smtClean="0"/>
              <a:t>19/0822r9, “Extremely efficient multi-band operation”</a:t>
            </a:r>
          </a:p>
          <a:p>
            <a:pPr marL="0" indent="0">
              <a:buNone/>
            </a:pPr>
            <a:r>
              <a:rPr lang="en-US" altLang="ko-KR" smtClean="0"/>
              <a:t>[2] </a:t>
            </a:r>
            <a:r>
              <a:rPr lang="en-US" altLang="ko-KR"/>
              <a:t>19/1358r0, “Multi-link operation management</a:t>
            </a:r>
            <a:r>
              <a:rPr lang="en-US" altLang="ko-KR" smtClean="0"/>
              <a:t>”</a:t>
            </a:r>
          </a:p>
          <a:p>
            <a:pPr marL="0" lvl="0" indent="0">
              <a:buNone/>
            </a:pPr>
            <a:r>
              <a:rPr lang="en-US" altLang="ko-KR" smtClean="0"/>
              <a:t>[3] 19/1528r2, “Multi-link: Link management”</a:t>
            </a: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933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text to the TGbe SFD?</a:t>
            </a:r>
          </a:p>
          <a:p>
            <a:pPr lvl="1"/>
            <a:r>
              <a:rPr lang="en-US" altLang="ko-KR" dirty="0"/>
              <a:t>A non-AP MLD may send its associated AP MLD a frame to request to switch link to other link among enabled links of the AP MLD.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068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text to the TGbe SFD?</a:t>
            </a:r>
          </a:p>
          <a:p>
            <a:pPr lvl="1"/>
            <a:r>
              <a:rPr lang="en-US" altLang="ko-KR" dirty="0"/>
              <a:t>An AP MLD may send an non-AP MLD a frame to request to switch a link of the non-AP MLD to other link among enabled links of the AP MLD.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036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</a:t>
            </a:r>
            <a:r>
              <a:rPr lang="en-US" altLang="ko-KR" dirty="0" smtClean="0"/>
              <a:t>to define the following?</a:t>
            </a:r>
            <a:endParaRPr lang="en-US" altLang="ko-KR" dirty="0"/>
          </a:p>
          <a:p>
            <a:pPr lvl="1"/>
            <a:r>
              <a:rPr lang="en-US" altLang="ko-KR" dirty="0"/>
              <a:t>Single-link/radio (TBD) non-AP MLD</a:t>
            </a:r>
            <a:r>
              <a:rPr lang="en-US" altLang="ko-KR" dirty="0" smtClean="0"/>
              <a:t>: </a:t>
            </a:r>
            <a:r>
              <a:rPr lang="en-US" altLang="ko-KR" dirty="0"/>
              <a:t>A non-AP MLD that </a:t>
            </a:r>
            <a:r>
              <a:rPr lang="en-US" altLang="ko-KR" dirty="0" smtClean="0"/>
              <a:t>supports </a:t>
            </a:r>
            <a:r>
              <a:rPr lang="en-US" altLang="ko-KR" dirty="0"/>
              <a:t>operation on more than one link but can only transmit </a:t>
            </a:r>
            <a:r>
              <a:rPr lang="en-US" altLang="ko-KR" dirty="0" smtClean="0"/>
              <a:t>to or </a:t>
            </a:r>
            <a:r>
              <a:rPr lang="en-US" altLang="ko-KR" dirty="0"/>
              <a:t>receive frames </a:t>
            </a:r>
            <a:r>
              <a:rPr lang="en-US" altLang="ko-KR" dirty="0" smtClean="0"/>
              <a:t>from </a:t>
            </a:r>
            <a:r>
              <a:rPr lang="en-US" altLang="ko-KR" dirty="0"/>
              <a:t>another MLD on one link at a time</a:t>
            </a:r>
            <a:r>
              <a:rPr lang="en-US" altLang="ko-KR" dirty="0" smtClean="0"/>
              <a:t>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6188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Motivation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>
                <a:solidFill>
                  <a:schemeClr val="tx1"/>
                </a:solidFill>
              </a:rPr>
              <a:t>There have been lots of contribution dealing with multi-link management issues [1-3]</a:t>
            </a:r>
          </a:p>
          <a:p>
            <a:pPr lvl="1"/>
            <a:r>
              <a:rPr lang="en-US" altLang="ko-KR" smtClean="0">
                <a:solidFill>
                  <a:schemeClr val="tx1"/>
                </a:solidFill>
              </a:rPr>
              <a:t>Steering/load balancing, aggregation, AP power save, coexistence with other stds, QoS, etc.</a:t>
            </a:r>
          </a:p>
          <a:p>
            <a:r>
              <a:rPr lang="en-US" altLang="ko-KR" smtClean="0">
                <a:solidFill>
                  <a:schemeClr val="tx1"/>
                </a:solidFill>
              </a:rPr>
              <a:t>Channel/link </a:t>
            </a:r>
            <a:r>
              <a:rPr lang="en-US" altLang="ko-KR">
                <a:solidFill>
                  <a:schemeClr val="tx1"/>
                </a:solidFill>
              </a:rPr>
              <a:t>switch operation would </a:t>
            </a:r>
            <a:r>
              <a:rPr lang="en-US" altLang="ko-KR" smtClean="0">
                <a:solidFill>
                  <a:schemeClr val="tx1"/>
                </a:solidFill>
              </a:rPr>
              <a:t>be one of solutions </a:t>
            </a:r>
            <a:r>
              <a:rPr lang="en-US" altLang="ko-KR">
                <a:solidFill>
                  <a:schemeClr val="tx1"/>
                </a:solidFill>
              </a:rPr>
              <a:t>to avoid traffic </a:t>
            </a:r>
            <a:r>
              <a:rPr lang="en-US" altLang="ko-KR" smtClean="0">
                <a:solidFill>
                  <a:schemeClr val="tx1"/>
                </a:solidFill>
              </a:rPr>
              <a:t>congestion in multi-link</a:t>
            </a:r>
          </a:p>
          <a:p>
            <a:r>
              <a:rPr lang="en-US" altLang="ko-KR" smtClean="0">
                <a:solidFill>
                  <a:schemeClr val="tx1"/>
                </a:solidFill>
              </a:rPr>
              <a:t>In this contribution, we introduce channel/link switch operation for multi-link and address some considerations</a:t>
            </a:r>
            <a:endParaRPr lang="en-US" altLang="ko-KR">
              <a:solidFill>
                <a:schemeClr val="tx1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148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Recap on terminologies [1-2]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grpSp>
        <p:nvGrpSpPr>
          <p:cNvPr id="41" name="그룹 40"/>
          <p:cNvGrpSpPr/>
          <p:nvPr/>
        </p:nvGrpSpPr>
        <p:grpSpPr>
          <a:xfrm>
            <a:off x="463134" y="2285973"/>
            <a:ext cx="8315692" cy="3244236"/>
            <a:chOff x="1417054" y="3356992"/>
            <a:chExt cx="6469967" cy="2524157"/>
          </a:xfrm>
        </p:grpSpPr>
        <p:grpSp>
          <p:nvGrpSpPr>
            <p:cNvPr id="25" name="그룹 24"/>
            <p:cNvGrpSpPr/>
            <p:nvPr/>
          </p:nvGrpSpPr>
          <p:grpSpPr>
            <a:xfrm>
              <a:off x="2742406" y="3356992"/>
              <a:ext cx="3659188" cy="720080"/>
              <a:chOff x="2771800" y="3356992"/>
              <a:chExt cx="3659188" cy="720080"/>
            </a:xfrm>
          </p:grpSpPr>
          <p:sp>
            <p:nvSpPr>
              <p:cNvPr id="7" name="직사각형 6"/>
              <p:cNvSpPr/>
              <p:nvPr/>
            </p:nvSpPr>
            <p:spPr bwMode="auto">
              <a:xfrm>
                <a:off x="2771800" y="3356992"/>
                <a:ext cx="3659188" cy="72008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ko-KR" sz="120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AP multi-link device (AP MLD)</a:t>
                </a:r>
                <a:endParaRPr kumimoji="0" lang="ko-KR" altLang="en-US" sz="120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8" name="직사각형 7"/>
              <p:cNvSpPr/>
              <p:nvPr/>
            </p:nvSpPr>
            <p:spPr bwMode="auto">
              <a:xfrm>
                <a:off x="3072987" y="3594883"/>
                <a:ext cx="706926" cy="338103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ko-KR" sz="105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AP 1</a:t>
                </a:r>
                <a:endParaRPr kumimoji="0" lang="ko-KR" altLang="en-US" sz="105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7" name="직사각형 16"/>
              <p:cNvSpPr/>
              <p:nvPr/>
            </p:nvSpPr>
            <p:spPr bwMode="auto">
              <a:xfrm>
                <a:off x="4247931" y="3594883"/>
                <a:ext cx="706926" cy="338103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ko-KR" sz="105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AP 2</a:t>
                </a:r>
                <a:endParaRPr kumimoji="0" lang="ko-KR" altLang="en-US" sz="105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8" name="직사각형 17"/>
              <p:cNvSpPr/>
              <p:nvPr/>
            </p:nvSpPr>
            <p:spPr bwMode="auto">
              <a:xfrm>
                <a:off x="5422875" y="3594883"/>
                <a:ext cx="706926" cy="338103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ko-KR" sz="105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AP 3</a:t>
                </a:r>
                <a:endParaRPr kumimoji="0" lang="ko-KR" altLang="en-US" sz="105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grpSp>
          <p:nvGrpSpPr>
            <p:cNvPr id="24" name="그룹 23"/>
            <p:cNvGrpSpPr/>
            <p:nvPr/>
          </p:nvGrpSpPr>
          <p:grpSpPr>
            <a:xfrm>
              <a:off x="2742406" y="5161069"/>
              <a:ext cx="3659188" cy="720080"/>
              <a:chOff x="2771800" y="5161069"/>
              <a:chExt cx="3659188" cy="720080"/>
            </a:xfrm>
          </p:grpSpPr>
          <p:sp>
            <p:nvSpPr>
              <p:cNvPr id="10" name="직사각형 9"/>
              <p:cNvSpPr/>
              <p:nvPr/>
            </p:nvSpPr>
            <p:spPr bwMode="auto">
              <a:xfrm>
                <a:off x="2771800" y="5161069"/>
                <a:ext cx="3659188" cy="72008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b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ko-KR" sz="120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Non-AP multi-link device (Non-AP MLD)</a:t>
                </a:r>
                <a:endParaRPr kumimoji="0" lang="ko-KR" altLang="en-US" sz="120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9" name="직사각형 18"/>
              <p:cNvSpPr/>
              <p:nvPr/>
            </p:nvSpPr>
            <p:spPr bwMode="auto">
              <a:xfrm>
                <a:off x="3072987" y="5301208"/>
                <a:ext cx="706926" cy="338103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ko-KR" sz="105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STA 1</a:t>
                </a:r>
                <a:endParaRPr kumimoji="0" lang="ko-KR" altLang="en-US" sz="105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0" name="직사각형 19"/>
              <p:cNvSpPr/>
              <p:nvPr/>
            </p:nvSpPr>
            <p:spPr bwMode="auto">
              <a:xfrm>
                <a:off x="4247931" y="5301208"/>
                <a:ext cx="706926" cy="338103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ko-KR" sz="105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STA 2</a:t>
                </a:r>
                <a:endParaRPr kumimoji="0" lang="ko-KR" altLang="en-US" sz="105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1" name="직사각형 20"/>
              <p:cNvSpPr/>
              <p:nvPr/>
            </p:nvSpPr>
            <p:spPr bwMode="auto">
              <a:xfrm>
                <a:off x="5422875" y="5301208"/>
                <a:ext cx="706926" cy="338103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ko-KR" sz="105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STA 3</a:t>
                </a:r>
                <a:endParaRPr kumimoji="0" lang="ko-KR" altLang="en-US" sz="105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sp>
          <p:nvSpPr>
            <p:cNvPr id="22" name="직사각형 21"/>
            <p:cNvSpPr/>
            <p:nvPr/>
          </p:nvSpPr>
          <p:spPr bwMode="auto">
            <a:xfrm>
              <a:off x="3203848" y="4007002"/>
              <a:ext cx="360040" cy="1222198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Link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1</a:t>
              </a:r>
              <a:endParaRPr kumimoji="0" lang="ko-KR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6" name="직사각형 25"/>
            <p:cNvSpPr/>
            <p:nvPr/>
          </p:nvSpPr>
          <p:spPr bwMode="auto">
            <a:xfrm>
              <a:off x="4391980" y="4007002"/>
              <a:ext cx="360040" cy="1222198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Link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ko-KR" sz="1000">
                  <a:solidFill>
                    <a:schemeClr val="tx1"/>
                  </a:solidFill>
                </a:rPr>
                <a:t>2</a:t>
              </a:r>
              <a:endParaRPr kumimoji="0" lang="ko-KR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7" name="직사각형 26"/>
            <p:cNvSpPr/>
            <p:nvPr/>
          </p:nvSpPr>
          <p:spPr bwMode="auto">
            <a:xfrm>
              <a:off x="5570662" y="4007002"/>
              <a:ext cx="360040" cy="1222198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Link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3</a:t>
              </a:r>
              <a:endParaRPr kumimoji="0" lang="ko-KR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8" name="직사각형 27"/>
            <p:cNvSpPr/>
            <p:nvPr/>
          </p:nvSpPr>
          <p:spPr>
            <a:xfrm>
              <a:off x="1417054" y="3990255"/>
              <a:ext cx="101341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ko-KR" sz="1200" smtClean="0">
                  <a:solidFill>
                    <a:schemeClr val="tx1"/>
                  </a:solidFill>
                </a:rPr>
                <a:t>Disabled</a:t>
              </a:r>
            </a:p>
            <a:p>
              <a:pPr algn="ctr"/>
              <a:r>
                <a:rPr lang="en-US" altLang="ko-KR" sz="1200" smtClean="0">
                  <a:solidFill>
                    <a:schemeClr val="tx1"/>
                  </a:solidFill>
                </a:rPr>
                <a:t>multi-link </a:t>
              </a:r>
              <a:r>
                <a:rPr lang="en-US" altLang="ko-KR" sz="1200">
                  <a:solidFill>
                    <a:schemeClr val="tx1"/>
                  </a:solidFill>
                </a:rPr>
                <a:t>set</a:t>
              </a:r>
              <a:endParaRPr lang="ko-KR" altLang="en-US" sz="1200">
                <a:solidFill>
                  <a:schemeClr val="tx1"/>
                </a:solidFill>
              </a:endParaRPr>
            </a:p>
          </p:txBody>
        </p:sp>
        <p:cxnSp>
          <p:nvCxnSpPr>
            <p:cNvPr id="13" name="직선 화살표 연결선 12"/>
            <p:cNvCxnSpPr/>
            <p:nvPr/>
          </p:nvCxnSpPr>
          <p:spPr bwMode="auto">
            <a:xfrm flipH="1">
              <a:off x="2382366" y="4221088"/>
              <a:ext cx="821482" cy="0"/>
            </a:xfrm>
            <a:prstGeom prst="straightConnector1">
              <a:avLst/>
            </a:prstGeom>
            <a:solidFill>
              <a:srgbClr val="00B8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9" name="직사각형 28"/>
            <p:cNvSpPr/>
            <p:nvPr/>
          </p:nvSpPr>
          <p:spPr>
            <a:xfrm>
              <a:off x="6873602" y="4717833"/>
              <a:ext cx="101341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ko-KR" sz="1200" smtClean="0">
                  <a:solidFill>
                    <a:schemeClr val="tx1"/>
                  </a:solidFill>
                </a:rPr>
                <a:t>Enabled</a:t>
              </a:r>
            </a:p>
            <a:p>
              <a:pPr algn="ctr"/>
              <a:r>
                <a:rPr lang="en-US" altLang="ko-KR" sz="1200" smtClean="0">
                  <a:solidFill>
                    <a:schemeClr val="tx1"/>
                  </a:solidFill>
                </a:rPr>
                <a:t>multi-link </a:t>
              </a:r>
              <a:r>
                <a:rPr lang="en-US" altLang="ko-KR" sz="1200">
                  <a:solidFill>
                    <a:schemeClr val="tx1"/>
                  </a:solidFill>
                </a:rPr>
                <a:t>set</a:t>
              </a:r>
              <a:endParaRPr lang="ko-KR" altLang="en-US" sz="1200">
                <a:solidFill>
                  <a:schemeClr val="tx1"/>
                </a:solidFill>
              </a:endParaRPr>
            </a:p>
          </p:txBody>
        </p:sp>
        <p:cxnSp>
          <p:nvCxnSpPr>
            <p:cNvPr id="31" name="직선 화살표 연결선 30"/>
            <p:cNvCxnSpPr/>
            <p:nvPr/>
          </p:nvCxnSpPr>
          <p:spPr bwMode="auto">
            <a:xfrm>
              <a:off x="5930702" y="4974647"/>
              <a:ext cx="1019376" cy="0"/>
            </a:xfrm>
            <a:prstGeom prst="straightConnector1">
              <a:avLst/>
            </a:prstGeom>
            <a:solidFill>
              <a:srgbClr val="00B8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5" name="직선 화살표 연결선 44"/>
            <p:cNvCxnSpPr/>
            <p:nvPr/>
          </p:nvCxnSpPr>
          <p:spPr bwMode="auto">
            <a:xfrm>
              <a:off x="4752020" y="4806570"/>
              <a:ext cx="2198057" cy="0"/>
            </a:xfrm>
            <a:prstGeom prst="straightConnector1">
              <a:avLst/>
            </a:prstGeom>
            <a:solidFill>
              <a:srgbClr val="00B8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401477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Channel switch operation in multi-link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smtClean="0"/>
              <a:t>Channel switch operation is already defined in legacy .11</a:t>
            </a:r>
            <a:endParaRPr lang="en-US" altLang="ko-KR" sz="1600"/>
          </a:p>
          <a:p>
            <a:pPr lvl="1"/>
            <a:r>
              <a:rPr lang="en-US" altLang="ko-KR" sz="1400" smtClean="0"/>
              <a:t>It can be performed by existing channel switch announcement</a:t>
            </a:r>
          </a:p>
          <a:p>
            <a:pPr lvl="1"/>
            <a:r>
              <a:rPr lang="en-US" altLang="ko-KR" sz="1400" smtClean="0"/>
              <a:t>Based on the channel switching procedure, AP2 and STAs which are associated with the AP2 move to other channel after the announcement</a:t>
            </a:r>
          </a:p>
          <a:p>
            <a:pPr lvl="1"/>
            <a:r>
              <a:rPr lang="en-US" altLang="ko-KR" sz="1400" smtClean="0"/>
              <a:t>With </a:t>
            </a:r>
            <a:r>
              <a:rPr lang="en-US" altLang="ko-KR" sz="1400"/>
              <a:t>this </a:t>
            </a:r>
            <a:r>
              <a:rPr lang="en-US" altLang="ko-KR" sz="1400" smtClean="0"/>
              <a:t>channel </a:t>
            </a:r>
            <a:r>
              <a:rPr lang="en-US" altLang="ko-KR" sz="1400"/>
              <a:t>switching, crowded channel can be avoided </a:t>
            </a:r>
            <a:r>
              <a:rPr lang="en-US" altLang="ko-KR" sz="1400" smtClean="0"/>
              <a:t>so that traffic </a:t>
            </a:r>
            <a:r>
              <a:rPr lang="en-US" altLang="ko-KR" sz="1400"/>
              <a:t>load can </a:t>
            </a:r>
            <a:r>
              <a:rPr lang="en-US" altLang="ko-KR" sz="1400" smtClean="0"/>
              <a:t>be balanced</a:t>
            </a:r>
          </a:p>
          <a:p>
            <a:pPr lvl="1"/>
            <a:r>
              <a:rPr lang="en-US" altLang="ko-KR" sz="1400"/>
              <a:t>Also, transmission on one link concurrent with reception on the other link may become </a:t>
            </a:r>
            <a:r>
              <a:rPr lang="en-US" altLang="ko-KR" sz="1400" smtClean="0"/>
              <a:t>possible</a:t>
            </a:r>
          </a:p>
          <a:p>
            <a:pPr lvl="1"/>
            <a:r>
              <a:rPr lang="en-US" altLang="ko-KR" sz="1400" smtClean="0"/>
              <a:t>In multi-link, channel switch operation may be used more frequently since established connections are still alive during switching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sp>
        <p:nvSpPr>
          <p:cNvPr id="37" name="직사각형 36"/>
          <p:cNvSpPr/>
          <p:nvPr/>
        </p:nvSpPr>
        <p:spPr bwMode="auto">
          <a:xfrm>
            <a:off x="1388449" y="3930296"/>
            <a:ext cx="2511356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직사각형 37"/>
          <p:cNvSpPr/>
          <p:nvPr/>
        </p:nvSpPr>
        <p:spPr bwMode="auto">
          <a:xfrm>
            <a:off x="1716748" y="4168187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직사각형 38"/>
          <p:cNvSpPr/>
          <p:nvPr/>
        </p:nvSpPr>
        <p:spPr bwMode="auto">
          <a:xfrm>
            <a:off x="2891692" y="4168187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직사각형 39"/>
          <p:cNvSpPr/>
          <p:nvPr/>
        </p:nvSpPr>
        <p:spPr bwMode="auto">
          <a:xfrm>
            <a:off x="1388449" y="5734373"/>
            <a:ext cx="2511356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직사각형 40"/>
          <p:cNvSpPr/>
          <p:nvPr/>
        </p:nvSpPr>
        <p:spPr bwMode="auto">
          <a:xfrm>
            <a:off x="1716748" y="5874512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직사각형 41"/>
          <p:cNvSpPr/>
          <p:nvPr/>
        </p:nvSpPr>
        <p:spPr bwMode="auto">
          <a:xfrm>
            <a:off x="2891692" y="5874512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직사각형 42"/>
          <p:cNvSpPr/>
          <p:nvPr/>
        </p:nvSpPr>
        <p:spPr bwMode="auto">
          <a:xfrm>
            <a:off x="5257966" y="3930296"/>
            <a:ext cx="2511356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직사각형 43"/>
          <p:cNvSpPr/>
          <p:nvPr/>
        </p:nvSpPr>
        <p:spPr bwMode="auto">
          <a:xfrm>
            <a:off x="5586265" y="4168187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직사각형 44"/>
          <p:cNvSpPr/>
          <p:nvPr/>
        </p:nvSpPr>
        <p:spPr bwMode="auto">
          <a:xfrm>
            <a:off x="6761209" y="4168187"/>
            <a:ext cx="706926" cy="338103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AP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직사각형 45"/>
          <p:cNvSpPr/>
          <p:nvPr/>
        </p:nvSpPr>
        <p:spPr bwMode="auto">
          <a:xfrm>
            <a:off x="5257966" y="5734373"/>
            <a:ext cx="2511356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" name="직사각형 46"/>
          <p:cNvSpPr/>
          <p:nvPr/>
        </p:nvSpPr>
        <p:spPr bwMode="auto">
          <a:xfrm>
            <a:off x="5586265" y="5874512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직사각형 47"/>
          <p:cNvSpPr/>
          <p:nvPr/>
        </p:nvSpPr>
        <p:spPr bwMode="auto">
          <a:xfrm>
            <a:off x="6761209" y="5874512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0" name="직선 연결선 49"/>
          <p:cNvCxnSpPr>
            <a:stCxn id="39" idx="2"/>
            <a:endCxn id="42" idx="0"/>
          </p:cNvCxnSpPr>
          <p:nvPr/>
        </p:nvCxnSpPr>
        <p:spPr bwMode="auto">
          <a:xfrm>
            <a:off x="3245155" y="4506290"/>
            <a:ext cx="0" cy="13682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직선 연결선 60"/>
          <p:cNvCxnSpPr>
            <a:stCxn id="44" idx="2"/>
            <a:endCxn id="47" idx="0"/>
          </p:cNvCxnSpPr>
          <p:nvPr/>
        </p:nvCxnSpPr>
        <p:spPr bwMode="auto">
          <a:xfrm>
            <a:off x="5939728" y="4506290"/>
            <a:ext cx="0" cy="13682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직선 연결선 61"/>
          <p:cNvCxnSpPr>
            <a:stCxn id="45" idx="2"/>
            <a:endCxn id="48" idx="0"/>
          </p:cNvCxnSpPr>
          <p:nvPr/>
        </p:nvCxnSpPr>
        <p:spPr bwMode="auto">
          <a:xfrm>
            <a:off x="7114672" y="4506290"/>
            <a:ext cx="0" cy="13682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직선 연결선 35"/>
          <p:cNvCxnSpPr>
            <a:stCxn id="38" idx="2"/>
            <a:endCxn id="41" idx="0"/>
          </p:cNvCxnSpPr>
          <p:nvPr/>
        </p:nvCxnSpPr>
        <p:spPr bwMode="auto">
          <a:xfrm>
            <a:off x="2070211" y="4506290"/>
            <a:ext cx="0" cy="13682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4" name="TextBox 73"/>
          <p:cNvSpPr txBox="1"/>
          <p:nvPr/>
        </p:nvSpPr>
        <p:spPr>
          <a:xfrm>
            <a:off x="5949587" y="5272207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Link 1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7069987" y="5272207"/>
            <a:ext cx="6431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rgbClr val="FF0000"/>
                </a:solidFill>
              </a:rPr>
              <a:t>Link 2’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2044515" y="5272207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Link 1</a:t>
            </a:r>
            <a:endParaRPr lang="ko-KR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3235956" y="5272207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Link 2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29" name="왼쪽/오른쪽 화살표 28"/>
          <p:cNvSpPr/>
          <p:nvPr/>
        </p:nvSpPr>
        <p:spPr bwMode="auto">
          <a:xfrm>
            <a:off x="4142556" y="5073472"/>
            <a:ext cx="933500" cy="248138"/>
          </a:xfrm>
          <a:prstGeom prst="left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598795" y="4796473"/>
            <a:ext cx="20794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200" smtClean="0">
                <a:solidFill>
                  <a:schemeClr val="tx1"/>
                </a:solidFill>
              </a:rPr>
              <a:t>Channel switch announcement</a:t>
            </a:r>
            <a:endParaRPr lang="ko-KR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656413" y="3891188"/>
            <a:ext cx="1658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200" b="1" smtClean="0">
                <a:solidFill>
                  <a:srgbClr val="FF0000"/>
                </a:solidFill>
              </a:rPr>
              <a:t>Move to other channel</a:t>
            </a:r>
            <a:endParaRPr lang="ko-KR" altLang="en-US" sz="12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2974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Link switch </a:t>
            </a:r>
            <a:r>
              <a:rPr lang="en-US" altLang="ko-KR"/>
              <a:t>operation initiated from </a:t>
            </a:r>
            <a:r>
              <a:rPr lang="en-US" altLang="ko-KR" smtClean="0"/>
              <a:t>AP </a:t>
            </a:r>
            <a:r>
              <a:rPr lang="en-US" altLang="ko-KR"/>
              <a:t>side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400" smtClean="0"/>
              <a:t>An </a:t>
            </a:r>
            <a:r>
              <a:rPr lang="en-US" altLang="ko-KR" sz="1400"/>
              <a:t>AP MLD may </a:t>
            </a:r>
            <a:r>
              <a:rPr lang="en-US" altLang="ko-KR" sz="1400" smtClean="0"/>
              <a:t>request a </a:t>
            </a:r>
            <a:r>
              <a:rPr lang="en-US" altLang="ko-KR" sz="1400"/>
              <a:t>non-AP MLD </a:t>
            </a:r>
            <a:r>
              <a:rPr lang="en-US" altLang="ko-KR" sz="1400" smtClean="0"/>
              <a:t>so that the non-AP MLD can perform </a:t>
            </a:r>
            <a:r>
              <a:rPr lang="en-US" altLang="ko-KR" sz="1400"/>
              <a:t>a link switch </a:t>
            </a:r>
            <a:r>
              <a:rPr lang="en-US" altLang="ko-KR" sz="1400" smtClean="0"/>
              <a:t>operation</a:t>
            </a:r>
            <a:endParaRPr lang="en-US" altLang="ko-KR" sz="1400"/>
          </a:p>
          <a:p>
            <a:pPr lvl="1"/>
            <a:r>
              <a:rPr lang="en-US" altLang="ko-KR" sz="1200" smtClean="0"/>
              <a:t>In this scenario, only a STA moves to other link supported by the AP MLD</a:t>
            </a:r>
          </a:p>
          <a:p>
            <a:pPr lvl="1"/>
            <a:r>
              <a:rPr lang="en-US" altLang="ko-KR" sz="1200" smtClean="0"/>
              <a:t>So, AP2 keeps providing access for other associated STAs as was</a:t>
            </a:r>
          </a:p>
          <a:p>
            <a:pPr lvl="1"/>
            <a:r>
              <a:rPr lang="en-US" altLang="ko-KR" sz="1200" smtClean="0"/>
              <a:t>An existing channel switch announcement can be reused with slight modification</a:t>
            </a:r>
          </a:p>
          <a:p>
            <a:pPr lvl="1"/>
            <a:r>
              <a:rPr lang="en-US" altLang="ko-KR" sz="1200" smtClean="0"/>
              <a:t>Link switch response from the non-AP MLD needs to be defined in order to let the AP MLD know when to switch transmitter AP</a:t>
            </a:r>
          </a:p>
          <a:p>
            <a:pPr lvl="1"/>
            <a:r>
              <a:rPr lang="en-US" altLang="ko-KR" sz="1200" smtClean="0"/>
              <a:t>Also, alive check procedure may be needed whether STA2 successfully moved or not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sp>
        <p:nvSpPr>
          <p:cNvPr id="58" name="직사각형 57"/>
          <p:cNvSpPr/>
          <p:nvPr/>
        </p:nvSpPr>
        <p:spPr bwMode="auto">
          <a:xfrm>
            <a:off x="596976" y="3717032"/>
            <a:ext cx="3640675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9" name="직사각형 58"/>
          <p:cNvSpPr/>
          <p:nvPr/>
        </p:nvSpPr>
        <p:spPr bwMode="auto">
          <a:xfrm>
            <a:off x="2058176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직사각형 59"/>
          <p:cNvSpPr/>
          <p:nvPr/>
        </p:nvSpPr>
        <p:spPr bwMode="auto">
          <a:xfrm>
            <a:off x="3229538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3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" name="직사각형 60"/>
          <p:cNvSpPr/>
          <p:nvPr/>
        </p:nvSpPr>
        <p:spPr bwMode="auto">
          <a:xfrm>
            <a:off x="596976" y="5521109"/>
            <a:ext cx="3640675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2" name="직사각형 61"/>
          <p:cNvSpPr/>
          <p:nvPr/>
        </p:nvSpPr>
        <p:spPr bwMode="auto">
          <a:xfrm>
            <a:off x="886815" y="5661248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3" name="직사각형 62"/>
          <p:cNvSpPr/>
          <p:nvPr/>
        </p:nvSpPr>
        <p:spPr bwMode="auto">
          <a:xfrm>
            <a:off x="2058176" y="5661248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1" name="직선 연결선 70"/>
          <p:cNvCxnSpPr/>
          <p:nvPr/>
        </p:nvCxnSpPr>
        <p:spPr bwMode="auto">
          <a:xfrm>
            <a:off x="2409848" y="4293026"/>
            <a:ext cx="3582" cy="13682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8" name="직선 연결선 77"/>
          <p:cNvCxnSpPr>
            <a:stCxn id="30" idx="2"/>
            <a:endCxn id="62" idx="0"/>
          </p:cNvCxnSpPr>
          <p:nvPr/>
        </p:nvCxnSpPr>
        <p:spPr bwMode="auto">
          <a:xfrm>
            <a:off x="1239191" y="4293026"/>
            <a:ext cx="1087" cy="13682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2" name="TextBox 81"/>
          <p:cNvSpPr txBox="1"/>
          <p:nvPr/>
        </p:nvSpPr>
        <p:spPr>
          <a:xfrm>
            <a:off x="622465" y="5058943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Link 1</a:t>
            </a:r>
            <a:endParaRPr lang="ko-KR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1813906" y="5058943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Link 2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30" name="직사각형 29"/>
          <p:cNvSpPr/>
          <p:nvPr/>
        </p:nvSpPr>
        <p:spPr bwMode="auto">
          <a:xfrm>
            <a:off x="885728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직사각형 34"/>
          <p:cNvSpPr/>
          <p:nvPr/>
        </p:nvSpPr>
        <p:spPr bwMode="auto">
          <a:xfrm>
            <a:off x="4873625" y="3717032"/>
            <a:ext cx="3640675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직사각형 35"/>
          <p:cNvSpPr/>
          <p:nvPr/>
        </p:nvSpPr>
        <p:spPr bwMode="auto">
          <a:xfrm>
            <a:off x="6334825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직사각형 36"/>
          <p:cNvSpPr/>
          <p:nvPr/>
        </p:nvSpPr>
        <p:spPr bwMode="auto">
          <a:xfrm>
            <a:off x="7506187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3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직사각형 37"/>
          <p:cNvSpPr/>
          <p:nvPr/>
        </p:nvSpPr>
        <p:spPr bwMode="auto">
          <a:xfrm>
            <a:off x="4873625" y="5521109"/>
            <a:ext cx="3640675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직사각형 38"/>
          <p:cNvSpPr/>
          <p:nvPr/>
        </p:nvSpPr>
        <p:spPr bwMode="auto">
          <a:xfrm>
            <a:off x="5163464" y="5661248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직사각형 39"/>
          <p:cNvSpPr/>
          <p:nvPr/>
        </p:nvSpPr>
        <p:spPr bwMode="auto">
          <a:xfrm>
            <a:off x="6334825" y="5661248"/>
            <a:ext cx="706926" cy="338103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STA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2" name="직선 연결선 41"/>
          <p:cNvCxnSpPr>
            <a:stCxn id="45" idx="2"/>
            <a:endCxn id="39" idx="0"/>
          </p:cNvCxnSpPr>
          <p:nvPr/>
        </p:nvCxnSpPr>
        <p:spPr bwMode="auto">
          <a:xfrm>
            <a:off x="5515840" y="4293026"/>
            <a:ext cx="1087" cy="13682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4899114" y="5058943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Link 1</a:t>
            </a:r>
            <a:endParaRPr lang="ko-KR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090555" y="5058943"/>
            <a:ext cx="6431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rgbClr val="FF0000"/>
                </a:solidFill>
              </a:rPr>
              <a:t>Link 2’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45" name="직사각형 44"/>
          <p:cNvSpPr/>
          <p:nvPr/>
        </p:nvSpPr>
        <p:spPr bwMode="auto">
          <a:xfrm>
            <a:off x="5162377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4" name="꺾인 연결선 13"/>
          <p:cNvCxnSpPr>
            <a:endCxn id="37" idx="2"/>
          </p:cNvCxnSpPr>
          <p:nvPr/>
        </p:nvCxnSpPr>
        <p:spPr bwMode="auto">
          <a:xfrm rot="5400000" flipH="1" flipV="1">
            <a:off x="6575830" y="4377428"/>
            <a:ext cx="1368222" cy="1199418"/>
          </a:xfrm>
          <a:prstGeom prst="bentConnector3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7048100" y="5614168"/>
            <a:ext cx="16745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rgbClr val="FF0000"/>
                </a:solidFill>
              </a:rPr>
              <a:t>Move to other link</a:t>
            </a:r>
          </a:p>
          <a:p>
            <a:r>
              <a:rPr lang="en-US" altLang="ko-KR" sz="1200" b="1" smtClean="0">
                <a:solidFill>
                  <a:srgbClr val="FF0000"/>
                </a:solidFill>
              </a:rPr>
              <a:t>supported by AP MLD</a:t>
            </a:r>
            <a:endParaRPr lang="ko-KR" altLang="en-US" sz="1200" b="1" dirty="0" smtClean="0">
              <a:solidFill>
                <a:srgbClr val="FF0000"/>
              </a:solidFill>
            </a:endParaRPr>
          </a:p>
        </p:txBody>
      </p:sp>
      <p:cxnSp>
        <p:nvCxnSpPr>
          <p:cNvPr id="8" name="직선 화살표 연결선 7"/>
          <p:cNvCxnSpPr/>
          <p:nvPr/>
        </p:nvCxnSpPr>
        <p:spPr bwMode="auto">
          <a:xfrm>
            <a:off x="2518467" y="4335285"/>
            <a:ext cx="0" cy="951192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2473111" y="4232156"/>
            <a:ext cx="15680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rgbClr val="FF0000"/>
                </a:solidFill>
              </a:rPr>
              <a:t>1) Link switch request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582968" y="5454652"/>
            <a:ext cx="16610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rgbClr val="FF0000"/>
                </a:solidFill>
              </a:rPr>
              <a:t>2) Link switch response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cxnSp>
        <p:nvCxnSpPr>
          <p:cNvPr id="47" name="직선 화살표 연결선 46"/>
          <p:cNvCxnSpPr/>
          <p:nvPr/>
        </p:nvCxnSpPr>
        <p:spPr bwMode="auto">
          <a:xfrm flipV="1">
            <a:off x="2627784" y="4917696"/>
            <a:ext cx="0" cy="743552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오른쪽 화살표 12"/>
          <p:cNvSpPr/>
          <p:nvPr/>
        </p:nvSpPr>
        <p:spPr bwMode="auto">
          <a:xfrm>
            <a:off x="4182963" y="4778345"/>
            <a:ext cx="725376" cy="368252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247412" y="3476461"/>
            <a:ext cx="2294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smtClean="0">
                <a:solidFill>
                  <a:srgbClr val="FF0000"/>
                </a:solidFill>
              </a:rPr>
              <a:t>Switch transmitter AP which transmits to STA2</a:t>
            </a:r>
            <a:endParaRPr lang="ko-KR" altLang="en-US" sz="1200" b="1" dirty="0" smtClean="0">
              <a:solidFill>
                <a:srgbClr val="FF0000"/>
              </a:solidFill>
            </a:endParaRPr>
          </a:p>
        </p:txBody>
      </p:sp>
      <p:cxnSp>
        <p:nvCxnSpPr>
          <p:cNvPr id="23" name="직선 화살표 연결선 22"/>
          <p:cNvCxnSpPr/>
          <p:nvPr/>
        </p:nvCxnSpPr>
        <p:spPr bwMode="auto">
          <a:xfrm flipH="1">
            <a:off x="6876256" y="4437112"/>
            <a:ext cx="864096" cy="108399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7069292" y="5244110"/>
            <a:ext cx="10851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>
                <a:solidFill>
                  <a:srgbClr val="FF0000"/>
                </a:solidFill>
              </a:rPr>
              <a:t>3</a:t>
            </a:r>
            <a:r>
              <a:rPr lang="en-US" altLang="ko-KR" sz="1200" smtClean="0">
                <a:solidFill>
                  <a:srgbClr val="FF0000"/>
                </a:solidFill>
              </a:rPr>
              <a:t>) Alive check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8849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Link </a:t>
            </a:r>
            <a:r>
              <a:rPr lang="en-US" altLang="ko-KR"/>
              <a:t>switch operation initiated from </a:t>
            </a:r>
            <a:r>
              <a:rPr lang="en-US" altLang="ko-KR" smtClean="0"/>
              <a:t>STA </a:t>
            </a:r>
            <a:r>
              <a:rPr lang="en-US" altLang="ko-KR"/>
              <a:t>side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400" smtClean="0"/>
              <a:t>On the other hand, a non-AP MLD may also request link switch operation</a:t>
            </a:r>
          </a:p>
          <a:p>
            <a:pPr lvl="1"/>
            <a:r>
              <a:rPr lang="en-US" altLang="ko-KR" sz="1200"/>
              <a:t>A STA affiliated with </a:t>
            </a:r>
            <a:r>
              <a:rPr lang="en-US" altLang="ko-KR" sz="1200" smtClean="0"/>
              <a:t>a non-AP MLD </a:t>
            </a:r>
            <a:r>
              <a:rPr lang="en-US" altLang="ko-KR" sz="1200"/>
              <a:t>may change its operating </a:t>
            </a:r>
            <a:r>
              <a:rPr lang="en-US" altLang="ko-KR" sz="1200" smtClean="0"/>
              <a:t>link among </a:t>
            </a:r>
            <a:r>
              <a:rPr lang="en-US" altLang="ko-KR" sz="1200"/>
              <a:t>the </a:t>
            </a:r>
            <a:r>
              <a:rPr lang="en-US" altLang="ko-KR" sz="1200" smtClean="0"/>
              <a:t>links supported by an AP MLD</a:t>
            </a:r>
          </a:p>
          <a:p>
            <a:pPr lvl="2"/>
            <a:r>
              <a:rPr lang="en-US" altLang="ko-KR" sz="1100" smtClean="0"/>
              <a:t>Information for link to move may be informed by the AP MLD in advance</a:t>
            </a:r>
          </a:p>
          <a:p>
            <a:pPr lvl="1"/>
            <a:r>
              <a:rPr lang="en-US" altLang="ko-KR" sz="1200"/>
              <a:t>To this end, </a:t>
            </a:r>
            <a:r>
              <a:rPr lang="en-US" altLang="ko-KR" sz="1200" smtClean="0"/>
              <a:t>link switch operation from STA side needs to </a:t>
            </a:r>
            <a:r>
              <a:rPr lang="en-US" altLang="ko-KR" sz="1200"/>
              <a:t>be </a:t>
            </a:r>
            <a:r>
              <a:rPr lang="en-US" altLang="ko-KR" sz="1200" smtClean="0"/>
              <a:t>defined</a:t>
            </a:r>
            <a:endParaRPr lang="en-US" altLang="ko-KR" sz="1100" smtClean="0"/>
          </a:p>
          <a:p>
            <a:pPr lvl="1"/>
            <a:r>
              <a:rPr lang="en-US" altLang="ko-KR" sz="1200" smtClean="0"/>
              <a:t>Same as earlier, </a:t>
            </a:r>
            <a:r>
              <a:rPr lang="en-US" altLang="ko-KR" sz="1200"/>
              <a:t>alive check procedure may be needed whether STA2 successfully moved or </a:t>
            </a:r>
            <a:r>
              <a:rPr lang="en-US" altLang="ko-KR" sz="1200" smtClean="0"/>
              <a:t>not</a:t>
            </a:r>
            <a:endParaRPr lang="en-US" altLang="ko-KR" sz="120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sp>
        <p:nvSpPr>
          <p:cNvPr id="58" name="직사각형 57"/>
          <p:cNvSpPr/>
          <p:nvPr/>
        </p:nvSpPr>
        <p:spPr bwMode="auto">
          <a:xfrm>
            <a:off x="596976" y="3717032"/>
            <a:ext cx="3640675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9" name="직사각형 58"/>
          <p:cNvSpPr/>
          <p:nvPr/>
        </p:nvSpPr>
        <p:spPr bwMode="auto">
          <a:xfrm>
            <a:off x="2058176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직사각형 59"/>
          <p:cNvSpPr/>
          <p:nvPr/>
        </p:nvSpPr>
        <p:spPr bwMode="auto">
          <a:xfrm>
            <a:off x="3229538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3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" name="직사각형 60"/>
          <p:cNvSpPr/>
          <p:nvPr/>
        </p:nvSpPr>
        <p:spPr bwMode="auto">
          <a:xfrm>
            <a:off x="596976" y="5521109"/>
            <a:ext cx="3640675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2" name="직사각형 61"/>
          <p:cNvSpPr/>
          <p:nvPr/>
        </p:nvSpPr>
        <p:spPr bwMode="auto">
          <a:xfrm>
            <a:off x="886815" y="5661248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3" name="직사각형 62"/>
          <p:cNvSpPr/>
          <p:nvPr/>
        </p:nvSpPr>
        <p:spPr bwMode="auto">
          <a:xfrm>
            <a:off x="2058176" y="5661248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1" name="직선 연결선 70"/>
          <p:cNvCxnSpPr/>
          <p:nvPr/>
        </p:nvCxnSpPr>
        <p:spPr bwMode="auto">
          <a:xfrm>
            <a:off x="2409848" y="4293026"/>
            <a:ext cx="3582" cy="13682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8" name="직선 연결선 77"/>
          <p:cNvCxnSpPr>
            <a:stCxn id="30" idx="2"/>
            <a:endCxn id="62" idx="0"/>
          </p:cNvCxnSpPr>
          <p:nvPr/>
        </p:nvCxnSpPr>
        <p:spPr bwMode="auto">
          <a:xfrm>
            <a:off x="1239191" y="4293026"/>
            <a:ext cx="1087" cy="13682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2" name="TextBox 81"/>
          <p:cNvSpPr txBox="1"/>
          <p:nvPr/>
        </p:nvSpPr>
        <p:spPr>
          <a:xfrm>
            <a:off x="628340" y="5058943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Link 1</a:t>
            </a:r>
            <a:endParaRPr lang="ko-KR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1819781" y="5058943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Link 2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30" name="직사각형 29"/>
          <p:cNvSpPr/>
          <p:nvPr/>
        </p:nvSpPr>
        <p:spPr bwMode="auto">
          <a:xfrm>
            <a:off x="885728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직사각형 34"/>
          <p:cNvSpPr/>
          <p:nvPr/>
        </p:nvSpPr>
        <p:spPr bwMode="auto">
          <a:xfrm>
            <a:off x="4873625" y="3717032"/>
            <a:ext cx="3640675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직사각형 35"/>
          <p:cNvSpPr/>
          <p:nvPr/>
        </p:nvSpPr>
        <p:spPr bwMode="auto">
          <a:xfrm>
            <a:off x="6334825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직사각형 36"/>
          <p:cNvSpPr/>
          <p:nvPr/>
        </p:nvSpPr>
        <p:spPr bwMode="auto">
          <a:xfrm>
            <a:off x="7506187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3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직사각형 37"/>
          <p:cNvSpPr/>
          <p:nvPr/>
        </p:nvSpPr>
        <p:spPr bwMode="auto">
          <a:xfrm>
            <a:off x="4873625" y="5521109"/>
            <a:ext cx="3640675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직사각형 38"/>
          <p:cNvSpPr/>
          <p:nvPr/>
        </p:nvSpPr>
        <p:spPr bwMode="auto">
          <a:xfrm>
            <a:off x="5163464" y="5661248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직사각형 39"/>
          <p:cNvSpPr/>
          <p:nvPr/>
        </p:nvSpPr>
        <p:spPr bwMode="auto">
          <a:xfrm>
            <a:off x="6334825" y="5661248"/>
            <a:ext cx="706926" cy="338103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STA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2" name="직선 연결선 41"/>
          <p:cNvCxnSpPr>
            <a:stCxn id="45" idx="2"/>
            <a:endCxn id="39" idx="0"/>
          </p:cNvCxnSpPr>
          <p:nvPr/>
        </p:nvCxnSpPr>
        <p:spPr bwMode="auto">
          <a:xfrm>
            <a:off x="5515840" y="4293026"/>
            <a:ext cx="1087" cy="13682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4904989" y="5058943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Link 1</a:t>
            </a:r>
            <a:endParaRPr lang="ko-KR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096430" y="5058943"/>
            <a:ext cx="6431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rgbClr val="FF0000"/>
                </a:solidFill>
              </a:rPr>
              <a:t>Link 2’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45" name="직사각형 44"/>
          <p:cNvSpPr/>
          <p:nvPr/>
        </p:nvSpPr>
        <p:spPr bwMode="auto">
          <a:xfrm>
            <a:off x="5162377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4" name="꺾인 연결선 13"/>
          <p:cNvCxnSpPr>
            <a:endCxn id="37" idx="2"/>
          </p:cNvCxnSpPr>
          <p:nvPr/>
        </p:nvCxnSpPr>
        <p:spPr bwMode="auto">
          <a:xfrm rot="5400000" flipH="1" flipV="1">
            <a:off x="6575830" y="4377428"/>
            <a:ext cx="1368222" cy="1199418"/>
          </a:xfrm>
          <a:prstGeom prst="bentConnector3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7048100" y="5614168"/>
            <a:ext cx="16745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rgbClr val="FF0000"/>
                </a:solidFill>
              </a:rPr>
              <a:t>Move to other link</a:t>
            </a:r>
          </a:p>
          <a:p>
            <a:r>
              <a:rPr lang="en-US" altLang="ko-KR" sz="1200" b="1" smtClean="0">
                <a:solidFill>
                  <a:srgbClr val="FF0000"/>
                </a:solidFill>
              </a:rPr>
              <a:t>supported by AP MLD</a:t>
            </a:r>
            <a:endParaRPr lang="ko-KR" altLang="en-US" sz="1200" b="1" dirty="0" smtClean="0">
              <a:solidFill>
                <a:srgbClr val="FF0000"/>
              </a:solidFill>
            </a:endParaRPr>
          </a:p>
        </p:txBody>
      </p:sp>
      <p:cxnSp>
        <p:nvCxnSpPr>
          <p:cNvPr id="32" name="직선 화살표 연결선 31"/>
          <p:cNvCxnSpPr/>
          <p:nvPr/>
        </p:nvCxnSpPr>
        <p:spPr bwMode="auto">
          <a:xfrm>
            <a:off x="2621975" y="4335285"/>
            <a:ext cx="0" cy="951192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2466164" y="5456112"/>
            <a:ext cx="15680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rgbClr val="FF0000"/>
                </a:solidFill>
              </a:rPr>
              <a:t>1) Link switch request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558346" y="4239344"/>
            <a:ext cx="16610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rgbClr val="FF0000"/>
                </a:solidFill>
              </a:rPr>
              <a:t>2) Link switch response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cxnSp>
        <p:nvCxnSpPr>
          <p:cNvPr id="41" name="직선 화살표 연결선 40"/>
          <p:cNvCxnSpPr/>
          <p:nvPr/>
        </p:nvCxnSpPr>
        <p:spPr bwMode="auto">
          <a:xfrm flipV="1">
            <a:off x="2518936" y="4917696"/>
            <a:ext cx="0" cy="743552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6" name="오른쪽 화살표 45"/>
          <p:cNvSpPr/>
          <p:nvPr/>
        </p:nvSpPr>
        <p:spPr bwMode="auto">
          <a:xfrm>
            <a:off x="4182963" y="4778345"/>
            <a:ext cx="725376" cy="368252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247412" y="3476461"/>
            <a:ext cx="2294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smtClean="0">
                <a:solidFill>
                  <a:srgbClr val="FF0000"/>
                </a:solidFill>
              </a:rPr>
              <a:t>Switch transmitter AP which transmits to STA2</a:t>
            </a:r>
            <a:endParaRPr lang="ko-KR" altLang="en-US" sz="1200" b="1" dirty="0" smtClean="0">
              <a:solidFill>
                <a:srgbClr val="FF0000"/>
              </a:solidFill>
            </a:endParaRPr>
          </a:p>
        </p:txBody>
      </p:sp>
      <p:cxnSp>
        <p:nvCxnSpPr>
          <p:cNvPr id="48" name="직선 화살표 연결선 47"/>
          <p:cNvCxnSpPr/>
          <p:nvPr/>
        </p:nvCxnSpPr>
        <p:spPr bwMode="auto">
          <a:xfrm flipH="1">
            <a:off x="6876256" y="4437112"/>
            <a:ext cx="864096" cy="108399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7069292" y="5244110"/>
            <a:ext cx="10851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>
                <a:solidFill>
                  <a:srgbClr val="FF0000"/>
                </a:solidFill>
              </a:rPr>
              <a:t>3</a:t>
            </a:r>
            <a:r>
              <a:rPr lang="en-US" altLang="ko-KR" sz="1200" smtClean="0">
                <a:solidFill>
                  <a:srgbClr val="FF0000"/>
                </a:solidFill>
              </a:rPr>
              <a:t>) Alive check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6734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Diagram for link </a:t>
            </a:r>
            <a:r>
              <a:rPr lang="en-US" altLang="ko-KR"/>
              <a:t>switch </a:t>
            </a:r>
            <a:r>
              <a:rPr lang="en-US" altLang="ko-KR" smtClean="0"/>
              <a:t>operation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1" y="1484784"/>
            <a:ext cx="4232006" cy="4609629"/>
          </a:xfrm>
        </p:spPr>
        <p:txBody>
          <a:bodyPr>
            <a:normAutofit fontScale="85000" lnSpcReduction="10000"/>
          </a:bodyPr>
          <a:lstStyle/>
          <a:p>
            <a:r>
              <a:rPr lang="en-US" altLang="ko-KR" sz="1800" dirty="0" smtClean="0"/>
              <a:t>After multi-link setup, STA1 and STA2 become associated with AP1 and AP2, respectively</a:t>
            </a:r>
          </a:p>
          <a:p>
            <a:pPr lvl="1"/>
            <a:r>
              <a:rPr lang="en-US" altLang="ko-KR" sz="1600" dirty="0" smtClean="0"/>
              <a:t>At multi-link setup stage, information can be exchanged between the MLDs, i.e., non-AP MLD can be aware of the existence of APs and their operating channels</a:t>
            </a:r>
          </a:p>
          <a:p>
            <a:r>
              <a:rPr lang="en-US" altLang="ko-KR" sz="1800" dirty="0" smtClean="0"/>
              <a:t>The AP MLD or the non-AP MLD initiates link switch operation as mentioned earlier</a:t>
            </a:r>
          </a:p>
          <a:p>
            <a:r>
              <a:rPr lang="en-US" altLang="ko-KR" sz="1800" dirty="0" smtClean="0"/>
              <a:t>Additional alive check operation may be performed to make sure that STA2 successfully switch its link</a:t>
            </a:r>
          </a:p>
          <a:p>
            <a:r>
              <a:rPr lang="en-US" altLang="ko-KR" sz="1800" dirty="0" smtClean="0"/>
              <a:t>After that, a new link is established between the AP and the STA</a:t>
            </a:r>
          </a:p>
          <a:p>
            <a:r>
              <a:rPr lang="en-US" altLang="ko-KR" sz="1800" dirty="0" smtClean="0"/>
              <a:t>During ML setup procedure, required information (e.g., supportable frequency band/channel) can be exchanged between AP MLD and STA MLD</a:t>
            </a:r>
            <a:endParaRPr lang="ko-KR" altLang="en-US" sz="180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cxnSp>
        <p:nvCxnSpPr>
          <p:cNvPr id="30" name="직선 연결선 29"/>
          <p:cNvCxnSpPr/>
          <p:nvPr/>
        </p:nvCxnSpPr>
        <p:spPr bwMode="auto">
          <a:xfrm>
            <a:off x="8604412" y="1900496"/>
            <a:ext cx="0" cy="4354452"/>
          </a:xfrm>
          <a:prstGeom prst="line">
            <a:avLst/>
          </a:prstGeom>
          <a:solidFill>
            <a:srgbClr val="BBE0E3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직선 연결선 30"/>
          <p:cNvCxnSpPr/>
          <p:nvPr/>
        </p:nvCxnSpPr>
        <p:spPr bwMode="auto">
          <a:xfrm>
            <a:off x="5782337" y="1900496"/>
            <a:ext cx="0" cy="4354452"/>
          </a:xfrm>
          <a:prstGeom prst="line">
            <a:avLst/>
          </a:prstGeom>
          <a:solidFill>
            <a:srgbClr val="BBE0E3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직선 연결선 31"/>
          <p:cNvCxnSpPr/>
          <p:nvPr/>
        </p:nvCxnSpPr>
        <p:spPr bwMode="auto">
          <a:xfrm>
            <a:off x="6404401" y="1900496"/>
            <a:ext cx="0" cy="4354452"/>
          </a:xfrm>
          <a:prstGeom prst="line">
            <a:avLst/>
          </a:prstGeom>
          <a:solidFill>
            <a:srgbClr val="BBE0E3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직선 연결선 32"/>
          <p:cNvCxnSpPr/>
          <p:nvPr/>
        </p:nvCxnSpPr>
        <p:spPr bwMode="auto">
          <a:xfrm>
            <a:off x="7959563" y="1900496"/>
            <a:ext cx="0" cy="4354452"/>
          </a:xfrm>
          <a:prstGeom prst="line">
            <a:avLst/>
          </a:prstGeom>
          <a:solidFill>
            <a:srgbClr val="BBE0E3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5532909" y="1617939"/>
            <a:ext cx="498855" cy="261610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1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AP 2</a:t>
            </a:r>
            <a:endParaRPr kumimoji="1" lang="ko-KR" altLang="en-US" sz="11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154973" y="1617939"/>
            <a:ext cx="498855" cy="261610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1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AP 3</a:t>
            </a:r>
            <a:endParaRPr kumimoji="1" lang="ko-KR" altLang="en-US" sz="11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36" name="직선 화살표 연결선 35"/>
          <p:cNvCxnSpPr/>
          <p:nvPr/>
        </p:nvCxnSpPr>
        <p:spPr bwMode="auto">
          <a:xfrm>
            <a:off x="5782335" y="4340258"/>
            <a:ext cx="2795287" cy="0"/>
          </a:xfrm>
          <a:prstGeom prst="straightConnector1">
            <a:avLst/>
          </a:prstGeom>
          <a:solidFill>
            <a:srgbClr val="BBE0E3"/>
          </a:solidFill>
          <a:ln w="381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6473064" y="3981326"/>
            <a:ext cx="1444458" cy="338554"/>
          </a:xfrm>
          <a:prstGeom prst="rect">
            <a:avLst/>
          </a:prstGeom>
          <a:solidFill>
            <a:srgbClr val="FFFFFF"/>
          </a:solidFill>
        </p:spPr>
        <p:txBody>
          <a:bodyPr wrap="square" lIns="0" rIns="0" rtlCol="0" anchor="t" anchorCtr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0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Link </a:t>
            </a:r>
            <a:r>
              <a:rPr kumimoji="1" lang="en-US" altLang="ko-KR" sz="800" b="0" i="0" u="none" strike="noStrike" kern="0" cap="none" spc="0" normalizeH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switch operation request/response</a:t>
            </a:r>
            <a:endParaRPr kumimoji="1" lang="ko-KR" altLang="en-US" sz="8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40" name="직선 화살표 연결선 39"/>
          <p:cNvCxnSpPr/>
          <p:nvPr/>
        </p:nvCxnSpPr>
        <p:spPr bwMode="auto">
          <a:xfrm>
            <a:off x="5149522" y="5983395"/>
            <a:ext cx="2810040" cy="0"/>
          </a:xfrm>
          <a:prstGeom prst="straightConnector1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6770017" y="5761064"/>
            <a:ext cx="823944" cy="215444"/>
          </a:xfrm>
          <a:prstGeom prst="rect">
            <a:avLst/>
          </a:prstGeom>
          <a:solidFill>
            <a:srgbClr val="FFFFFF"/>
          </a:solidFill>
        </p:spPr>
        <p:txBody>
          <a:bodyPr wrap="none" lIns="0" rIns="0" rtlCol="0" anchor="t" anchorCtr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Data transmission</a:t>
            </a:r>
            <a:endParaRPr kumimoji="1" lang="ko-KR" altLang="en-US" sz="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42" name="모서리가 둥근 직사각형 41"/>
          <p:cNvSpPr/>
          <p:nvPr/>
        </p:nvSpPr>
        <p:spPr bwMode="auto">
          <a:xfrm>
            <a:off x="8100392" y="4485237"/>
            <a:ext cx="1015644" cy="414909"/>
          </a:xfrm>
          <a:prstGeom prst="round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Switch operating link</a:t>
            </a:r>
            <a:endParaRPr kumimoji="1" lang="ko-KR" altLang="en-US" sz="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43" name="모서리가 둥근 직사각형 42"/>
          <p:cNvSpPr/>
          <p:nvPr/>
        </p:nvSpPr>
        <p:spPr bwMode="auto">
          <a:xfrm>
            <a:off x="5256538" y="4521244"/>
            <a:ext cx="1659404" cy="311032"/>
          </a:xfrm>
          <a:prstGeom prst="round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Renew information of </a:t>
            </a:r>
          </a:p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non-AP MLD</a:t>
            </a:r>
            <a:endParaRPr kumimoji="1" lang="ko-KR" altLang="en-US" sz="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grpSp>
        <p:nvGrpSpPr>
          <p:cNvPr id="44" name="그룹 43"/>
          <p:cNvGrpSpPr/>
          <p:nvPr/>
        </p:nvGrpSpPr>
        <p:grpSpPr>
          <a:xfrm>
            <a:off x="6851327" y="2815436"/>
            <a:ext cx="80918" cy="344258"/>
            <a:chOff x="1001400" y="5733000"/>
            <a:chExt cx="93657" cy="398457"/>
          </a:xfrm>
        </p:grpSpPr>
        <p:sp>
          <p:nvSpPr>
            <p:cNvPr id="84" name="타원 83"/>
            <p:cNvSpPr/>
            <p:nvPr/>
          </p:nvSpPr>
          <p:spPr bwMode="auto">
            <a:xfrm>
              <a:off x="1001400" y="5733000"/>
              <a:ext cx="93657" cy="93657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marR="0" lvl="0" indent="-90488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endParaRPr kumimoji="1" lang="ko-KR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86" name="타원 85"/>
            <p:cNvSpPr/>
            <p:nvPr/>
          </p:nvSpPr>
          <p:spPr bwMode="auto">
            <a:xfrm>
              <a:off x="1001400" y="5885400"/>
              <a:ext cx="93657" cy="93657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marR="0" lvl="0" indent="-90488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endParaRPr kumimoji="1" lang="ko-KR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87" name="타원 86"/>
            <p:cNvSpPr/>
            <p:nvPr/>
          </p:nvSpPr>
          <p:spPr bwMode="auto">
            <a:xfrm>
              <a:off x="1001400" y="6037800"/>
              <a:ext cx="93657" cy="93657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marR="0" lvl="0" indent="-90488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endParaRPr kumimoji="1" lang="ko-KR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endParaRPr>
            </a:p>
          </p:txBody>
        </p:sp>
      </p:grpSp>
      <p:cxnSp>
        <p:nvCxnSpPr>
          <p:cNvPr id="45" name="직선 화살표 연결선 44"/>
          <p:cNvCxnSpPr/>
          <p:nvPr/>
        </p:nvCxnSpPr>
        <p:spPr bwMode="auto">
          <a:xfrm>
            <a:off x="6404401" y="6079399"/>
            <a:ext cx="2196771" cy="0"/>
          </a:xfrm>
          <a:prstGeom prst="straightConnector1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46" name="직선 화살표 연결선 45"/>
          <p:cNvCxnSpPr/>
          <p:nvPr/>
        </p:nvCxnSpPr>
        <p:spPr bwMode="auto">
          <a:xfrm>
            <a:off x="5149522" y="3424319"/>
            <a:ext cx="2810040" cy="0"/>
          </a:xfrm>
          <a:prstGeom prst="straightConnector1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6770020" y="3201988"/>
            <a:ext cx="823944" cy="215444"/>
          </a:xfrm>
          <a:prstGeom prst="rect">
            <a:avLst/>
          </a:prstGeom>
          <a:solidFill>
            <a:srgbClr val="FFFFFF"/>
          </a:solidFill>
        </p:spPr>
        <p:txBody>
          <a:bodyPr wrap="none" lIns="0" rIns="0" rtlCol="0" anchor="t" anchorCtr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Data transmission</a:t>
            </a:r>
            <a:endParaRPr kumimoji="1" lang="ko-KR" altLang="en-US" sz="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grpSp>
        <p:nvGrpSpPr>
          <p:cNvPr id="48" name="그룹 47"/>
          <p:cNvGrpSpPr/>
          <p:nvPr/>
        </p:nvGrpSpPr>
        <p:grpSpPr>
          <a:xfrm>
            <a:off x="6851327" y="3621049"/>
            <a:ext cx="80918" cy="344258"/>
            <a:chOff x="1001400" y="5733000"/>
            <a:chExt cx="93657" cy="398457"/>
          </a:xfrm>
        </p:grpSpPr>
        <p:sp>
          <p:nvSpPr>
            <p:cNvPr id="74" name="타원 73"/>
            <p:cNvSpPr/>
            <p:nvPr/>
          </p:nvSpPr>
          <p:spPr bwMode="auto">
            <a:xfrm>
              <a:off x="1001400" y="5733000"/>
              <a:ext cx="93657" cy="93657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marR="0" lvl="0" indent="-90488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endParaRPr kumimoji="1" lang="ko-KR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80" name="타원 79"/>
            <p:cNvSpPr/>
            <p:nvPr/>
          </p:nvSpPr>
          <p:spPr bwMode="auto">
            <a:xfrm>
              <a:off x="1001400" y="5885400"/>
              <a:ext cx="93657" cy="93657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marR="0" lvl="0" indent="-90488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endParaRPr kumimoji="1" lang="ko-KR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81" name="타원 80"/>
            <p:cNvSpPr/>
            <p:nvPr/>
          </p:nvSpPr>
          <p:spPr bwMode="auto">
            <a:xfrm>
              <a:off x="1001400" y="6037800"/>
              <a:ext cx="93657" cy="93657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marR="0" lvl="0" indent="-90488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endParaRPr kumimoji="1" lang="ko-KR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endParaRPr>
            </a:p>
          </p:txBody>
        </p:sp>
      </p:grpSp>
      <p:cxnSp>
        <p:nvCxnSpPr>
          <p:cNvPr id="49" name="직선 화살표 연결선 48"/>
          <p:cNvCxnSpPr/>
          <p:nvPr/>
        </p:nvCxnSpPr>
        <p:spPr bwMode="auto">
          <a:xfrm>
            <a:off x="5782335" y="3540270"/>
            <a:ext cx="2818837" cy="0"/>
          </a:xfrm>
          <a:prstGeom prst="straightConnector1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7666852" y="1617939"/>
            <a:ext cx="585417" cy="261610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1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STA 1</a:t>
            </a:r>
            <a:endParaRPr kumimoji="1" lang="ko-KR" altLang="en-US" sz="11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8311703" y="1625491"/>
            <a:ext cx="585417" cy="261610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1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STA 2</a:t>
            </a:r>
            <a:endParaRPr kumimoji="1" lang="ko-KR" altLang="en-US" sz="11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473038" y="1368074"/>
            <a:ext cx="726481" cy="261610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1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AP MLD</a:t>
            </a:r>
            <a:endParaRPr kumimoji="1" lang="ko-KR" altLang="en-US" sz="11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774258" y="1368074"/>
            <a:ext cx="1032654" cy="261610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1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non-AP MLD</a:t>
            </a:r>
            <a:endParaRPr kumimoji="1" lang="ko-KR" altLang="en-US" sz="11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54" name="직선 연결선 53"/>
          <p:cNvCxnSpPr/>
          <p:nvPr/>
        </p:nvCxnSpPr>
        <p:spPr bwMode="auto">
          <a:xfrm>
            <a:off x="5149522" y="1900496"/>
            <a:ext cx="0" cy="4354452"/>
          </a:xfrm>
          <a:prstGeom prst="line">
            <a:avLst/>
          </a:prstGeom>
          <a:solidFill>
            <a:srgbClr val="BBE0E3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5" name="TextBox 54"/>
          <p:cNvSpPr txBox="1"/>
          <p:nvPr/>
        </p:nvSpPr>
        <p:spPr>
          <a:xfrm>
            <a:off x="4921047" y="1617939"/>
            <a:ext cx="498855" cy="261610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11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AP 1</a:t>
            </a:r>
            <a:endParaRPr kumimoji="1" lang="ko-KR" altLang="en-US" sz="11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56" name="왼쪽/오른쪽 화살표 55"/>
          <p:cNvSpPr/>
          <p:nvPr/>
        </p:nvSpPr>
        <p:spPr bwMode="auto">
          <a:xfrm>
            <a:off x="5149522" y="2328729"/>
            <a:ext cx="2810040" cy="271750"/>
          </a:xfrm>
          <a:prstGeom prst="leftRightArrow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9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Link 1</a:t>
            </a:r>
            <a:endParaRPr kumimoji="1" lang="ko-KR" altLang="en-US" sz="9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57" name="왼쪽/오른쪽 화살표 56"/>
          <p:cNvSpPr/>
          <p:nvPr/>
        </p:nvSpPr>
        <p:spPr bwMode="auto">
          <a:xfrm>
            <a:off x="5782335" y="2528246"/>
            <a:ext cx="2810040" cy="271750"/>
          </a:xfrm>
          <a:prstGeom prst="leftRightArrow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9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Link 2</a:t>
            </a:r>
            <a:endParaRPr kumimoji="1" lang="ko-KR" altLang="en-US" sz="9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72" name="직선 화살표 연결선 71"/>
          <p:cNvCxnSpPr/>
          <p:nvPr/>
        </p:nvCxnSpPr>
        <p:spPr bwMode="auto">
          <a:xfrm>
            <a:off x="5149522" y="2211892"/>
            <a:ext cx="2810041" cy="0"/>
          </a:xfrm>
          <a:prstGeom prst="straightConnector1">
            <a:avLst/>
          </a:prstGeom>
          <a:solidFill>
            <a:srgbClr val="BBE0E3"/>
          </a:solidFill>
          <a:ln w="9525" cap="flat" cmpd="sng" algn="ctr">
            <a:solidFill>
              <a:srgbClr val="00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73" name="TextBox 72"/>
          <p:cNvSpPr txBox="1"/>
          <p:nvPr/>
        </p:nvSpPr>
        <p:spPr>
          <a:xfrm>
            <a:off x="5693658" y="1983159"/>
            <a:ext cx="1913985" cy="215444"/>
          </a:xfrm>
          <a:prstGeom prst="rect">
            <a:avLst/>
          </a:prstGeom>
          <a:solidFill>
            <a:srgbClr val="FFFFFF"/>
          </a:solidFill>
        </p:spPr>
        <p:txBody>
          <a:bodyPr wrap="none" lIns="0" rIns="0" rtlCol="0" anchor="t" anchorCtr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Multi-link setup with information exchange</a:t>
            </a:r>
            <a:endParaRPr kumimoji="1" lang="ko-KR" altLang="en-US" sz="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sp>
        <p:nvSpPr>
          <p:cNvPr id="88" name="왼쪽/오른쪽 화살표 87"/>
          <p:cNvSpPr/>
          <p:nvPr/>
        </p:nvSpPr>
        <p:spPr bwMode="auto">
          <a:xfrm>
            <a:off x="6415151" y="5433333"/>
            <a:ext cx="2177223" cy="271750"/>
          </a:xfrm>
          <a:prstGeom prst="leftRightArrow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9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Link 2’</a:t>
            </a:r>
            <a:endParaRPr kumimoji="1" lang="ko-KR" altLang="en-US" sz="9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60" name="직선 화살표 연결선 59"/>
          <p:cNvCxnSpPr/>
          <p:nvPr/>
        </p:nvCxnSpPr>
        <p:spPr bwMode="auto">
          <a:xfrm>
            <a:off x="6404401" y="5256444"/>
            <a:ext cx="2173221" cy="0"/>
          </a:xfrm>
          <a:prstGeom prst="straightConnector1">
            <a:avLst/>
          </a:prstGeom>
          <a:solidFill>
            <a:srgbClr val="BBE0E3"/>
          </a:solidFill>
          <a:ln w="381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6616328" y="5024912"/>
            <a:ext cx="1157930" cy="215444"/>
          </a:xfrm>
          <a:prstGeom prst="rect">
            <a:avLst/>
          </a:prstGeom>
          <a:solidFill>
            <a:srgbClr val="FFFFFF"/>
          </a:solidFill>
        </p:spPr>
        <p:txBody>
          <a:bodyPr wrap="square" lIns="0" rIns="0" rtlCol="0" anchor="t" anchorCtr="0">
            <a:spAutoFit/>
          </a:bodyPr>
          <a:lstStyle/>
          <a:p>
            <a:pPr marL="0" marR="0" lvl="0" indent="0" algn="ctr" defTabSz="91440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800" b="0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rPr>
              <a:t>Alive check operation</a:t>
            </a:r>
            <a:endParaRPr kumimoji="1" lang="ko-KR" altLang="en-US" sz="8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11313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Link switch </a:t>
            </a:r>
            <a:r>
              <a:rPr lang="en-US" altLang="ko-KR" smtClean="0"/>
              <a:t>operation with STA’s shared </a:t>
            </a:r>
            <a:r>
              <a:rPr lang="en-US" altLang="ko-KR"/>
              <a:t>radio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Due to spatial limitations in a physical device, some STAs affiliated with a MLD may support multiple frequency bands</a:t>
            </a:r>
          </a:p>
          <a:p>
            <a:pPr lvl="1"/>
            <a:r>
              <a:rPr lang="en-US" altLang="ko-KR" sz="1600" dirty="0" smtClean="0"/>
              <a:t>E.g., either 5 GHz or 6 </a:t>
            </a:r>
            <a:r>
              <a:rPr lang="en-US" altLang="ko-KR" sz="1600" dirty="0" err="1" smtClean="0"/>
              <a:t>Ghz</a:t>
            </a:r>
            <a:r>
              <a:rPr lang="en-US" altLang="ko-KR" sz="1600" dirty="0" smtClean="0"/>
              <a:t> band</a:t>
            </a:r>
          </a:p>
          <a:p>
            <a:r>
              <a:rPr lang="en-US" altLang="ko-KR" sz="1800" dirty="0" smtClean="0"/>
              <a:t>Assuming this, link switch operation would be used more efficiently in multi-link scenario</a:t>
            </a:r>
          </a:p>
          <a:p>
            <a:r>
              <a:rPr lang="en-US" altLang="ko-KR" sz="1800" dirty="0" smtClean="0"/>
              <a:t>Link </a:t>
            </a:r>
            <a:r>
              <a:rPr lang="en-US" altLang="ko-KR" sz="1800" dirty="0"/>
              <a:t>switch </a:t>
            </a:r>
            <a:r>
              <a:rPr lang="en-US" altLang="ko-KR" sz="1800" dirty="0" smtClean="0"/>
              <a:t>procedure shown below can </a:t>
            </a:r>
            <a:r>
              <a:rPr lang="en-US" altLang="ko-KR" sz="1800" dirty="0"/>
              <a:t>be done initiated either from AP MLD or from non-AP MLD</a:t>
            </a:r>
            <a:endParaRPr lang="ko-KR" altLang="en-US" sz="1800"/>
          </a:p>
          <a:p>
            <a:endParaRPr lang="en-US" altLang="ko-KR" sz="180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sp>
        <p:nvSpPr>
          <p:cNvPr id="91" name="TextBox 90"/>
          <p:cNvSpPr txBox="1"/>
          <p:nvPr/>
        </p:nvSpPr>
        <p:spPr>
          <a:xfrm>
            <a:off x="5539832" y="5052807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Link 1</a:t>
            </a:r>
            <a:endParaRPr lang="en-US" altLang="ko-KR" sz="1200">
              <a:solidFill>
                <a:schemeClr val="tx1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6660232" y="5052807"/>
            <a:ext cx="6431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rgbClr val="FF0000"/>
                </a:solidFill>
              </a:rPr>
              <a:t>Link 2’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1257329" y="5052807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Link 1</a:t>
            </a:r>
            <a:endParaRPr lang="ko-KR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2448770" y="5052807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Link 2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28" name="직사각형 27"/>
          <p:cNvSpPr/>
          <p:nvPr/>
        </p:nvSpPr>
        <p:spPr bwMode="auto">
          <a:xfrm>
            <a:off x="596976" y="3717032"/>
            <a:ext cx="3640675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직사각형 28"/>
          <p:cNvSpPr/>
          <p:nvPr/>
        </p:nvSpPr>
        <p:spPr bwMode="auto">
          <a:xfrm>
            <a:off x="2058176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직사각형 29"/>
          <p:cNvSpPr/>
          <p:nvPr/>
        </p:nvSpPr>
        <p:spPr bwMode="auto">
          <a:xfrm>
            <a:off x="3229538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3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직사각형 30"/>
          <p:cNvSpPr/>
          <p:nvPr/>
        </p:nvSpPr>
        <p:spPr bwMode="auto">
          <a:xfrm>
            <a:off x="596976" y="5521109"/>
            <a:ext cx="3640675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직사각형 31"/>
          <p:cNvSpPr/>
          <p:nvPr/>
        </p:nvSpPr>
        <p:spPr bwMode="auto">
          <a:xfrm>
            <a:off x="886815" y="5661248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직사각형 32"/>
          <p:cNvSpPr/>
          <p:nvPr/>
        </p:nvSpPr>
        <p:spPr bwMode="auto">
          <a:xfrm>
            <a:off x="2058176" y="5661248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왼쪽/오른쪽 화살표 33"/>
          <p:cNvSpPr/>
          <p:nvPr/>
        </p:nvSpPr>
        <p:spPr bwMode="auto">
          <a:xfrm>
            <a:off x="4142556" y="4854072"/>
            <a:ext cx="933500" cy="248138"/>
          </a:xfrm>
          <a:prstGeom prst="left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5" name="직선 연결선 34"/>
          <p:cNvCxnSpPr/>
          <p:nvPr/>
        </p:nvCxnSpPr>
        <p:spPr bwMode="auto">
          <a:xfrm>
            <a:off x="2409848" y="4293026"/>
            <a:ext cx="3582" cy="13682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직선 연결선 35"/>
          <p:cNvCxnSpPr>
            <a:stCxn id="39" idx="2"/>
            <a:endCxn id="32" idx="0"/>
          </p:cNvCxnSpPr>
          <p:nvPr/>
        </p:nvCxnSpPr>
        <p:spPr bwMode="auto">
          <a:xfrm>
            <a:off x="1239191" y="4293026"/>
            <a:ext cx="1087" cy="13682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직사각형 38"/>
          <p:cNvSpPr/>
          <p:nvPr/>
        </p:nvSpPr>
        <p:spPr bwMode="auto">
          <a:xfrm>
            <a:off x="885728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직사각형 39"/>
          <p:cNvSpPr/>
          <p:nvPr/>
        </p:nvSpPr>
        <p:spPr bwMode="auto">
          <a:xfrm>
            <a:off x="4873625" y="3717032"/>
            <a:ext cx="3640675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직사각형 40"/>
          <p:cNvSpPr/>
          <p:nvPr/>
        </p:nvSpPr>
        <p:spPr bwMode="auto">
          <a:xfrm>
            <a:off x="6334825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직사각형 41"/>
          <p:cNvSpPr/>
          <p:nvPr/>
        </p:nvSpPr>
        <p:spPr bwMode="auto">
          <a:xfrm>
            <a:off x="7506187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3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직사각형 42"/>
          <p:cNvSpPr/>
          <p:nvPr/>
        </p:nvSpPr>
        <p:spPr bwMode="auto">
          <a:xfrm>
            <a:off x="4873625" y="5521109"/>
            <a:ext cx="3640675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직사각형 43"/>
          <p:cNvSpPr/>
          <p:nvPr/>
        </p:nvSpPr>
        <p:spPr bwMode="auto">
          <a:xfrm>
            <a:off x="5163464" y="5661248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직사각형 44"/>
          <p:cNvSpPr/>
          <p:nvPr/>
        </p:nvSpPr>
        <p:spPr bwMode="auto">
          <a:xfrm>
            <a:off x="6334825" y="5661248"/>
            <a:ext cx="706926" cy="338103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STA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6" name="직선 연결선 45"/>
          <p:cNvCxnSpPr>
            <a:stCxn id="49" idx="2"/>
            <a:endCxn id="44" idx="0"/>
          </p:cNvCxnSpPr>
          <p:nvPr/>
        </p:nvCxnSpPr>
        <p:spPr bwMode="auto">
          <a:xfrm>
            <a:off x="5515840" y="4293026"/>
            <a:ext cx="1087" cy="13682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9" name="직사각형 48"/>
          <p:cNvSpPr/>
          <p:nvPr/>
        </p:nvSpPr>
        <p:spPr bwMode="auto">
          <a:xfrm>
            <a:off x="5162377" y="395492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0" name="꺾인 연결선 49"/>
          <p:cNvCxnSpPr>
            <a:endCxn id="42" idx="2"/>
          </p:cNvCxnSpPr>
          <p:nvPr/>
        </p:nvCxnSpPr>
        <p:spPr bwMode="auto">
          <a:xfrm rot="5400000" flipH="1" flipV="1">
            <a:off x="6575830" y="4377428"/>
            <a:ext cx="1368222" cy="1199418"/>
          </a:xfrm>
          <a:prstGeom prst="bentConnector3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1" name="TextBox 50"/>
          <p:cNvSpPr txBox="1"/>
          <p:nvPr/>
        </p:nvSpPr>
        <p:spPr>
          <a:xfrm>
            <a:off x="1228031" y="4231418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2.4GHz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411095" y="4231418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5GHz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546784" y="4231418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6GHz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490885" y="4231418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2.4GHz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673949" y="4231418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5GHz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809638" y="4231418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6GHz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228031" y="5444370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2.4GHz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411095" y="5444370"/>
            <a:ext cx="10005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5GHz</a:t>
            </a:r>
            <a:r>
              <a:rPr lang="en-US" altLang="ko-KR" sz="1200" smtClean="0">
                <a:solidFill>
                  <a:schemeClr val="tx1"/>
                </a:solidFill>
              </a:rPr>
              <a:t>/6GHz</a:t>
            </a:r>
            <a:endParaRPr lang="ko-KR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490885" y="5444370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2.4GHz</a:t>
            </a:r>
            <a:endParaRPr lang="ko-KR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673949" y="5444370"/>
            <a:ext cx="10005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>
                <a:solidFill>
                  <a:schemeClr val="tx1"/>
                </a:solidFill>
              </a:rPr>
              <a:t>5GHz/</a:t>
            </a:r>
            <a:r>
              <a:rPr lang="en-US" altLang="ko-KR" sz="1200" b="1">
                <a:solidFill>
                  <a:schemeClr val="tx1"/>
                </a:solidFill>
              </a:rPr>
              <a:t>6GHz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048100" y="5614168"/>
            <a:ext cx="19491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smtClean="0">
                <a:solidFill>
                  <a:srgbClr val="FF0000"/>
                </a:solidFill>
              </a:rPr>
              <a:t>Change its operating band and move to other link supported by AP MLD</a:t>
            </a:r>
            <a:endParaRPr lang="ko-KR" altLang="en-US" sz="12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167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Link switch operation with </a:t>
            </a:r>
            <a:r>
              <a:rPr lang="en-US" altLang="ko-KR" smtClean="0"/>
              <a:t>AP’s </a:t>
            </a:r>
            <a:r>
              <a:rPr lang="en-US" altLang="ko-KR"/>
              <a:t>shared radio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/>
              <a:t>For some APs with spatial limitation (e.g., Soft AP), these </a:t>
            </a:r>
            <a:r>
              <a:rPr lang="en-US" altLang="ko-KR" sz="1800" smtClean="0"/>
              <a:t>APs </a:t>
            </a:r>
            <a:r>
              <a:rPr lang="en-US" altLang="ko-KR" sz="1800"/>
              <a:t>may operate with a </a:t>
            </a:r>
            <a:r>
              <a:rPr lang="en-US" altLang="ko-KR" sz="1800" smtClean="0"/>
              <a:t>shared radio </a:t>
            </a:r>
            <a:r>
              <a:rPr lang="en-US" altLang="ko-KR" sz="1800"/>
              <a:t>as well</a:t>
            </a:r>
          </a:p>
          <a:p>
            <a:pPr lvl="1"/>
            <a:r>
              <a:rPr lang="en-US" altLang="ko-KR" sz="1600" smtClean="0"/>
              <a:t>APs affiliated with the AP MLD </a:t>
            </a:r>
            <a:r>
              <a:rPr lang="en-US" altLang="ko-KR" sz="1600"/>
              <a:t>can operate either 5 GHz or 6 GHz</a:t>
            </a:r>
          </a:p>
          <a:p>
            <a:r>
              <a:rPr lang="en-US" altLang="ko-KR" sz="1800" smtClean="0"/>
              <a:t>However</a:t>
            </a:r>
            <a:r>
              <a:rPr lang="en-US" altLang="ko-KR" sz="1800"/>
              <a:t>, </a:t>
            </a:r>
            <a:r>
              <a:rPr lang="en-US" altLang="ko-KR" sz="1800" smtClean="0"/>
              <a:t>as shown in figure below, legacy/single-link </a:t>
            </a:r>
            <a:r>
              <a:rPr lang="en-US" altLang="ko-KR" sz="1800"/>
              <a:t>5 GHz stations would </a:t>
            </a:r>
            <a:r>
              <a:rPr lang="en-US" altLang="ko-KR" sz="1800" smtClean="0"/>
              <a:t>lose </a:t>
            </a:r>
            <a:r>
              <a:rPr lang="en-US" altLang="ko-KR" sz="1800"/>
              <a:t>their </a:t>
            </a:r>
            <a:r>
              <a:rPr lang="en-US" altLang="ko-KR" sz="1800" smtClean="0"/>
              <a:t>connections in this case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Taewon Song,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November, 2019</a:t>
            </a:r>
            <a:endParaRPr lang="en-GB" dirty="0"/>
          </a:p>
        </p:txBody>
      </p:sp>
      <p:sp>
        <p:nvSpPr>
          <p:cNvPr id="37" name="직사각형 36"/>
          <p:cNvSpPr/>
          <p:nvPr/>
        </p:nvSpPr>
        <p:spPr bwMode="auto">
          <a:xfrm>
            <a:off x="913234" y="3483803"/>
            <a:ext cx="3157314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직사각형 37"/>
          <p:cNvSpPr/>
          <p:nvPr/>
        </p:nvSpPr>
        <p:spPr bwMode="auto">
          <a:xfrm>
            <a:off x="1507770" y="3721694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직사각형 38"/>
          <p:cNvSpPr/>
          <p:nvPr/>
        </p:nvSpPr>
        <p:spPr bwMode="auto">
          <a:xfrm>
            <a:off x="2806496" y="3721694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직사각형 39"/>
          <p:cNvSpPr/>
          <p:nvPr/>
        </p:nvSpPr>
        <p:spPr bwMode="auto">
          <a:xfrm>
            <a:off x="913234" y="5507280"/>
            <a:ext cx="3157314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r>
              <a:rPr lang="en-US" altLang="ko-KR" sz="1000">
                <a:solidFill>
                  <a:schemeClr val="tx1"/>
                </a:solidFill>
              </a:rPr>
              <a:t>Non-AP MLD B (Shared radio support)</a:t>
            </a:r>
            <a:endParaRPr lang="ko-KR" altLang="en-US" sz="1000">
              <a:solidFill>
                <a:schemeClr val="tx1"/>
              </a:solidFill>
            </a:endParaRPr>
          </a:p>
        </p:txBody>
      </p:sp>
      <p:sp>
        <p:nvSpPr>
          <p:cNvPr id="41" name="직사각형 40"/>
          <p:cNvSpPr/>
          <p:nvPr/>
        </p:nvSpPr>
        <p:spPr bwMode="auto">
          <a:xfrm>
            <a:off x="1507770" y="5647419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B1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직사각형 41"/>
          <p:cNvSpPr/>
          <p:nvPr/>
        </p:nvSpPr>
        <p:spPr bwMode="auto">
          <a:xfrm>
            <a:off x="2806496" y="5647419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B2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직사각형 42"/>
          <p:cNvSpPr/>
          <p:nvPr/>
        </p:nvSpPr>
        <p:spPr bwMode="auto">
          <a:xfrm>
            <a:off x="5148063" y="3483803"/>
            <a:ext cx="3131383" cy="72008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MLD</a:t>
            </a:r>
            <a:endParaRPr kumimoji="0" lang="ko-KR" altLang="en-US" sz="10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직사각형 43"/>
          <p:cNvSpPr/>
          <p:nvPr/>
        </p:nvSpPr>
        <p:spPr bwMode="auto">
          <a:xfrm>
            <a:off x="5742600" y="3721694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직사각형 44"/>
          <p:cNvSpPr/>
          <p:nvPr/>
        </p:nvSpPr>
        <p:spPr bwMode="auto">
          <a:xfrm>
            <a:off x="7041326" y="3721694"/>
            <a:ext cx="706926" cy="338103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AP 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직사각형 45"/>
          <p:cNvSpPr/>
          <p:nvPr/>
        </p:nvSpPr>
        <p:spPr bwMode="auto">
          <a:xfrm>
            <a:off x="5148063" y="5507280"/>
            <a:ext cx="3131383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r>
              <a:rPr lang="en-US" altLang="ko-KR" sz="1000">
                <a:solidFill>
                  <a:schemeClr val="tx1"/>
                </a:solidFill>
              </a:rPr>
              <a:t>Non-AP MLD B (Shared radio support)</a:t>
            </a:r>
            <a:endParaRPr lang="ko-KR" altLang="en-US" sz="1000">
              <a:solidFill>
                <a:schemeClr val="tx1"/>
              </a:solidFill>
            </a:endParaRPr>
          </a:p>
        </p:txBody>
      </p:sp>
      <p:sp>
        <p:nvSpPr>
          <p:cNvPr id="47" name="직사각형 46"/>
          <p:cNvSpPr/>
          <p:nvPr/>
        </p:nvSpPr>
        <p:spPr bwMode="auto">
          <a:xfrm>
            <a:off x="5742600" y="5647419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B1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직사각형 47"/>
          <p:cNvSpPr/>
          <p:nvPr/>
        </p:nvSpPr>
        <p:spPr bwMode="auto">
          <a:xfrm>
            <a:off x="7041326" y="5647419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B2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왼쪽/오른쪽 화살표 48"/>
          <p:cNvSpPr/>
          <p:nvPr/>
        </p:nvSpPr>
        <p:spPr bwMode="auto">
          <a:xfrm>
            <a:off x="4070548" y="4620843"/>
            <a:ext cx="1077516" cy="248138"/>
          </a:xfrm>
          <a:prstGeom prst="left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0" name="직선 연결선 49"/>
          <p:cNvCxnSpPr>
            <a:stCxn id="39" idx="2"/>
            <a:endCxn id="42" idx="0"/>
          </p:cNvCxnSpPr>
          <p:nvPr/>
        </p:nvCxnSpPr>
        <p:spPr bwMode="auto">
          <a:xfrm>
            <a:off x="3159959" y="4059797"/>
            <a:ext cx="0" cy="15876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직선 연결선 60"/>
          <p:cNvCxnSpPr>
            <a:stCxn id="44" idx="2"/>
            <a:endCxn id="47" idx="0"/>
          </p:cNvCxnSpPr>
          <p:nvPr/>
        </p:nvCxnSpPr>
        <p:spPr bwMode="auto">
          <a:xfrm>
            <a:off x="6096063" y="4059797"/>
            <a:ext cx="0" cy="15876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직선 연결선 61"/>
          <p:cNvCxnSpPr>
            <a:stCxn id="45" idx="2"/>
            <a:endCxn id="48" idx="0"/>
          </p:cNvCxnSpPr>
          <p:nvPr/>
        </p:nvCxnSpPr>
        <p:spPr bwMode="auto">
          <a:xfrm>
            <a:off x="7394789" y="4059797"/>
            <a:ext cx="0" cy="15876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직선 연결선 35"/>
          <p:cNvCxnSpPr>
            <a:stCxn id="38" idx="2"/>
            <a:endCxn id="41" idx="0"/>
          </p:cNvCxnSpPr>
          <p:nvPr/>
        </p:nvCxnSpPr>
        <p:spPr bwMode="auto">
          <a:xfrm>
            <a:off x="1861233" y="4059797"/>
            <a:ext cx="0" cy="1587622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0" name="TextBox 79"/>
          <p:cNvSpPr txBox="1"/>
          <p:nvPr/>
        </p:nvSpPr>
        <p:spPr>
          <a:xfrm>
            <a:off x="1798149" y="3997204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2.4GHz</a:t>
            </a:r>
            <a:endParaRPr lang="ko-KR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3116316" y="3997204"/>
            <a:ext cx="9813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rgbClr val="FF0000"/>
                </a:solidFill>
              </a:rPr>
              <a:t>5GHz</a:t>
            </a:r>
            <a:r>
              <a:rPr lang="en-US" altLang="ko-KR" sz="1200" smtClean="0">
                <a:solidFill>
                  <a:schemeClr val="tx1"/>
                </a:solidFill>
              </a:rPr>
              <a:t>/6GHz</a:t>
            </a:r>
            <a:endParaRPr lang="ko-KR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798149" y="5439100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>
                <a:solidFill>
                  <a:schemeClr val="tx1"/>
                </a:solidFill>
              </a:rPr>
              <a:t>2.4GHz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3116316" y="5439100"/>
            <a:ext cx="9813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rgbClr val="FF0000"/>
                </a:solidFill>
              </a:rPr>
              <a:t>5GHz</a:t>
            </a:r>
            <a:r>
              <a:rPr lang="en-US" altLang="ko-KR" sz="1200" smtClean="0">
                <a:solidFill>
                  <a:schemeClr val="tx1"/>
                </a:solidFill>
              </a:rPr>
              <a:t>/6GHz</a:t>
            </a:r>
            <a:endParaRPr lang="ko-KR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6068206" y="3997204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>
                <a:solidFill>
                  <a:schemeClr val="tx1"/>
                </a:solidFill>
              </a:rPr>
              <a:t>2.4GHz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7386373" y="3997204"/>
            <a:ext cx="9813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5GHz/</a:t>
            </a:r>
            <a:r>
              <a:rPr lang="en-US" altLang="ko-KR" sz="1200" b="1" smtClean="0">
                <a:solidFill>
                  <a:srgbClr val="FF0000"/>
                </a:solidFill>
              </a:rPr>
              <a:t>6GHz</a:t>
            </a:r>
            <a:endParaRPr lang="ko-KR" altLang="en-US" sz="1200" b="1" dirty="0" smtClean="0">
              <a:solidFill>
                <a:srgbClr val="FF0000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6068206" y="5439100"/>
            <a:ext cx="686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>
                <a:solidFill>
                  <a:schemeClr val="tx1"/>
                </a:solidFill>
              </a:rPr>
              <a:t>2.4GHz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7386373" y="5439100"/>
            <a:ext cx="9813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5GHz/</a:t>
            </a:r>
            <a:r>
              <a:rPr lang="en-US" altLang="ko-KR" sz="1200" b="1" smtClean="0">
                <a:solidFill>
                  <a:srgbClr val="FF0000"/>
                </a:solidFill>
              </a:rPr>
              <a:t>6GHz</a:t>
            </a:r>
            <a:endParaRPr lang="ko-KR" altLang="en-US" sz="1200" b="1" dirty="0" smtClean="0">
              <a:solidFill>
                <a:srgbClr val="FF0000"/>
              </a:solidFill>
            </a:endParaRPr>
          </a:p>
        </p:txBody>
      </p:sp>
      <p:sp>
        <p:nvSpPr>
          <p:cNvPr id="52" name="직사각형 51"/>
          <p:cNvSpPr/>
          <p:nvPr/>
        </p:nvSpPr>
        <p:spPr bwMode="auto">
          <a:xfrm>
            <a:off x="2089018" y="4753110"/>
            <a:ext cx="1635059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r>
              <a:rPr lang="en-US" altLang="ko-KR" sz="1000">
                <a:solidFill>
                  <a:schemeClr val="tx1"/>
                </a:solidFill>
              </a:rPr>
              <a:t>Non-AP MLD </a:t>
            </a:r>
            <a:r>
              <a:rPr lang="en-US" altLang="ko-KR" sz="1000" smtClean="0">
                <a:solidFill>
                  <a:schemeClr val="tx1"/>
                </a:solidFill>
              </a:rPr>
              <a:t>A</a:t>
            </a:r>
          </a:p>
          <a:p>
            <a:r>
              <a:rPr lang="en-US" altLang="ko-KR" sz="1000" smtClean="0">
                <a:solidFill>
                  <a:schemeClr val="tx1"/>
                </a:solidFill>
              </a:rPr>
              <a:t>(No shared </a:t>
            </a:r>
            <a:r>
              <a:rPr lang="en-US" altLang="ko-KR" sz="1000">
                <a:solidFill>
                  <a:schemeClr val="tx1"/>
                </a:solidFill>
              </a:rPr>
              <a:t>radio support)</a:t>
            </a:r>
            <a:endParaRPr lang="ko-KR" altLang="en-US" sz="1000">
              <a:solidFill>
                <a:schemeClr val="tx1"/>
              </a:solidFill>
            </a:endParaRPr>
          </a:p>
        </p:txBody>
      </p:sp>
      <p:sp>
        <p:nvSpPr>
          <p:cNvPr id="54" name="직사각형 53"/>
          <p:cNvSpPr/>
          <p:nvPr/>
        </p:nvSpPr>
        <p:spPr bwMode="auto">
          <a:xfrm>
            <a:off x="2670917" y="478608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A1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6" name="직선 연결선 55"/>
          <p:cNvCxnSpPr>
            <a:endCxn id="54" idx="0"/>
          </p:cNvCxnSpPr>
          <p:nvPr/>
        </p:nvCxnSpPr>
        <p:spPr bwMode="auto">
          <a:xfrm>
            <a:off x="3024380" y="4059797"/>
            <a:ext cx="0" cy="726286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7" name="직사각형 56"/>
          <p:cNvSpPr/>
          <p:nvPr/>
        </p:nvSpPr>
        <p:spPr bwMode="auto">
          <a:xfrm>
            <a:off x="6313946" y="4753110"/>
            <a:ext cx="1621630" cy="72008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r>
              <a:rPr lang="en-US" altLang="ko-KR" sz="1000">
                <a:solidFill>
                  <a:schemeClr val="tx1"/>
                </a:solidFill>
              </a:rPr>
              <a:t>Non-AP MLD </a:t>
            </a:r>
            <a:r>
              <a:rPr lang="en-US" altLang="ko-KR" sz="1000" smtClean="0">
                <a:solidFill>
                  <a:schemeClr val="tx1"/>
                </a:solidFill>
              </a:rPr>
              <a:t>A</a:t>
            </a:r>
          </a:p>
          <a:p>
            <a:r>
              <a:rPr lang="en-US" altLang="ko-KR" sz="1000" smtClean="0">
                <a:solidFill>
                  <a:schemeClr val="tx1"/>
                </a:solidFill>
              </a:rPr>
              <a:t>(No shared </a:t>
            </a:r>
            <a:r>
              <a:rPr lang="en-US" altLang="ko-KR" sz="1000">
                <a:solidFill>
                  <a:schemeClr val="tx1"/>
                </a:solidFill>
              </a:rPr>
              <a:t>radio support)</a:t>
            </a:r>
            <a:endParaRPr lang="ko-KR" altLang="en-US" sz="1000">
              <a:solidFill>
                <a:schemeClr val="tx1"/>
              </a:solidFill>
            </a:endParaRPr>
          </a:p>
        </p:txBody>
      </p:sp>
      <p:sp>
        <p:nvSpPr>
          <p:cNvPr id="58" name="직사각형 57"/>
          <p:cNvSpPr/>
          <p:nvPr/>
        </p:nvSpPr>
        <p:spPr bwMode="auto">
          <a:xfrm>
            <a:off x="6898564" y="4786083"/>
            <a:ext cx="706926" cy="33810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A1</a:t>
            </a:r>
            <a:endParaRPr kumimoji="0" lang="ko-KR" altLang="en-US" sz="105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9" name="직선 연결선 58"/>
          <p:cNvCxnSpPr>
            <a:endCxn id="58" idx="0"/>
          </p:cNvCxnSpPr>
          <p:nvPr/>
        </p:nvCxnSpPr>
        <p:spPr bwMode="auto">
          <a:xfrm>
            <a:off x="7252027" y="4059797"/>
            <a:ext cx="0" cy="726286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bg1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2112616" y="4715108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smtClean="0">
                <a:solidFill>
                  <a:schemeClr val="tx1"/>
                </a:solidFill>
              </a:rPr>
              <a:t>5GHz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372838" y="4715108"/>
            <a:ext cx="570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smtClean="0">
                <a:solidFill>
                  <a:schemeClr val="tx1"/>
                </a:solidFill>
              </a:rPr>
              <a:t>5GHz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054206" y="4462273"/>
            <a:ext cx="12592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smtClean="0">
                <a:solidFill>
                  <a:srgbClr val="FF0000"/>
                </a:solidFill>
              </a:rPr>
              <a:t>Lose connection</a:t>
            </a:r>
            <a:endParaRPr lang="ko-KR" altLang="en-US" sz="12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32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1200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126044</TotalTime>
  <Words>1686</Words>
  <Application>Microsoft Office PowerPoint</Application>
  <PresentationFormat>화면 슬라이드 쇼(4:3)</PresentationFormat>
  <Paragraphs>347</Paragraphs>
  <Slides>15</Slides>
  <Notes>6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24" baseType="lpstr">
      <vt:lpstr>Arial Unicode MS</vt:lpstr>
      <vt:lpstr>MS Gothic</vt:lpstr>
      <vt:lpstr>굴림</vt:lpstr>
      <vt:lpstr>돋움</vt:lpstr>
      <vt:lpstr>맑은 고딕</vt:lpstr>
      <vt:lpstr>Arial</vt:lpstr>
      <vt:lpstr>Times New Roman</vt:lpstr>
      <vt:lpstr>Wingdings</vt:lpstr>
      <vt:lpstr>Office 테마</vt:lpstr>
      <vt:lpstr>Multi-link Management</vt:lpstr>
      <vt:lpstr>Motivation</vt:lpstr>
      <vt:lpstr>Recap on terminologies [1-2]</vt:lpstr>
      <vt:lpstr>Channel switch operation in multi-link</vt:lpstr>
      <vt:lpstr>Link switch operation initiated from AP side </vt:lpstr>
      <vt:lpstr>Link switch operation initiated from STA side </vt:lpstr>
      <vt:lpstr>Diagram for link switch operation</vt:lpstr>
      <vt:lpstr>Link switch operation with STA’s shared radio</vt:lpstr>
      <vt:lpstr>Link switch operation with AP’s shared radio</vt:lpstr>
      <vt:lpstr>Link switch operation with AP’s shared radio</vt:lpstr>
      <vt:lpstr>Considerations</vt:lpstr>
      <vt:lpstr>References</vt:lpstr>
      <vt:lpstr>Straw Poll 1</vt:lpstr>
      <vt:lpstr>Straw Poll 2</vt:lpstr>
      <vt:lpstr>Straw Poll 3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Frame format for WUR signal</dc:title>
  <dc:creator>송태원/선임연구원/차세대표준(연)ICS팀(taewon.song@lge.com)</dc:creator>
  <cp:lastModifiedBy>송태원/선임연구원/미래기술센터 C&amp;M표준(연)IoT커넥티비티표준Task(taewon.song@lge.com)</cp:lastModifiedBy>
  <cp:revision>1989</cp:revision>
  <cp:lastPrinted>2018-02-26T09:36:07Z</cp:lastPrinted>
  <dcterms:created xsi:type="dcterms:W3CDTF">2016-12-14T01:56:24Z</dcterms:created>
  <dcterms:modified xsi:type="dcterms:W3CDTF">2020-06-18T23:28:44Z</dcterms:modified>
</cp:coreProperties>
</file>