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480" r:id="rId4"/>
    <p:sldId id="487" r:id="rId5"/>
    <p:sldId id="495" r:id="rId6"/>
    <p:sldId id="488" r:id="rId7"/>
    <p:sldId id="494" r:id="rId8"/>
    <p:sldId id="489" r:id="rId9"/>
    <p:sldId id="493" r:id="rId10"/>
    <p:sldId id="484" r:id="rId11"/>
    <p:sldId id="458" r:id="rId12"/>
    <p:sldId id="440" r:id="rId13"/>
    <p:sldId id="496" r:id="rId14"/>
    <p:sldId id="470" r:id="rId15"/>
    <p:sldId id="50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  <p:cmAuthor id="3" name="송태원/선임연구원/차세대표준(연)ICS팀(taewon.song@lge.com)" initials="송" lastIdx="1" clrIdx="2">
    <p:extLst>
      <p:ext uri="{19B8F6BF-5375-455C-9EA6-DF929625EA0E}">
        <p15:presenceInfo xmlns:p15="http://schemas.microsoft.com/office/powerpoint/2012/main" userId="S-1-5-21-2543426832-1914326140-3112152631-1834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08" autoAdjust="0"/>
    <p:restoredTop sz="96429" autoAdjust="0"/>
  </p:normalViewPr>
  <p:slideViewPr>
    <p:cSldViewPr>
      <p:cViewPr varScale="1">
        <p:scale>
          <a:sx n="88" d="100"/>
          <a:sy n="88" d="100"/>
        </p:scale>
        <p:origin x="102" y="7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66" y="78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04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7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4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</a:t>
            </a:r>
            <a:r>
              <a:rPr lang="ko-KR" altLang="en-US" smtClean="0"/>
              <a:t>수준</a:t>
            </a:r>
            <a:endParaRPr lang="ko-KR" altLang="en-US"/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802.11-19/1943r5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smtClean="0"/>
              <a:t>Multi-link Management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2019-11-11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직선 연결선 39"/>
          <p:cNvCxnSpPr>
            <a:stCxn id="46" idx="2"/>
            <a:endCxn id="63" idx="0"/>
          </p:cNvCxnSpPr>
          <p:nvPr/>
        </p:nvCxnSpPr>
        <p:spPr bwMode="auto">
          <a:xfrm>
            <a:off x="7719164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2699792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8406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B (Shared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2464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B (Shared </a:t>
            </a:r>
            <a:r>
              <a:rPr lang="en-US" altLang="ko-KR" sz="1000">
                <a:solidFill>
                  <a:schemeClr val="tx1"/>
                </a:solidFill>
              </a:rPr>
              <a:t>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7365701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AP’s 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To overcome this disconnection problem of legacy STAs, a subset of links may remain in the frequency band where they originally existed</a:t>
            </a:r>
          </a:p>
          <a:p>
            <a:pPr lvl="1"/>
            <a:r>
              <a:rPr lang="en-US" altLang="ko-KR" sz="1200" dirty="0" smtClean="0"/>
              <a:t>For instance, assuming AP 1 has 4 antennas, the AP 1 is split into AP 1 and AP 2, and they are allocated on 5GHz and 6GHz, respectively</a:t>
            </a:r>
          </a:p>
          <a:p>
            <a:pPr lvl="1"/>
            <a:r>
              <a:rPr lang="en-US" altLang="ko-KR" sz="1200" dirty="0" smtClean="0"/>
              <a:t>STAs supporting shared radio (non-AP MLD B) can selectively move to a new AP (AP 2)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Legacy STA can maintain its connection with the AP</a:t>
            </a:r>
          </a:p>
          <a:p>
            <a:pPr lvl="1"/>
            <a:r>
              <a:rPr lang="en-US" altLang="ko-KR" sz="1200" dirty="0"/>
              <a:t>Since a BSS is newly </a:t>
            </a:r>
            <a:r>
              <a:rPr lang="en-US" altLang="ko-KR" sz="1200" dirty="0" smtClean="0"/>
              <a:t>activated, </a:t>
            </a:r>
            <a:r>
              <a:rPr lang="en-US" altLang="ko-KR" sz="1200" dirty="0"/>
              <a:t>information regarding the BSS can be announced such as Band Information, 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Max </a:t>
            </a:r>
            <a:r>
              <a:rPr lang="en-US" altLang="ko-KR" sz="1200" dirty="0"/>
              <a:t># of </a:t>
            </a:r>
            <a:r>
              <a:rPr lang="en-US" altLang="ko-KR" sz="1200" dirty="0" err="1" smtClean="0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BSSID, Beacon Interval, and so on</a:t>
            </a:r>
          </a:p>
          <a:p>
            <a:pPr lvl="1"/>
            <a:r>
              <a:rPr lang="en-US" altLang="ko-KR" sz="1200" dirty="0"/>
              <a:t>Some attributes, e.g., Max # of </a:t>
            </a:r>
            <a:r>
              <a:rPr lang="en-US" altLang="ko-KR" sz="1200" dirty="0" err="1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for the remaining AP may be changed and they needs to be </a:t>
            </a:r>
            <a:r>
              <a:rPr lang="en-US" altLang="ko-KR" sz="1200" dirty="0" smtClean="0"/>
              <a:t>announced</a:t>
            </a:r>
            <a:endParaRPr lang="en-US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543848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2244957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</a:p>
        </p:txBody>
      </p:sp>
      <p:sp>
        <p:nvSpPr>
          <p:cNvPr id="42" name="왼쪽/오른쪽 화살표 41"/>
          <p:cNvSpPr/>
          <p:nvPr/>
        </p:nvSpPr>
        <p:spPr bwMode="auto">
          <a:xfrm>
            <a:off x="4262195" y="4733150"/>
            <a:ext cx="64516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4953801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736570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직사각형 55"/>
          <p:cNvSpPr/>
          <p:nvPr/>
        </p:nvSpPr>
        <p:spPr bwMode="auto">
          <a:xfrm>
            <a:off x="6658065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4953801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A (</a:t>
            </a:r>
            <a:r>
              <a:rPr lang="en-US" altLang="ko-KR" sz="1000">
                <a:solidFill>
                  <a:schemeClr val="tx1"/>
                </a:solidFill>
              </a:rPr>
              <a:t>No shared 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6654910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43848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A (No 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244957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2329645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204421" y="3967543"/>
            <a:ext cx="376808" cy="72008"/>
            <a:chOff x="559188" y="2966132"/>
            <a:chExt cx="376808" cy="72008"/>
          </a:xfrm>
          <a:noFill/>
        </p:grpSpPr>
        <p:sp>
          <p:nvSpPr>
            <p:cNvPr id="7" name="타원 6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타원 4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타원 47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5573789" y="3967543"/>
            <a:ext cx="376808" cy="72008"/>
            <a:chOff x="559188" y="2966132"/>
            <a:chExt cx="376808" cy="72008"/>
          </a:xfrm>
          <a:noFill/>
        </p:grpSpPr>
        <p:sp>
          <p:nvSpPr>
            <p:cNvPr id="55" name="타원 54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타원 5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타원 58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3" name="직선 연결선 32"/>
          <p:cNvCxnSpPr>
            <a:stCxn id="30" idx="2"/>
            <a:endCxn id="32" idx="0"/>
          </p:cNvCxnSpPr>
          <p:nvPr/>
        </p:nvCxnSpPr>
        <p:spPr bwMode="auto">
          <a:xfrm>
            <a:off x="2598420" y="4174824"/>
            <a:ext cx="0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직선 연결선 44"/>
          <p:cNvCxnSpPr>
            <a:stCxn id="56" idx="2"/>
            <a:endCxn id="51" idx="0"/>
          </p:cNvCxnSpPr>
          <p:nvPr/>
        </p:nvCxnSpPr>
        <p:spPr bwMode="auto">
          <a:xfrm flipH="1">
            <a:off x="7008373" y="4174824"/>
            <a:ext cx="3155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603155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70244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77053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984644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91362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07170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295825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66955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03564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66955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4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49361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55388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The AP MLD or the non-AP MLD </a:t>
            </a:r>
            <a:r>
              <a:rPr lang="en-US" altLang="ko-KR" sz="1800" smtClean="0"/>
              <a:t>can initiate </a:t>
            </a:r>
            <a:r>
              <a:rPr lang="en-US" altLang="ko-KR" sz="1800"/>
              <a:t>link switch operation </a:t>
            </a:r>
            <a:r>
              <a:rPr lang="en-US" altLang="ko-KR" sz="1800" smtClean="0"/>
              <a:t>for non-AP MLD</a:t>
            </a:r>
          </a:p>
          <a:p>
            <a:r>
              <a:rPr lang="en-US" altLang="ko-KR" sz="1800" smtClean="0"/>
              <a:t>If some radios can be shared among frequency bands, link switch operation can be used adequately</a:t>
            </a:r>
          </a:p>
          <a:p>
            <a:pPr lvl="1"/>
            <a:r>
              <a:rPr lang="en-US" altLang="ko-KR" sz="1600" smtClean="0"/>
              <a:t>In this case, legacy/single-link devices may not be supported due to the switched band</a:t>
            </a:r>
          </a:p>
          <a:p>
            <a:r>
              <a:rPr lang="en-US" altLang="ko-KR" sz="1800" smtClean="0"/>
              <a:t>To support the legacy/single-link devices, a subset of links may remain on the link where they existed</a:t>
            </a:r>
          </a:p>
          <a:p>
            <a:pPr lvl="1"/>
            <a:r>
              <a:rPr lang="en-US" altLang="ko-KR" sz="1600" smtClean="0"/>
              <a:t>To this end, some additional information can be included in addition to existing channel switching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mtClean="0"/>
              <a:t>[1</a:t>
            </a:r>
            <a:r>
              <a:rPr lang="en-US" altLang="ko-KR"/>
              <a:t>] </a:t>
            </a:r>
            <a:r>
              <a:rPr lang="en-US" altLang="ko-KR" smtClean="0"/>
              <a:t>19/0822r9, “Extremely efficient multi-band operation”</a:t>
            </a:r>
          </a:p>
          <a:p>
            <a:pPr marL="0" indent="0">
              <a:buNone/>
            </a:pPr>
            <a:r>
              <a:rPr lang="en-US" altLang="ko-KR" smtClean="0"/>
              <a:t>[2] </a:t>
            </a:r>
            <a:r>
              <a:rPr lang="en-US" altLang="ko-KR"/>
              <a:t>19/1358r0, “Multi-link operation management</a:t>
            </a:r>
            <a:r>
              <a:rPr lang="en-US" altLang="ko-KR" smtClean="0"/>
              <a:t>”</a:t>
            </a:r>
          </a:p>
          <a:p>
            <a:pPr marL="0" lvl="0" indent="0">
              <a:buNone/>
            </a:pPr>
            <a:r>
              <a:rPr lang="en-US" altLang="ko-KR" smtClean="0"/>
              <a:t>[3] 19/1528r2, “Multi-link: Link management”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 non-AP MLD may send its associated AP MLD a frame to request to switch link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An AP MLD may send an non-AP MLD a frame to request to switch a link of the non-AP MLD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define the following?</a:t>
            </a:r>
            <a:endParaRPr lang="en-US" altLang="ko-KR" dirty="0"/>
          </a:p>
          <a:p>
            <a:pPr lvl="1"/>
            <a:r>
              <a:rPr lang="en-US" altLang="ko-KR" dirty="0" smtClean="0"/>
              <a:t>Single-link </a:t>
            </a:r>
            <a:r>
              <a:rPr lang="en-US" altLang="ko-KR" dirty="0"/>
              <a:t>non-AP MLD: A non-AP MLD that transmits or receives frames </a:t>
            </a:r>
            <a:r>
              <a:rPr lang="en-US" altLang="ko-KR" dirty="0" smtClean="0"/>
              <a:t>to/from </a:t>
            </a:r>
            <a:r>
              <a:rPr lang="en-US" altLang="ko-KR" dirty="0"/>
              <a:t>another MLD on a single link at a </a:t>
            </a:r>
            <a:r>
              <a:rPr lang="en-US" altLang="ko-KR" dirty="0" smtClean="0"/>
              <a:t>time</a:t>
            </a:r>
            <a:endParaRPr lang="ko-KR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18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</a:rPr>
              <a:t>There have been lots of contribution dealing with multi-link management issues [1-3]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Steering/load balancing, aggregation, AP power save, coexistence with other stds, QoS, etc.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Channel/link </a:t>
            </a:r>
            <a:r>
              <a:rPr lang="en-US" altLang="ko-KR">
                <a:solidFill>
                  <a:schemeClr val="tx1"/>
                </a:solidFill>
              </a:rPr>
              <a:t>switch operation would </a:t>
            </a:r>
            <a:r>
              <a:rPr lang="en-US" altLang="ko-KR" smtClean="0">
                <a:solidFill>
                  <a:schemeClr val="tx1"/>
                </a:solidFill>
              </a:rPr>
              <a:t>be one of solutions </a:t>
            </a:r>
            <a:r>
              <a:rPr lang="en-US" altLang="ko-KR">
                <a:solidFill>
                  <a:schemeClr val="tx1"/>
                </a:solidFill>
              </a:rPr>
              <a:t>to avoid traffic </a:t>
            </a:r>
            <a:r>
              <a:rPr lang="en-US" altLang="ko-KR" smtClean="0">
                <a:solidFill>
                  <a:schemeClr val="tx1"/>
                </a:solidFill>
              </a:rPr>
              <a:t>congestion in multi-link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In this contribution, we introduce channel/link switch operation for multi-link and address some considerations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Recap on terminologies [1-2]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grpSp>
        <p:nvGrpSpPr>
          <p:cNvPr id="41" name="그룹 40"/>
          <p:cNvGrpSpPr/>
          <p:nvPr/>
        </p:nvGrpSpPr>
        <p:grpSpPr>
          <a:xfrm>
            <a:off x="463134" y="2285973"/>
            <a:ext cx="8315692" cy="3244236"/>
            <a:chOff x="1417054" y="3356992"/>
            <a:chExt cx="6469967" cy="2524157"/>
          </a:xfrm>
        </p:grpSpPr>
        <p:grpSp>
          <p:nvGrpSpPr>
            <p:cNvPr id="25" name="그룹 24"/>
            <p:cNvGrpSpPr/>
            <p:nvPr/>
          </p:nvGrpSpPr>
          <p:grpSpPr>
            <a:xfrm>
              <a:off x="2742406" y="3356992"/>
              <a:ext cx="3659188" cy="720080"/>
              <a:chOff x="2771800" y="3356992"/>
              <a:chExt cx="3659188" cy="720080"/>
            </a:xfrm>
          </p:grpSpPr>
          <p:sp>
            <p:nvSpPr>
              <p:cNvPr id="7" name="직사각형 6"/>
              <p:cNvSpPr/>
              <p:nvPr/>
            </p:nvSpPr>
            <p:spPr bwMode="auto">
              <a:xfrm>
                <a:off x="2771800" y="3356992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multi-link device (AP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직사각형 7"/>
              <p:cNvSpPr/>
              <p:nvPr/>
            </p:nvSpPr>
            <p:spPr bwMode="auto">
              <a:xfrm>
                <a:off x="3072987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4247931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 bwMode="auto">
              <a:xfrm>
                <a:off x="5422875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24" name="그룹 23"/>
            <p:cNvGrpSpPr/>
            <p:nvPr/>
          </p:nvGrpSpPr>
          <p:grpSpPr>
            <a:xfrm>
              <a:off x="2742406" y="5161069"/>
              <a:ext cx="3659188" cy="720080"/>
              <a:chOff x="2771800" y="5161069"/>
              <a:chExt cx="3659188" cy="720080"/>
            </a:xfrm>
          </p:grpSpPr>
          <p:sp>
            <p:nvSpPr>
              <p:cNvPr id="10" name="직사각형 9"/>
              <p:cNvSpPr/>
              <p:nvPr/>
            </p:nvSpPr>
            <p:spPr bwMode="auto">
              <a:xfrm>
                <a:off x="2771800" y="5161069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Non-AP multi-link device (Non-AP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3072987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 bwMode="auto">
              <a:xfrm>
                <a:off x="4247931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 bwMode="auto">
              <a:xfrm>
                <a:off x="5422875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2" name="직사각형 21"/>
            <p:cNvSpPr/>
            <p:nvPr/>
          </p:nvSpPr>
          <p:spPr bwMode="auto">
            <a:xfrm>
              <a:off x="3203848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4391980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000">
                  <a:solidFill>
                    <a:schemeClr val="tx1"/>
                  </a:solidFill>
                </a:rPr>
                <a:t>2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5570662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417054" y="3990255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Disabled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 flipH="1">
              <a:off x="2382366" y="4221088"/>
              <a:ext cx="82148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직사각형 28"/>
            <p:cNvSpPr/>
            <p:nvPr/>
          </p:nvSpPr>
          <p:spPr>
            <a:xfrm>
              <a:off x="6873602" y="4717833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Enabled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5930702" y="4974647"/>
              <a:ext cx="1019376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직선 화살표 연결선 44"/>
            <p:cNvCxnSpPr/>
            <p:nvPr/>
          </p:nvCxnSpPr>
          <p:spPr bwMode="auto">
            <a:xfrm>
              <a:off x="4752020" y="4806570"/>
              <a:ext cx="2198057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147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Channel switch operation in multi-link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Channel switch operation is already defined in legacy .11</a:t>
            </a:r>
            <a:endParaRPr lang="en-US" altLang="ko-KR" sz="1600"/>
          </a:p>
          <a:p>
            <a:pPr lvl="1"/>
            <a:r>
              <a:rPr lang="en-US" altLang="ko-KR" sz="1400" smtClean="0"/>
              <a:t>It can be performed by existing channel switch announcement</a:t>
            </a:r>
          </a:p>
          <a:p>
            <a:pPr lvl="1"/>
            <a:r>
              <a:rPr lang="en-US" altLang="ko-KR" sz="1400" smtClean="0"/>
              <a:t>Based on the channel switching procedure, AP2 and STAs which are associated with the AP2 move to other channel after the announcement</a:t>
            </a:r>
          </a:p>
          <a:p>
            <a:pPr lvl="1"/>
            <a:r>
              <a:rPr lang="en-US" altLang="ko-KR" sz="1400" smtClean="0"/>
              <a:t>With </a:t>
            </a:r>
            <a:r>
              <a:rPr lang="en-US" altLang="ko-KR" sz="1400"/>
              <a:t>this </a:t>
            </a:r>
            <a:r>
              <a:rPr lang="en-US" altLang="ko-KR" sz="1400" smtClean="0"/>
              <a:t>channel </a:t>
            </a:r>
            <a:r>
              <a:rPr lang="en-US" altLang="ko-KR" sz="1400"/>
              <a:t>switching, crowded channel can be avoided </a:t>
            </a:r>
            <a:r>
              <a:rPr lang="en-US" altLang="ko-KR" sz="1400" smtClean="0"/>
              <a:t>so that traffic </a:t>
            </a:r>
            <a:r>
              <a:rPr lang="en-US" altLang="ko-KR" sz="1400"/>
              <a:t>load can </a:t>
            </a:r>
            <a:r>
              <a:rPr lang="en-US" altLang="ko-KR" sz="1400" smtClean="0"/>
              <a:t>be balanced</a:t>
            </a:r>
          </a:p>
          <a:p>
            <a:pPr lvl="1"/>
            <a:r>
              <a:rPr lang="en-US" altLang="ko-KR" sz="1400"/>
              <a:t>Also, transmission on one link concurrent with reception on the other link may become </a:t>
            </a:r>
            <a:r>
              <a:rPr lang="en-US" altLang="ko-KR" sz="1400" smtClean="0"/>
              <a:t>possible</a:t>
            </a:r>
          </a:p>
          <a:p>
            <a:pPr lvl="1"/>
            <a:r>
              <a:rPr lang="en-US" altLang="ko-KR" sz="1400" smtClean="0"/>
              <a:t>In multi-link, channel switch operation may be used more frequently since established connections are still alive during switching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1388449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716748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91692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1388449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716748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91692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257966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586265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761209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257966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586265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6761209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245155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5939728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114672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2070211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5949587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69987" y="52722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044515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235956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왼쪽/오른쪽 화살표 28"/>
          <p:cNvSpPr/>
          <p:nvPr/>
        </p:nvSpPr>
        <p:spPr bwMode="auto">
          <a:xfrm>
            <a:off x="4142556" y="50734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8795" y="4796473"/>
            <a:ext cx="2079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smtClean="0">
                <a:solidFill>
                  <a:schemeClr val="tx1"/>
                </a:solidFill>
              </a:rPr>
              <a:t>Channel switch announcement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56413" y="3891188"/>
            <a:ext cx="1658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Move to other channel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7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switch </a:t>
            </a:r>
            <a:r>
              <a:rPr lang="en-US" altLang="ko-KR"/>
              <a:t>operation initiated from </a:t>
            </a:r>
            <a:r>
              <a:rPr lang="en-US" altLang="ko-KR" smtClean="0"/>
              <a:t>AP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An </a:t>
            </a:r>
            <a:r>
              <a:rPr lang="en-US" altLang="ko-KR" sz="1400"/>
              <a:t>AP MLD may </a:t>
            </a:r>
            <a:r>
              <a:rPr lang="en-US" altLang="ko-KR" sz="1400" smtClean="0"/>
              <a:t>request a </a:t>
            </a:r>
            <a:r>
              <a:rPr lang="en-US" altLang="ko-KR" sz="1400"/>
              <a:t>non-AP MLD </a:t>
            </a:r>
            <a:r>
              <a:rPr lang="en-US" altLang="ko-KR" sz="1400" smtClean="0"/>
              <a:t>so that the non-AP MLD can perform </a:t>
            </a:r>
            <a:r>
              <a:rPr lang="en-US" altLang="ko-KR" sz="1400"/>
              <a:t>a link switch </a:t>
            </a:r>
            <a:r>
              <a:rPr lang="en-US" altLang="ko-KR" sz="1400" smtClean="0"/>
              <a:t>operation</a:t>
            </a:r>
            <a:endParaRPr lang="en-US" altLang="ko-KR" sz="1400"/>
          </a:p>
          <a:p>
            <a:pPr lvl="1"/>
            <a:r>
              <a:rPr lang="en-US" altLang="ko-KR" sz="1200" smtClean="0"/>
              <a:t>In this scenario, only a STA moves to other link supported by the AP MLD</a:t>
            </a:r>
          </a:p>
          <a:p>
            <a:pPr lvl="1"/>
            <a:r>
              <a:rPr lang="en-US" altLang="ko-KR" sz="1200" smtClean="0"/>
              <a:t>So, AP2 keeps providing access for other associated STAs as was</a:t>
            </a:r>
          </a:p>
          <a:p>
            <a:pPr lvl="1"/>
            <a:r>
              <a:rPr lang="en-US" altLang="ko-KR" sz="1200" smtClean="0"/>
              <a:t>An existing channel switch announcement can be reused with slight modification</a:t>
            </a:r>
          </a:p>
          <a:p>
            <a:pPr lvl="1"/>
            <a:r>
              <a:rPr lang="en-US" altLang="ko-KR" sz="1200" smtClean="0"/>
              <a:t>Link switch response from the non-AP MLD needs to be defined in order to let the AP MLD know when to switch transmitter AP</a:t>
            </a:r>
          </a:p>
          <a:p>
            <a:pPr lvl="1"/>
            <a:r>
              <a:rPr lang="en-US" altLang="ko-KR" sz="1200" smtClean="0"/>
              <a:t>Also, alive check procedure may be needed whether STA2 successfully moved or not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2465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3906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899114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0555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2518467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473111" y="4232156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82968" y="5454652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7" name="직선 화살표 연결선 46"/>
          <p:cNvCxnSpPr/>
          <p:nvPr/>
        </p:nvCxnSpPr>
        <p:spPr bwMode="auto">
          <a:xfrm flipV="1">
            <a:off x="2627784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오른쪽 화살표 12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4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</a:t>
            </a:r>
            <a:r>
              <a:rPr lang="en-US" altLang="ko-KR"/>
              <a:t>switch operation initiated from </a:t>
            </a:r>
            <a:r>
              <a:rPr lang="en-US" altLang="ko-KR" smtClean="0"/>
              <a:t>STA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On the other hand, a non-AP MLD may also request link switch operation</a:t>
            </a:r>
          </a:p>
          <a:p>
            <a:pPr lvl="1"/>
            <a:r>
              <a:rPr lang="en-US" altLang="ko-KR" sz="1200"/>
              <a:t>A STA affiliated with </a:t>
            </a:r>
            <a:r>
              <a:rPr lang="en-US" altLang="ko-KR" sz="1200" smtClean="0"/>
              <a:t>a non-AP MLD </a:t>
            </a:r>
            <a:r>
              <a:rPr lang="en-US" altLang="ko-KR" sz="1200"/>
              <a:t>may change its operating </a:t>
            </a:r>
            <a:r>
              <a:rPr lang="en-US" altLang="ko-KR" sz="1200" smtClean="0"/>
              <a:t>link among </a:t>
            </a:r>
            <a:r>
              <a:rPr lang="en-US" altLang="ko-KR" sz="1200"/>
              <a:t>the </a:t>
            </a:r>
            <a:r>
              <a:rPr lang="en-US" altLang="ko-KR" sz="1200" smtClean="0"/>
              <a:t>links supported by an AP MLD</a:t>
            </a:r>
          </a:p>
          <a:p>
            <a:pPr lvl="2"/>
            <a:r>
              <a:rPr lang="en-US" altLang="ko-KR" sz="1100" smtClean="0"/>
              <a:t>Information for link to move may be informed by the AP MLD in advance</a:t>
            </a:r>
          </a:p>
          <a:p>
            <a:pPr lvl="1"/>
            <a:r>
              <a:rPr lang="en-US" altLang="ko-KR" sz="1200"/>
              <a:t>To this end, </a:t>
            </a:r>
            <a:r>
              <a:rPr lang="en-US" altLang="ko-KR" sz="1200" smtClean="0"/>
              <a:t>link switch operation from STA side needs to </a:t>
            </a:r>
            <a:r>
              <a:rPr lang="en-US" altLang="ko-KR" sz="1200"/>
              <a:t>be </a:t>
            </a:r>
            <a:r>
              <a:rPr lang="en-US" altLang="ko-KR" sz="1200" smtClean="0"/>
              <a:t>defined</a:t>
            </a:r>
            <a:endParaRPr lang="en-US" altLang="ko-KR" sz="1100" smtClean="0"/>
          </a:p>
          <a:p>
            <a:pPr lvl="1"/>
            <a:r>
              <a:rPr lang="en-US" altLang="ko-KR" sz="1200" smtClean="0"/>
              <a:t>Same as earlier, </a:t>
            </a:r>
            <a:r>
              <a:rPr lang="en-US" altLang="ko-KR" sz="1200"/>
              <a:t>alive check procedure may be needed whether STA2 successfully moved or </a:t>
            </a:r>
            <a:r>
              <a:rPr lang="en-US" altLang="ko-KR" sz="1200" smtClean="0"/>
              <a:t>not</a:t>
            </a:r>
            <a:endParaRPr lang="en-US" altLang="ko-KR" sz="12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8340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9781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904989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6430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32" name="직선 화살표 연결선 31"/>
          <p:cNvCxnSpPr/>
          <p:nvPr/>
        </p:nvCxnSpPr>
        <p:spPr bwMode="auto">
          <a:xfrm>
            <a:off x="2621975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66164" y="5456112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58346" y="4239344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1" name="직선 화살표 연결선 40"/>
          <p:cNvCxnSpPr/>
          <p:nvPr/>
        </p:nvCxnSpPr>
        <p:spPr bwMode="auto">
          <a:xfrm flipV="1">
            <a:off x="2518936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오른쪽 화살표 45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48" name="직선 화살표 연결선 47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7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link </a:t>
            </a:r>
            <a:r>
              <a:rPr lang="en-US" altLang="ko-KR"/>
              <a:t>switch </a:t>
            </a:r>
            <a:r>
              <a:rPr lang="en-US" altLang="ko-KR" smtClean="0"/>
              <a:t>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1" y="1484784"/>
            <a:ext cx="4232006" cy="4609629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1800" dirty="0" smtClean="0"/>
              <a:t>After multi-link setup, STA1 and STA2 become associated with AP1 and AP2, respectively</a:t>
            </a:r>
          </a:p>
          <a:p>
            <a:pPr lvl="1"/>
            <a:r>
              <a:rPr lang="en-US" altLang="ko-KR" sz="1600" dirty="0" smtClean="0"/>
              <a:t>At multi-link setup stage, information can be exchanged between the MLDs, i.e., non-AP MLD can be aware of the existence of APs and their operating channels</a:t>
            </a:r>
          </a:p>
          <a:p>
            <a:r>
              <a:rPr lang="en-US" altLang="ko-KR" sz="1800" dirty="0" smtClean="0"/>
              <a:t>The AP MLD or the non-AP MLD initiates link switch operation as mentioned earlier</a:t>
            </a:r>
          </a:p>
          <a:p>
            <a:r>
              <a:rPr lang="en-US" altLang="ko-KR" sz="1800" dirty="0" smtClean="0"/>
              <a:t>Additional alive check operation may be performed to make sure that STA2 successfully switch its link</a:t>
            </a:r>
          </a:p>
          <a:p>
            <a:r>
              <a:rPr lang="en-US" altLang="ko-KR" sz="1800" dirty="0" smtClean="0"/>
              <a:t>After that, a new link is established between the AP and the STA</a:t>
            </a:r>
          </a:p>
          <a:p>
            <a:r>
              <a:rPr lang="en-US" altLang="ko-KR" sz="1800" dirty="0" smtClean="0"/>
              <a:t>During ML setup procedure, required information (e.g., supportable frequency band/channel) can be exchanged between AP MLD and STA MLD</a:t>
            </a:r>
            <a:endParaRPr lang="ko-KR" altLang="en-US" sz="18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860441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>
            <a:off x="5782337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>
            <a:off x="6404401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7959563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532909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54973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3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5782335" y="4340258"/>
            <a:ext cx="2795287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473064" y="3981326"/>
            <a:ext cx="1444458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</a:t>
            </a:r>
            <a:r>
              <a:rPr kumimoji="1" lang="en-US" altLang="ko-KR" sz="8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operation request/response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5149522" y="5983395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70017" y="5761064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8100392" y="4485237"/>
            <a:ext cx="1015644" cy="414909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operating link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5256538" y="4521244"/>
            <a:ext cx="1659404" cy="311032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Renew information of 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4" name="그룹 43"/>
          <p:cNvGrpSpPr/>
          <p:nvPr/>
        </p:nvGrpSpPr>
        <p:grpSpPr>
          <a:xfrm>
            <a:off x="6851327" y="2815436"/>
            <a:ext cx="80918" cy="344258"/>
            <a:chOff x="1001400" y="5733000"/>
            <a:chExt cx="93657" cy="398457"/>
          </a:xfrm>
        </p:grpSpPr>
        <p:sp>
          <p:nvSpPr>
            <p:cNvPr id="84" name="타원 8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6" name="타원 85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7" name="타원 86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5" name="직선 화살표 연결선 44"/>
          <p:cNvCxnSpPr/>
          <p:nvPr/>
        </p:nvCxnSpPr>
        <p:spPr bwMode="auto">
          <a:xfrm>
            <a:off x="6404401" y="6079399"/>
            <a:ext cx="219677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5149522" y="3424319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770020" y="3201988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8" name="그룹 47"/>
          <p:cNvGrpSpPr/>
          <p:nvPr/>
        </p:nvGrpSpPr>
        <p:grpSpPr>
          <a:xfrm>
            <a:off x="6851327" y="3621049"/>
            <a:ext cx="80918" cy="344258"/>
            <a:chOff x="1001400" y="5733000"/>
            <a:chExt cx="93657" cy="398457"/>
          </a:xfrm>
        </p:grpSpPr>
        <p:sp>
          <p:nvSpPr>
            <p:cNvPr id="74" name="타원 7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0" name="타원 79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1" name="타원 80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9" name="직선 화살표 연결선 48"/>
          <p:cNvCxnSpPr/>
          <p:nvPr/>
        </p:nvCxnSpPr>
        <p:spPr bwMode="auto">
          <a:xfrm>
            <a:off x="5782335" y="3540270"/>
            <a:ext cx="2818837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666852" y="1617939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311703" y="1625491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73038" y="1368074"/>
            <a:ext cx="726481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74258" y="1368074"/>
            <a:ext cx="1032654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4" name="직선 연결선 53"/>
          <p:cNvCxnSpPr/>
          <p:nvPr/>
        </p:nvCxnSpPr>
        <p:spPr bwMode="auto">
          <a:xfrm>
            <a:off x="514952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4921047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6" name="왼쪽/오른쪽 화살표 55"/>
          <p:cNvSpPr/>
          <p:nvPr/>
        </p:nvSpPr>
        <p:spPr bwMode="auto">
          <a:xfrm>
            <a:off x="5149522" y="2328729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1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7" name="왼쪽/오른쪽 화살표 56"/>
          <p:cNvSpPr/>
          <p:nvPr/>
        </p:nvSpPr>
        <p:spPr bwMode="auto">
          <a:xfrm>
            <a:off x="5782335" y="2528246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2" name="직선 화살표 연결선 71"/>
          <p:cNvCxnSpPr/>
          <p:nvPr/>
        </p:nvCxnSpPr>
        <p:spPr bwMode="auto">
          <a:xfrm>
            <a:off x="5149522" y="2211892"/>
            <a:ext cx="281004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693658" y="1983159"/>
            <a:ext cx="1913985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Multi-link setup with information exchange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8" name="왼쪽/오른쪽 화살표 87"/>
          <p:cNvSpPr/>
          <p:nvPr/>
        </p:nvSpPr>
        <p:spPr bwMode="auto">
          <a:xfrm>
            <a:off x="6415151" y="5433333"/>
            <a:ext cx="2177223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2’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0" name="직선 화살표 연결선 59"/>
          <p:cNvCxnSpPr/>
          <p:nvPr/>
        </p:nvCxnSpPr>
        <p:spPr bwMode="auto">
          <a:xfrm>
            <a:off x="6404401" y="5256444"/>
            <a:ext cx="2173221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616328" y="5024912"/>
            <a:ext cx="1157930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Alive check operation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13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</a:t>
            </a:r>
            <a:r>
              <a:rPr lang="en-US" altLang="ko-KR" smtClean="0"/>
              <a:t>operation with STA’s shared </a:t>
            </a:r>
            <a:r>
              <a:rPr lang="en-US" altLang="ko-KR"/>
              <a:t>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Due to spatial limitations in a physical device, some STAs affiliated with a MLD may support multiple frequency bands</a:t>
            </a:r>
          </a:p>
          <a:p>
            <a:pPr lvl="1"/>
            <a:r>
              <a:rPr lang="en-US" altLang="ko-KR" sz="1600" dirty="0" smtClean="0"/>
              <a:t>E.g., either 5 GHz or 6 </a:t>
            </a:r>
            <a:r>
              <a:rPr lang="en-US" altLang="ko-KR" sz="1600" dirty="0" err="1" smtClean="0"/>
              <a:t>Ghz</a:t>
            </a:r>
            <a:r>
              <a:rPr lang="en-US" altLang="ko-KR" sz="1600" dirty="0" smtClean="0"/>
              <a:t> band</a:t>
            </a:r>
          </a:p>
          <a:p>
            <a:r>
              <a:rPr lang="en-US" altLang="ko-KR" sz="1800" dirty="0" smtClean="0"/>
              <a:t>Assuming this, link switch operation would be used more efficiently in multi-link scenario</a:t>
            </a:r>
          </a:p>
          <a:p>
            <a:r>
              <a:rPr lang="en-US" altLang="ko-KR" sz="1800" dirty="0" smtClean="0"/>
              <a:t>Link </a:t>
            </a:r>
            <a:r>
              <a:rPr lang="en-US" altLang="ko-KR" sz="1800" dirty="0"/>
              <a:t>switch </a:t>
            </a:r>
            <a:r>
              <a:rPr lang="en-US" altLang="ko-KR" sz="1800" dirty="0" smtClean="0"/>
              <a:t>procedure shown below can </a:t>
            </a:r>
            <a:r>
              <a:rPr lang="en-US" altLang="ko-KR" sz="1800" dirty="0"/>
              <a:t>be done initiated either from AP MLD or from non-AP MLD</a:t>
            </a:r>
            <a:endParaRPr lang="ko-KR" altLang="en-US" sz="1800"/>
          </a:p>
          <a:p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5539832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en-US" altLang="ko-KR" sz="120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60232" y="50528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257329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448770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왼쪽/오른쪽 화살표 33"/>
          <p:cNvSpPr/>
          <p:nvPr/>
        </p:nvSpPr>
        <p:spPr bwMode="auto">
          <a:xfrm>
            <a:off x="4142556" y="48540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9" idx="2"/>
            <a:endCxn id="3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직선 연결선 45"/>
          <p:cNvCxnSpPr>
            <a:stCxn id="49" idx="2"/>
            <a:endCxn id="44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직사각형 48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꺾인 연결선 49"/>
          <p:cNvCxnSpPr>
            <a:endCxn id="42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228031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11095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46784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90885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73949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09638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28031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11095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90885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73949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5GHz/</a:t>
            </a:r>
            <a:r>
              <a:rPr lang="en-US" altLang="ko-KR" sz="1200" b="1">
                <a:solidFill>
                  <a:schemeClr val="tx1"/>
                </a:solidFill>
              </a:rPr>
              <a:t>6GHz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48100" y="5614168"/>
            <a:ext cx="1949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Change its operating band and move to other link 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1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</a:t>
            </a:r>
            <a:r>
              <a:rPr lang="en-US" altLang="ko-KR" smtClean="0"/>
              <a:t>AP’s </a:t>
            </a:r>
            <a:r>
              <a:rPr lang="en-US" altLang="ko-KR"/>
              <a:t>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For some APs with spatial limitation (e.g., Soft AP), these </a:t>
            </a:r>
            <a:r>
              <a:rPr lang="en-US" altLang="ko-KR" sz="1800" smtClean="0"/>
              <a:t>APs </a:t>
            </a:r>
            <a:r>
              <a:rPr lang="en-US" altLang="ko-KR" sz="1800"/>
              <a:t>may operate with a </a:t>
            </a:r>
            <a:r>
              <a:rPr lang="en-US" altLang="ko-KR" sz="1800" smtClean="0"/>
              <a:t>shared radio </a:t>
            </a:r>
            <a:r>
              <a:rPr lang="en-US" altLang="ko-KR" sz="1800"/>
              <a:t>as well</a:t>
            </a:r>
          </a:p>
          <a:p>
            <a:pPr lvl="1"/>
            <a:r>
              <a:rPr lang="en-US" altLang="ko-KR" sz="1600" smtClean="0"/>
              <a:t>APs affiliated with the AP MLD </a:t>
            </a:r>
            <a:r>
              <a:rPr lang="en-US" altLang="ko-KR" sz="1600"/>
              <a:t>can operate either 5 GHz or 6 GHz</a:t>
            </a:r>
          </a:p>
          <a:p>
            <a:r>
              <a:rPr lang="en-US" altLang="ko-KR" sz="1800" smtClean="0"/>
              <a:t>However</a:t>
            </a:r>
            <a:r>
              <a:rPr lang="en-US" altLang="ko-KR" sz="1800"/>
              <a:t>, </a:t>
            </a:r>
            <a:r>
              <a:rPr lang="en-US" altLang="ko-KR" sz="1800" smtClean="0"/>
              <a:t>as shown in figure below, legacy/single-link </a:t>
            </a:r>
            <a:r>
              <a:rPr lang="en-US" altLang="ko-KR" sz="1800"/>
              <a:t>5 GHz stations would </a:t>
            </a:r>
            <a:r>
              <a:rPr lang="en-US" altLang="ko-KR" sz="1800" smtClean="0"/>
              <a:t>lose </a:t>
            </a:r>
            <a:r>
              <a:rPr lang="en-US" altLang="ko-KR" sz="1800"/>
              <a:t>their </a:t>
            </a:r>
            <a:r>
              <a:rPr lang="en-US" altLang="ko-KR" sz="1800" smtClean="0"/>
              <a:t>connections in this case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913234" y="3483803"/>
            <a:ext cx="3157314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50777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0649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913234" y="5507280"/>
            <a:ext cx="3157314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50777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0649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148063" y="3483803"/>
            <a:ext cx="3131383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74260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704132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148063" y="5507280"/>
            <a:ext cx="3131383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4260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704132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왼쪽/오른쪽 화살표 48"/>
          <p:cNvSpPr/>
          <p:nvPr/>
        </p:nvSpPr>
        <p:spPr bwMode="auto">
          <a:xfrm>
            <a:off x="4070548" y="4620843"/>
            <a:ext cx="1077516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15995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609606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39478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186123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1798149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116316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98149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116316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068206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386373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68206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386373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2089018" y="4753110"/>
            <a:ext cx="1635059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2670917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직선 연결선 55"/>
          <p:cNvCxnSpPr>
            <a:endCxn id="54" idx="0"/>
          </p:cNvCxnSpPr>
          <p:nvPr/>
        </p:nvCxnSpPr>
        <p:spPr bwMode="auto">
          <a:xfrm>
            <a:off x="3024380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6313946" y="4753110"/>
            <a:ext cx="1621630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6898564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직선 연결선 58"/>
          <p:cNvCxnSpPr>
            <a:endCxn id="58" idx="0"/>
          </p:cNvCxnSpPr>
          <p:nvPr/>
        </p:nvCxnSpPr>
        <p:spPr bwMode="auto">
          <a:xfrm>
            <a:off x="7252027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2112616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72838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54206" y="4462273"/>
            <a:ext cx="1259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Lose connection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125812</TotalTime>
  <Words>1672</Words>
  <Application>Microsoft Office PowerPoint</Application>
  <PresentationFormat>화면 슬라이드 쇼(4:3)</PresentationFormat>
  <Paragraphs>347</Paragraphs>
  <Slides>15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Multi-link Management</vt:lpstr>
      <vt:lpstr>Motivation</vt:lpstr>
      <vt:lpstr>Recap on terminologies [1-2]</vt:lpstr>
      <vt:lpstr>Channel switch operation in multi-link</vt:lpstr>
      <vt:lpstr>Link switch operation initiated from AP side </vt:lpstr>
      <vt:lpstr>Link switch operation initiated from STA side </vt:lpstr>
      <vt:lpstr>Diagram for link switch operation</vt:lpstr>
      <vt:lpstr>Link switch operation with STA’s shared radio</vt:lpstr>
      <vt:lpstr>Link switch operation with AP’s shared radio</vt:lpstr>
      <vt:lpstr>Link switch operation with AP’s shared radio</vt:lpstr>
      <vt:lpstr>Considerations</vt:lpstr>
      <vt:lpstr>References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송태원/선임연구원/미래기술센터 C&amp;M표준(연)IoT커넥티비티표준Task(taewon.song@lge.com)</cp:lastModifiedBy>
  <cp:revision>1984</cp:revision>
  <cp:lastPrinted>2018-02-26T09:36:07Z</cp:lastPrinted>
  <dcterms:created xsi:type="dcterms:W3CDTF">2016-12-14T01:56:24Z</dcterms:created>
  <dcterms:modified xsi:type="dcterms:W3CDTF">2020-06-10T01:15:30Z</dcterms:modified>
</cp:coreProperties>
</file>