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78" r:id="rId3"/>
    <p:sldId id="480" r:id="rId4"/>
    <p:sldId id="487" r:id="rId5"/>
    <p:sldId id="495" r:id="rId6"/>
    <p:sldId id="488" r:id="rId7"/>
    <p:sldId id="494" r:id="rId8"/>
    <p:sldId id="489" r:id="rId9"/>
    <p:sldId id="493" r:id="rId10"/>
    <p:sldId id="484" r:id="rId11"/>
    <p:sldId id="458" r:id="rId12"/>
    <p:sldId id="440" r:id="rId13"/>
    <p:sldId id="496" r:id="rId14"/>
    <p:sldId id="470" r:id="rId15"/>
    <p:sldId id="500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  <p:cmAuthor id="3" name="송태원/선임연구원/차세대표준(연)ICS팀(taewon.song@lge.com)" initials="송" lastIdx="1" clrIdx="2">
    <p:extLst>
      <p:ext uri="{19B8F6BF-5375-455C-9EA6-DF929625EA0E}">
        <p15:presenceInfo xmlns:p15="http://schemas.microsoft.com/office/powerpoint/2012/main" userId="S-1-5-21-2543426832-1914326140-3112152631-18346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08" autoAdjust="0"/>
    <p:restoredTop sz="96429" autoAdjust="0"/>
  </p:normalViewPr>
  <p:slideViewPr>
    <p:cSldViewPr>
      <p:cViewPr varScale="1">
        <p:scale>
          <a:sx n="88" d="100"/>
          <a:sy n="88" d="100"/>
        </p:scale>
        <p:origin x="102" y="7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66" y="78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04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71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41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</a:t>
            </a:r>
            <a:r>
              <a:rPr lang="ko-KR" altLang="en-US" smtClean="0"/>
              <a:t>수준</a:t>
            </a:r>
            <a:endParaRPr lang="ko-KR" altLang="en-US"/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802.11-19/1943r4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smtClean="0"/>
              <a:t>Multi-link Management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2019-11-11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347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직선 연결선 39"/>
          <p:cNvCxnSpPr>
            <a:stCxn id="46" idx="2"/>
            <a:endCxn id="63" idx="0"/>
          </p:cNvCxnSpPr>
          <p:nvPr/>
        </p:nvCxnSpPr>
        <p:spPr bwMode="auto">
          <a:xfrm>
            <a:off x="7719164" y="4174824"/>
            <a:ext cx="0" cy="16265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>
            <a:off x="2699792" y="4174824"/>
            <a:ext cx="0" cy="16265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직사각형 37"/>
          <p:cNvSpPr/>
          <p:nvPr/>
        </p:nvSpPr>
        <p:spPr bwMode="auto">
          <a:xfrm>
            <a:off x="840650" y="5661248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 B (Shared radio support)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246450" y="5661248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r>
              <a:rPr lang="en-US" altLang="ko-KR" sz="1000" smtClean="0">
                <a:solidFill>
                  <a:schemeClr val="tx1"/>
                </a:solidFill>
              </a:rPr>
              <a:t> B (Shared </a:t>
            </a:r>
            <a:r>
              <a:rPr lang="en-US" altLang="ko-KR" sz="1000">
                <a:solidFill>
                  <a:schemeClr val="tx1"/>
                </a:solidFill>
              </a:rPr>
              <a:t>radio support</a:t>
            </a:r>
            <a:r>
              <a:rPr lang="en-US" altLang="ko-KR" sz="1000" smtClean="0">
                <a:solidFill>
                  <a:schemeClr val="tx1"/>
                </a:solidFill>
              </a:rPr>
              <a:t>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7365701" y="58013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operation with AP’s shared 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 smtClean="0"/>
              <a:t>To overcome this disconnection problem of legacy STAs, a subset of links may remain in the frequency band where they originally existed</a:t>
            </a:r>
          </a:p>
          <a:p>
            <a:pPr lvl="1"/>
            <a:r>
              <a:rPr lang="en-US" altLang="ko-KR" sz="1200" dirty="0" smtClean="0"/>
              <a:t>For instance, assuming AP 1 has 4 antennas, the AP 1 is split into AP 1 and AP 2, and they are allocated on 5GHz and 6GHz, respectively</a:t>
            </a:r>
          </a:p>
          <a:p>
            <a:pPr lvl="1"/>
            <a:r>
              <a:rPr lang="en-US" altLang="ko-KR" sz="1200" dirty="0" smtClean="0"/>
              <a:t>STAs supporting shared radio (non-AP MLD B) can selectively move to a new AP (AP 2)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Legacy STA can maintain its connection with the AP</a:t>
            </a:r>
          </a:p>
          <a:p>
            <a:pPr lvl="1"/>
            <a:r>
              <a:rPr lang="en-US" altLang="ko-KR" sz="1200" dirty="0"/>
              <a:t>Since a BSS is newly </a:t>
            </a:r>
            <a:r>
              <a:rPr lang="en-US" altLang="ko-KR" sz="1200" dirty="0" smtClean="0"/>
              <a:t>activated, </a:t>
            </a:r>
            <a:r>
              <a:rPr lang="en-US" altLang="ko-KR" sz="1200" dirty="0"/>
              <a:t>information regarding the BSS can be announced such as Band Information, 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Max </a:t>
            </a:r>
            <a:r>
              <a:rPr lang="en-US" altLang="ko-KR" sz="1200" dirty="0"/>
              <a:t># of </a:t>
            </a:r>
            <a:r>
              <a:rPr lang="en-US" altLang="ko-KR" sz="1200" dirty="0" err="1" smtClean="0"/>
              <a:t>Nss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BSSID, Beacon Interval, and so on</a:t>
            </a:r>
          </a:p>
          <a:p>
            <a:pPr lvl="1"/>
            <a:r>
              <a:rPr lang="en-US" altLang="ko-KR" sz="1200" dirty="0"/>
              <a:t>Some attributes, e.g., Max # of </a:t>
            </a:r>
            <a:r>
              <a:rPr lang="en-US" altLang="ko-KR" sz="1200" dirty="0" err="1"/>
              <a:t>Nss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for the remaining AP may be changed and they needs to be </a:t>
            </a:r>
            <a:r>
              <a:rPr lang="en-US" altLang="ko-KR" sz="1200" dirty="0" smtClean="0"/>
              <a:t>announced</a:t>
            </a:r>
            <a:endParaRPr lang="en-US" altLang="ko-KR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543848" y="3598830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2244957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</a:p>
        </p:txBody>
      </p:sp>
      <p:sp>
        <p:nvSpPr>
          <p:cNvPr id="42" name="왼쪽/오른쪽 화살표 41"/>
          <p:cNvSpPr/>
          <p:nvPr/>
        </p:nvSpPr>
        <p:spPr bwMode="auto">
          <a:xfrm>
            <a:off x="4262195" y="4733150"/>
            <a:ext cx="64516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4953801" y="3598830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7365701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직사각형 55"/>
          <p:cNvSpPr/>
          <p:nvPr/>
        </p:nvSpPr>
        <p:spPr bwMode="auto">
          <a:xfrm>
            <a:off x="6658065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4953801" y="4904932"/>
            <a:ext cx="3659188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r>
              <a:rPr lang="en-US" altLang="ko-KR" sz="1000" smtClean="0">
                <a:solidFill>
                  <a:schemeClr val="tx1"/>
                </a:solidFill>
              </a:rPr>
              <a:t> A (</a:t>
            </a:r>
            <a:r>
              <a:rPr lang="en-US" altLang="ko-KR" sz="1000">
                <a:solidFill>
                  <a:schemeClr val="tx1"/>
                </a:solidFill>
              </a:rPr>
              <a:t>No shared radio support</a:t>
            </a:r>
            <a:r>
              <a:rPr lang="en-US" altLang="ko-KR" sz="1000" smtClean="0">
                <a:solidFill>
                  <a:schemeClr val="tx1"/>
                </a:solidFill>
              </a:rPr>
              <a:t>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6654910" y="5045071"/>
            <a:ext cx="706926" cy="3381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43848" y="4904932"/>
            <a:ext cx="3659188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 A (No shared radio support)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2244957" y="5045071"/>
            <a:ext cx="706926" cy="3381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2329645" y="58013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1204421" y="3967543"/>
            <a:ext cx="376808" cy="72008"/>
            <a:chOff x="559188" y="2966132"/>
            <a:chExt cx="376808" cy="72008"/>
          </a:xfrm>
          <a:noFill/>
        </p:grpSpPr>
        <p:sp>
          <p:nvSpPr>
            <p:cNvPr id="7" name="타원 6"/>
            <p:cNvSpPr/>
            <p:nvPr/>
          </p:nvSpPr>
          <p:spPr bwMode="auto">
            <a:xfrm>
              <a:off x="5591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타원 46"/>
            <p:cNvSpPr/>
            <p:nvPr/>
          </p:nvSpPr>
          <p:spPr bwMode="auto">
            <a:xfrm>
              <a:off x="7115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타원 47"/>
            <p:cNvSpPr/>
            <p:nvPr/>
          </p:nvSpPr>
          <p:spPr bwMode="auto">
            <a:xfrm>
              <a:off x="8639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5573789" y="3967543"/>
            <a:ext cx="376808" cy="72008"/>
            <a:chOff x="559188" y="2966132"/>
            <a:chExt cx="376808" cy="72008"/>
          </a:xfrm>
          <a:noFill/>
        </p:grpSpPr>
        <p:sp>
          <p:nvSpPr>
            <p:cNvPr id="55" name="타원 54"/>
            <p:cNvSpPr/>
            <p:nvPr/>
          </p:nvSpPr>
          <p:spPr bwMode="auto">
            <a:xfrm>
              <a:off x="5591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타원 56"/>
            <p:cNvSpPr/>
            <p:nvPr/>
          </p:nvSpPr>
          <p:spPr bwMode="auto">
            <a:xfrm>
              <a:off x="7115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타원 58"/>
            <p:cNvSpPr/>
            <p:nvPr/>
          </p:nvSpPr>
          <p:spPr bwMode="auto">
            <a:xfrm>
              <a:off x="8639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3" name="직선 연결선 32"/>
          <p:cNvCxnSpPr>
            <a:stCxn id="30" idx="2"/>
            <a:endCxn id="32" idx="0"/>
          </p:cNvCxnSpPr>
          <p:nvPr/>
        </p:nvCxnSpPr>
        <p:spPr bwMode="auto">
          <a:xfrm>
            <a:off x="2598420" y="4174824"/>
            <a:ext cx="0" cy="87024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직선 연결선 44"/>
          <p:cNvCxnSpPr>
            <a:stCxn id="56" idx="2"/>
            <a:endCxn id="51" idx="0"/>
          </p:cNvCxnSpPr>
          <p:nvPr/>
        </p:nvCxnSpPr>
        <p:spPr bwMode="auto">
          <a:xfrm flipH="1">
            <a:off x="7008373" y="4174824"/>
            <a:ext cx="3155" cy="87024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603155" y="484278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670244" y="5597373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977053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984644" y="484278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91362" y="5597373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07170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2958251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066955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03564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66955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4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549361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455388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0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Considerations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The AP MLD or the non-AP MLD </a:t>
            </a:r>
            <a:r>
              <a:rPr lang="en-US" altLang="ko-KR" sz="1800" smtClean="0"/>
              <a:t>can initiate </a:t>
            </a:r>
            <a:r>
              <a:rPr lang="en-US" altLang="ko-KR" sz="1800"/>
              <a:t>link switch operation </a:t>
            </a:r>
            <a:r>
              <a:rPr lang="en-US" altLang="ko-KR" sz="1800" smtClean="0"/>
              <a:t>for non-AP MLD</a:t>
            </a:r>
          </a:p>
          <a:p>
            <a:r>
              <a:rPr lang="en-US" altLang="ko-KR" sz="1800" smtClean="0"/>
              <a:t>If some radios can be shared among frequency bands, link switch operation can be used adequately</a:t>
            </a:r>
          </a:p>
          <a:p>
            <a:pPr lvl="1"/>
            <a:r>
              <a:rPr lang="en-US" altLang="ko-KR" sz="1600" smtClean="0"/>
              <a:t>In this case, legacy/single-link devices may not be supported due to the switched band</a:t>
            </a:r>
          </a:p>
          <a:p>
            <a:r>
              <a:rPr lang="en-US" altLang="ko-KR" sz="1800" smtClean="0"/>
              <a:t>To support the legacy/single-link devices, a subset of links may remain on the link where they existed</a:t>
            </a:r>
          </a:p>
          <a:p>
            <a:pPr lvl="1"/>
            <a:r>
              <a:rPr lang="en-US" altLang="ko-KR" sz="1600" smtClean="0"/>
              <a:t>To this end, some additional information can be included in addition to existing channel switching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91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mtClean="0"/>
              <a:t>[1</a:t>
            </a:r>
            <a:r>
              <a:rPr lang="en-US" altLang="ko-KR"/>
              <a:t>] </a:t>
            </a:r>
            <a:r>
              <a:rPr lang="en-US" altLang="ko-KR" smtClean="0"/>
              <a:t>19/0822r9, “Extremely efficient multi-band operation”</a:t>
            </a:r>
          </a:p>
          <a:p>
            <a:pPr marL="0" indent="0">
              <a:buNone/>
            </a:pPr>
            <a:r>
              <a:rPr lang="en-US" altLang="ko-KR" smtClean="0"/>
              <a:t>[2] </a:t>
            </a:r>
            <a:r>
              <a:rPr lang="en-US" altLang="ko-KR"/>
              <a:t>19/1358r0, “Multi-link operation management</a:t>
            </a:r>
            <a:r>
              <a:rPr lang="en-US" altLang="ko-KR" smtClean="0"/>
              <a:t>”</a:t>
            </a:r>
          </a:p>
          <a:p>
            <a:pPr marL="0" lvl="0" indent="0">
              <a:buNone/>
            </a:pPr>
            <a:r>
              <a:rPr lang="en-US" altLang="ko-KR" smtClean="0"/>
              <a:t>[3] 19/1528r2, “Multi-link: Link management”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TGbe SFD?</a:t>
            </a:r>
          </a:p>
          <a:p>
            <a:pPr lvl="1"/>
            <a:r>
              <a:rPr lang="en-US" altLang="ko-KR" dirty="0"/>
              <a:t>A non-AP MLD may send its associated AP MLD a frame to request to switch link to other link among enabled links of the AP MLD.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TGbe SFD?</a:t>
            </a:r>
          </a:p>
          <a:p>
            <a:pPr lvl="1"/>
            <a:r>
              <a:rPr lang="en-US" altLang="ko-KR" dirty="0"/>
              <a:t>An AP MLD may send an non-AP MLD a frame to request to switch a link of the non-AP MLD to other link among enabled links of the AP MLD.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define the following?</a:t>
            </a:r>
            <a:endParaRPr lang="en-US" altLang="ko-KR" dirty="0"/>
          </a:p>
          <a:p>
            <a:pPr lvl="1"/>
            <a:r>
              <a:rPr lang="en-US" altLang="ko-KR" dirty="0" smtClean="0"/>
              <a:t>MLD with shared radio*: an MLD, consisting of a single radio, that can operate </a:t>
            </a:r>
            <a:r>
              <a:rPr lang="en-US" altLang="ko-KR" dirty="0"/>
              <a:t>in multiple frequency bands/channels (e.g., 5GHz and 6GHz</a:t>
            </a:r>
            <a:r>
              <a:rPr lang="en-US" altLang="ko-KR" dirty="0" smtClean="0"/>
              <a:t>), but cannot transmit and receive data frame on multiple links simultaneously.</a:t>
            </a:r>
          </a:p>
          <a:p>
            <a:pPr lvl="2"/>
            <a:r>
              <a:rPr lang="en-US" altLang="ko-KR" dirty="0" smtClean="0"/>
              <a:t>Note: A specific name is TBD.</a:t>
            </a:r>
          </a:p>
          <a:p>
            <a:pPr lvl="2"/>
            <a:r>
              <a:rPr lang="en-US" altLang="ko-KR" dirty="0" smtClean="0"/>
              <a:t>Note: Capability of simultaneous transmission and reception for control frame and management frame is TBD.</a:t>
            </a:r>
          </a:p>
          <a:p>
            <a:pPr lvl="2"/>
            <a:r>
              <a:rPr lang="en-US" altLang="ko-KR" dirty="0"/>
              <a:t>Note: </a:t>
            </a:r>
            <a:r>
              <a:rPr lang="en-US" altLang="ko-KR" dirty="0" smtClean="0"/>
              <a:t>With this definition, enhanced features (e.g., link switching and so on) could be supported to the MLD with shared radio in </a:t>
            </a:r>
            <a:r>
              <a:rPr lang="en-US" altLang="ko-KR" dirty="0"/>
              <a:t>multi-link </a:t>
            </a:r>
            <a:r>
              <a:rPr lang="en-US" altLang="ko-KR" dirty="0" smtClean="0"/>
              <a:t>scenario.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18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Motivation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</a:rPr>
              <a:t>There have been lots of contribution dealing with multi-link management issues [1-3]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Steering/load balancing, aggregation, AP power save, coexistence with other stds, QoS, etc.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Channel/link </a:t>
            </a:r>
            <a:r>
              <a:rPr lang="en-US" altLang="ko-KR">
                <a:solidFill>
                  <a:schemeClr val="tx1"/>
                </a:solidFill>
              </a:rPr>
              <a:t>switch operation would </a:t>
            </a:r>
            <a:r>
              <a:rPr lang="en-US" altLang="ko-KR" smtClean="0">
                <a:solidFill>
                  <a:schemeClr val="tx1"/>
                </a:solidFill>
              </a:rPr>
              <a:t>be one of solutions </a:t>
            </a:r>
            <a:r>
              <a:rPr lang="en-US" altLang="ko-KR">
                <a:solidFill>
                  <a:schemeClr val="tx1"/>
                </a:solidFill>
              </a:rPr>
              <a:t>to avoid traffic </a:t>
            </a:r>
            <a:r>
              <a:rPr lang="en-US" altLang="ko-KR" smtClean="0">
                <a:solidFill>
                  <a:schemeClr val="tx1"/>
                </a:solidFill>
              </a:rPr>
              <a:t>congestion in multi-link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In this contribution, we introduce channel/link switch operation for multi-link and address some considerations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Recap on terminologies [1-2]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grpSp>
        <p:nvGrpSpPr>
          <p:cNvPr id="41" name="그룹 40"/>
          <p:cNvGrpSpPr/>
          <p:nvPr/>
        </p:nvGrpSpPr>
        <p:grpSpPr>
          <a:xfrm>
            <a:off x="463134" y="2285973"/>
            <a:ext cx="8315692" cy="3244236"/>
            <a:chOff x="1417054" y="3356992"/>
            <a:chExt cx="6469967" cy="2524157"/>
          </a:xfrm>
        </p:grpSpPr>
        <p:grpSp>
          <p:nvGrpSpPr>
            <p:cNvPr id="25" name="그룹 24"/>
            <p:cNvGrpSpPr/>
            <p:nvPr/>
          </p:nvGrpSpPr>
          <p:grpSpPr>
            <a:xfrm>
              <a:off x="2742406" y="3356992"/>
              <a:ext cx="3659188" cy="720080"/>
              <a:chOff x="2771800" y="3356992"/>
              <a:chExt cx="3659188" cy="720080"/>
            </a:xfrm>
          </p:grpSpPr>
          <p:sp>
            <p:nvSpPr>
              <p:cNvPr id="7" name="직사각형 6"/>
              <p:cNvSpPr/>
              <p:nvPr/>
            </p:nvSpPr>
            <p:spPr bwMode="auto">
              <a:xfrm>
                <a:off x="2771800" y="3356992"/>
                <a:ext cx="3659188" cy="72008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20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multi-link device (AP MLD)</a:t>
                </a:r>
                <a:endParaRPr kumimoji="0" lang="ko-KR" altLang="en-US" sz="12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직사각형 7"/>
              <p:cNvSpPr/>
              <p:nvPr/>
            </p:nvSpPr>
            <p:spPr bwMode="auto">
              <a:xfrm>
                <a:off x="3072987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1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 bwMode="auto">
              <a:xfrm>
                <a:off x="4247931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2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 bwMode="auto">
              <a:xfrm>
                <a:off x="5422875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3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24" name="그룹 23"/>
            <p:cNvGrpSpPr/>
            <p:nvPr/>
          </p:nvGrpSpPr>
          <p:grpSpPr>
            <a:xfrm>
              <a:off x="2742406" y="5161069"/>
              <a:ext cx="3659188" cy="720080"/>
              <a:chOff x="2771800" y="5161069"/>
              <a:chExt cx="3659188" cy="720080"/>
            </a:xfrm>
          </p:grpSpPr>
          <p:sp>
            <p:nvSpPr>
              <p:cNvPr id="10" name="직사각형 9"/>
              <p:cNvSpPr/>
              <p:nvPr/>
            </p:nvSpPr>
            <p:spPr bwMode="auto">
              <a:xfrm>
                <a:off x="2771800" y="5161069"/>
                <a:ext cx="3659188" cy="72008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20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Non-AP multi-link device (Non-AP MLD)</a:t>
                </a:r>
                <a:endParaRPr kumimoji="0" lang="ko-KR" altLang="en-US" sz="12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 bwMode="auto">
              <a:xfrm>
                <a:off x="3072987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1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 bwMode="auto">
              <a:xfrm>
                <a:off x="4247931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2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 bwMode="auto">
              <a:xfrm>
                <a:off x="5422875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3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2" name="직사각형 21"/>
            <p:cNvSpPr/>
            <p:nvPr/>
          </p:nvSpPr>
          <p:spPr bwMode="auto">
            <a:xfrm>
              <a:off x="3203848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4391980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000">
                  <a:solidFill>
                    <a:schemeClr val="tx1"/>
                  </a:solidFill>
                </a:rPr>
                <a:t>2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직사각형 26"/>
            <p:cNvSpPr/>
            <p:nvPr/>
          </p:nvSpPr>
          <p:spPr bwMode="auto">
            <a:xfrm>
              <a:off x="5570662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1417054" y="3990255"/>
              <a:ext cx="10134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Disabled</a:t>
              </a:r>
            </a:p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multi-link </a:t>
              </a:r>
              <a:r>
                <a:rPr lang="en-US" altLang="ko-KR" sz="1200">
                  <a:solidFill>
                    <a:schemeClr val="tx1"/>
                  </a:solidFill>
                </a:rPr>
                <a:t>set</a:t>
              </a:r>
              <a:endParaRPr lang="ko-KR" altLang="en-US" sz="1200">
                <a:solidFill>
                  <a:schemeClr val="tx1"/>
                </a:solidFill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 bwMode="auto">
            <a:xfrm flipH="1">
              <a:off x="2382366" y="4221088"/>
              <a:ext cx="821482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직사각형 28"/>
            <p:cNvSpPr/>
            <p:nvPr/>
          </p:nvSpPr>
          <p:spPr>
            <a:xfrm>
              <a:off x="6873602" y="4717833"/>
              <a:ext cx="10134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Enabled</a:t>
              </a:r>
            </a:p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multi-link </a:t>
              </a:r>
              <a:r>
                <a:rPr lang="en-US" altLang="ko-KR" sz="1200">
                  <a:solidFill>
                    <a:schemeClr val="tx1"/>
                  </a:solidFill>
                </a:rPr>
                <a:t>set</a:t>
              </a:r>
              <a:endParaRPr lang="ko-KR" altLang="en-US" sz="1200">
                <a:solidFill>
                  <a:schemeClr val="tx1"/>
                </a:solidFill>
              </a:endParaRPr>
            </a:p>
          </p:txBody>
        </p:sp>
        <p:cxnSp>
          <p:nvCxnSpPr>
            <p:cNvPr id="31" name="직선 화살표 연결선 30"/>
            <p:cNvCxnSpPr/>
            <p:nvPr/>
          </p:nvCxnSpPr>
          <p:spPr bwMode="auto">
            <a:xfrm>
              <a:off x="5930702" y="4974647"/>
              <a:ext cx="1019376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직선 화살표 연결선 44"/>
            <p:cNvCxnSpPr/>
            <p:nvPr/>
          </p:nvCxnSpPr>
          <p:spPr bwMode="auto">
            <a:xfrm>
              <a:off x="4752020" y="4806570"/>
              <a:ext cx="2198057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1477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Channel switch operation in multi-link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Channel switch operation is already defined in legacy .11</a:t>
            </a:r>
            <a:endParaRPr lang="en-US" altLang="ko-KR" sz="1600"/>
          </a:p>
          <a:p>
            <a:pPr lvl="1"/>
            <a:r>
              <a:rPr lang="en-US" altLang="ko-KR" sz="1400" smtClean="0"/>
              <a:t>It can be performed by existing channel switch announcement</a:t>
            </a:r>
          </a:p>
          <a:p>
            <a:pPr lvl="1"/>
            <a:r>
              <a:rPr lang="en-US" altLang="ko-KR" sz="1400" smtClean="0"/>
              <a:t>Based on the channel switching procedure, AP2 and STAs which are associated with the AP2 move to other channel after the announcement</a:t>
            </a:r>
          </a:p>
          <a:p>
            <a:pPr lvl="1"/>
            <a:r>
              <a:rPr lang="en-US" altLang="ko-KR" sz="1400" smtClean="0"/>
              <a:t>With </a:t>
            </a:r>
            <a:r>
              <a:rPr lang="en-US" altLang="ko-KR" sz="1400"/>
              <a:t>this </a:t>
            </a:r>
            <a:r>
              <a:rPr lang="en-US" altLang="ko-KR" sz="1400" smtClean="0"/>
              <a:t>channel </a:t>
            </a:r>
            <a:r>
              <a:rPr lang="en-US" altLang="ko-KR" sz="1400"/>
              <a:t>switching, crowded channel can be avoided </a:t>
            </a:r>
            <a:r>
              <a:rPr lang="en-US" altLang="ko-KR" sz="1400" smtClean="0"/>
              <a:t>so that traffic </a:t>
            </a:r>
            <a:r>
              <a:rPr lang="en-US" altLang="ko-KR" sz="1400"/>
              <a:t>load can </a:t>
            </a:r>
            <a:r>
              <a:rPr lang="en-US" altLang="ko-KR" sz="1400" smtClean="0"/>
              <a:t>be balanced</a:t>
            </a:r>
          </a:p>
          <a:p>
            <a:pPr lvl="1"/>
            <a:r>
              <a:rPr lang="en-US" altLang="ko-KR" sz="1400"/>
              <a:t>Also, transmission on one link concurrent with reception on the other link may become </a:t>
            </a:r>
            <a:r>
              <a:rPr lang="en-US" altLang="ko-KR" sz="1400" smtClean="0"/>
              <a:t>possible</a:t>
            </a:r>
          </a:p>
          <a:p>
            <a:pPr lvl="1"/>
            <a:r>
              <a:rPr lang="en-US" altLang="ko-KR" sz="1400" smtClean="0"/>
              <a:t>In multi-link, channel switch operation may be used more frequently since established connections are still alive during switching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1388449" y="3930296"/>
            <a:ext cx="251135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1716748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891692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1388449" y="5734373"/>
            <a:ext cx="2511356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1716748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2891692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5257966" y="3930296"/>
            <a:ext cx="251135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586265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6761209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257966" y="5734373"/>
            <a:ext cx="2511356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586265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6761209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직선 연결선 49"/>
          <p:cNvCxnSpPr>
            <a:stCxn id="39" idx="2"/>
            <a:endCxn id="42" idx="0"/>
          </p:cNvCxnSpPr>
          <p:nvPr/>
        </p:nvCxnSpPr>
        <p:spPr bwMode="auto">
          <a:xfrm>
            <a:off x="3245155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44" idx="2"/>
            <a:endCxn id="47" idx="0"/>
          </p:cNvCxnSpPr>
          <p:nvPr/>
        </p:nvCxnSpPr>
        <p:spPr bwMode="auto">
          <a:xfrm>
            <a:off x="5939728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/>
          <p:cNvCxnSpPr>
            <a:stCxn id="45" idx="2"/>
            <a:endCxn id="48" idx="0"/>
          </p:cNvCxnSpPr>
          <p:nvPr/>
        </p:nvCxnSpPr>
        <p:spPr bwMode="auto">
          <a:xfrm>
            <a:off x="7114672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8" idx="2"/>
            <a:endCxn id="41" idx="0"/>
          </p:cNvCxnSpPr>
          <p:nvPr/>
        </p:nvCxnSpPr>
        <p:spPr bwMode="auto">
          <a:xfrm>
            <a:off x="2070211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5949587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069987" y="5272207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044515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235956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9" name="왼쪽/오른쪽 화살표 28"/>
          <p:cNvSpPr/>
          <p:nvPr/>
        </p:nvSpPr>
        <p:spPr bwMode="auto">
          <a:xfrm>
            <a:off x="4142556" y="5073472"/>
            <a:ext cx="93350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8795" y="4796473"/>
            <a:ext cx="2079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smtClean="0">
                <a:solidFill>
                  <a:schemeClr val="tx1"/>
                </a:solidFill>
              </a:rPr>
              <a:t>Channel switch announcement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56413" y="3891188"/>
            <a:ext cx="1658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rgbClr val="FF0000"/>
                </a:solidFill>
              </a:rPr>
              <a:t>Move to other channel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97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Link switch </a:t>
            </a:r>
            <a:r>
              <a:rPr lang="en-US" altLang="ko-KR"/>
              <a:t>operation initiated from </a:t>
            </a:r>
            <a:r>
              <a:rPr lang="en-US" altLang="ko-KR" smtClean="0"/>
              <a:t>AP </a:t>
            </a:r>
            <a:r>
              <a:rPr lang="en-US" altLang="ko-KR"/>
              <a:t>side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An </a:t>
            </a:r>
            <a:r>
              <a:rPr lang="en-US" altLang="ko-KR" sz="1400"/>
              <a:t>AP MLD may </a:t>
            </a:r>
            <a:r>
              <a:rPr lang="en-US" altLang="ko-KR" sz="1400" smtClean="0"/>
              <a:t>request a </a:t>
            </a:r>
            <a:r>
              <a:rPr lang="en-US" altLang="ko-KR" sz="1400"/>
              <a:t>non-AP MLD </a:t>
            </a:r>
            <a:r>
              <a:rPr lang="en-US" altLang="ko-KR" sz="1400" smtClean="0"/>
              <a:t>so that the non-AP MLD can perform </a:t>
            </a:r>
            <a:r>
              <a:rPr lang="en-US" altLang="ko-KR" sz="1400"/>
              <a:t>a link switch </a:t>
            </a:r>
            <a:r>
              <a:rPr lang="en-US" altLang="ko-KR" sz="1400" smtClean="0"/>
              <a:t>operation</a:t>
            </a:r>
            <a:endParaRPr lang="en-US" altLang="ko-KR" sz="1400"/>
          </a:p>
          <a:p>
            <a:pPr lvl="1"/>
            <a:r>
              <a:rPr lang="en-US" altLang="ko-KR" sz="1200" smtClean="0"/>
              <a:t>In this scenario, only a STA moves to other link supported by the AP MLD</a:t>
            </a:r>
          </a:p>
          <a:p>
            <a:pPr lvl="1"/>
            <a:r>
              <a:rPr lang="en-US" altLang="ko-KR" sz="1200" smtClean="0"/>
              <a:t>So, AP2 keeps providing access for other associated STAs as was</a:t>
            </a:r>
          </a:p>
          <a:p>
            <a:pPr lvl="1"/>
            <a:r>
              <a:rPr lang="en-US" altLang="ko-KR" sz="1200" smtClean="0"/>
              <a:t>An existing channel switch announcement can be reused with slight modification</a:t>
            </a:r>
          </a:p>
          <a:p>
            <a:pPr lvl="1"/>
            <a:r>
              <a:rPr lang="en-US" altLang="ko-KR" sz="1200" smtClean="0"/>
              <a:t>Link switch response from the non-AP MLD needs to be defined in order to let the AP MLD know when to switch transmitter AP</a:t>
            </a:r>
          </a:p>
          <a:p>
            <a:pPr lvl="1"/>
            <a:r>
              <a:rPr lang="en-US" altLang="ko-KR" sz="1200" smtClean="0"/>
              <a:t>Also, alive check procedure may be needed whether STA2 successfully moved or not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직선 연결선 70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0" idx="2"/>
            <a:endCxn id="6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22465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13906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직선 연결선 41"/>
          <p:cNvCxnSpPr>
            <a:stCxn id="45" idx="2"/>
            <a:endCxn id="39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899114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90555" y="5058943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꺾인 연결선 13"/>
          <p:cNvCxnSpPr>
            <a:endCxn id="37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48100" y="5614168"/>
            <a:ext cx="167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Move to other link</a:t>
            </a:r>
          </a:p>
          <a:p>
            <a:r>
              <a:rPr lang="en-US" altLang="ko-KR" sz="1200" b="1" smtClean="0">
                <a:solidFill>
                  <a:srgbClr val="FF0000"/>
                </a:solidFill>
              </a:rPr>
              <a:t>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2518467" y="4335285"/>
            <a:ext cx="0" cy="9511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473111" y="4232156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1) Link switch request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82968" y="5454652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2) Link switch response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7" name="직선 화살표 연결선 46"/>
          <p:cNvCxnSpPr/>
          <p:nvPr/>
        </p:nvCxnSpPr>
        <p:spPr bwMode="auto">
          <a:xfrm flipV="1">
            <a:off x="2627784" y="4917696"/>
            <a:ext cx="0" cy="7435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오른쪽 화살표 12"/>
          <p:cNvSpPr/>
          <p:nvPr/>
        </p:nvSpPr>
        <p:spPr bwMode="auto">
          <a:xfrm>
            <a:off x="4182963" y="4778345"/>
            <a:ext cx="725376" cy="36825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47412" y="3476461"/>
            <a:ext cx="229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Switch transmitter AP which transmits to STA2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 flipH="1">
            <a:off x="6876256" y="4437112"/>
            <a:ext cx="864096" cy="1083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069292" y="5244110"/>
            <a:ext cx="1085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3</a:t>
            </a:r>
            <a:r>
              <a:rPr lang="en-US" altLang="ko-KR" sz="1200" smtClean="0">
                <a:solidFill>
                  <a:srgbClr val="FF0000"/>
                </a:solidFill>
              </a:rPr>
              <a:t>) Alive check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4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Link </a:t>
            </a:r>
            <a:r>
              <a:rPr lang="en-US" altLang="ko-KR"/>
              <a:t>switch operation initiated from </a:t>
            </a:r>
            <a:r>
              <a:rPr lang="en-US" altLang="ko-KR" smtClean="0"/>
              <a:t>STA </a:t>
            </a:r>
            <a:r>
              <a:rPr lang="en-US" altLang="ko-KR"/>
              <a:t>side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On the other hand, a non-AP MLD may also request link switch operation</a:t>
            </a:r>
          </a:p>
          <a:p>
            <a:pPr lvl="1"/>
            <a:r>
              <a:rPr lang="en-US" altLang="ko-KR" sz="1200"/>
              <a:t>A STA affiliated with </a:t>
            </a:r>
            <a:r>
              <a:rPr lang="en-US" altLang="ko-KR" sz="1200" smtClean="0"/>
              <a:t>a non-AP MLD </a:t>
            </a:r>
            <a:r>
              <a:rPr lang="en-US" altLang="ko-KR" sz="1200"/>
              <a:t>may change its operating </a:t>
            </a:r>
            <a:r>
              <a:rPr lang="en-US" altLang="ko-KR" sz="1200" smtClean="0"/>
              <a:t>link among </a:t>
            </a:r>
            <a:r>
              <a:rPr lang="en-US" altLang="ko-KR" sz="1200"/>
              <a:t>the </a:t>
            </a:r>
            <a:r>
              <a:rPr lang="en-US" altLang="ko-KR" sz="1200" smtClean="0"/>
              <a:t>links supported by an AP MLD</a:t>
            </a:r>
          </a:p>
          <a:p>
            <a:pPr lvl="2"/>
            <a:r>
              <a:rPr lang="en-US" altLang="ko-KR" sz="1100" smtClean="0"/>
              <a:t>Information for link to move may be informed by the AP MLD in advance</a:t>
            </a:r>
          </a:p>
          <a:p>
            <a:pPr lvl="1"/>
            <a:r>
              <a:rPr lang="en-US" altLang="ko-KR" sz="1200"/>
              <a:t>To this end, </a:t>
            </a:r>
            <a:r>
              <a:rPr lang="en-US" altLang="ko-KR" sz="1200" smtClean="0"/>
              <a:t>link switch operation from STA side needs to </a:t>
            </a:r>
            <a:r>
              <a:rPr lang="en-US" altLang="ko-KR" sz="1200"/>
              <a:t>be </a:t>
            </a:r>
            <a:r>
              <a:rPr lang="en-US" altLang="ko-KR" sz="1200" smtClean="0"/>
              <a:t>defined</a:t>
            </a:r>
            <a:endParaRPr lang="en-US" altLang="ko-KR" sz="1100" smtClean="0"/>
          </a:p>
          <a:p>
            <a:pPr lvl="1"/>
            <a:r>
              <a:rPr lang="en-US" altLang="ko-KR" sz="1200" smtClean="0"/>
              <a:t>Same as earlier, </a:t>
            </a:r>
            <a:r>
              <a:rPr lang="en-US" altLang="ko-KR" sz="1200"/>
              <a:t>alive check procedure may be needed whether STA2 successfully moved or </a:t>
            </a:r>
            <a:r>
              <a:rPr lang="en-US" altLang="ko-KR" sz="1200" smtClean="0"/>
              <a:t>not</a:t>
            </a:r>
            <a:endParaRPr lang="en-US" altLang="ko-KR" sz="12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직선 연결선 70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0" idx="2"/>
            <a:endCxn id="6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28340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19781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직선 연결선 41"/>
          <p:cNvCxnSpPr>
            <a:stCxn id="45" idx="2"/>
            <a:endCxn id="39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904989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96430" y="5058943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꺾인 연결선 13"/>
          <p:cNvCxnSpPr>
            <a:endCxn id="37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48100" y="5614168"/>
            <a:ext cx="167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Move to other link</a:t>
            </a:r>
          </a:p>
          <a:p>
            <a:r>
              <a:rPr lang="en-US" altLang="ko-KR" sz="1200" b="1" smtClean="0">
                <a:solidFill>
                  <a:srgbClr val="FF0000"/>
                </a:solidFill>
              </a:rPr>
              <a:t>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32" name="직선 화살표 연결선 31"/>
          <p:cNvCxnSpPr/>
          <p:nvPr/>
        </p:nvCxnSpPr>
        <p:spPr bwMode="auto">
          <a:xfrm>
            <a:off x="2621975" y="4335285"/>
            <a:ext cx="0" cy="9511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66164" y="5456112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1) Link switch request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58346" y="4239344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2) Link switch response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1" name="직선 화살표 연결선 40"/>
          <p:cNvCxnSpPr/>
          <p:nvPr/>
        </p:nvCxnSpPr>
        <p:spPr bwMode="auto">
          <a:xfrm flipV="1">
            <a:off x="2518936" y="4917696"/>
            <a:ext cx="0" cy="7435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오른쪽 화살표 45"/>
          <p:cNvSpPr/>
          <p:nvPr/>
        </p:nvSpPr>
        <p:spPr bwMode="auto">
          <a:xfrm>
            <a:off x="4182963" y="4778345"/>
            <a:ext cx="725376" cy="36825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47412" y="3476461"/>
            <a:ext cx="229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Switch transmitter AP which transmits to STA2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48" name="직선 화살표 연결선 47"/>
          <p:cNvCxnSpPr/>
          <p:nvPr/>
        </p:nvCxnSpPr>
        <p:spPr bwMode="auto">
          <a:xfrm flipH="1">
            <a:off x="6876256" y="4437112"/>
            <a:ext cx="864096" cy="1083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7069292" y="5244110"/>
            <a:ext cx="1085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3</a:t>
            </a:r>
            <a:r>
              <a:rPr lang="en-US" altLang="ko-KR" sz="1200" smtClean="0">
                <a:solidFill>
                  <a:srgbClr val="FF0000"/>
                </a:solidFill>
              </a:rPr>
              <a:t>) Alive check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7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for link </a:t>
            </a:r>
            <a:r>
              <a:rPr lang="en-US" altLang="ko-KR"/>
              <a:t>switch </a:t>
            </a:r>
            <a:r>
              <a:rPr lang="en-US" altLang="ko-KR" smtClean="0"/>
              <a:t>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1" y="1484784"/>
            <a:ext cx="4232006" cy="4609629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1800" dirty="0" smtClean="0"/>
              <a:t>After multi-link setup, STA1 and STA2 become associated with AP1 and AP2, respectively</a:t>
            </a:r>
          </a:p>
          <a:p>
            <a:pPr lvl="1"/>
            <a:r>
              <a:rPr lang="en-US" altLang="ko-KR" sz="1600" dirty="0" smtClean="0"/>
              <a:t>At multi-link setup stage, information can be exchanged between the MLDs, i.e., non-AP MLD can be aware of the existence of APs and their operating channels</a:t>
            </a:r>
          </a:p>
          <a:p>
            <a:r>
              <a:rPr lang="en-US" altLang="ko-KR" sz="1800" dirty="0" smtClean="0"/>
              <a:t>The AP MLD or the non-AP MLD initiates link switch operation as mentioned earlier</a:t>
            </a:r>
          </a:p>
          <a:p>
            <a:r>
              <a:rPr lang="en-US" altLang="ko-KR" sz="1800" dirty="0" smtClean="0"/>
              <a:t>Additional alive check operation may be performed to make sure that STA2 successfully switch its link</a:t>
            </a:r>
          </a:p>
          <a:p>
            <a:r>
              <a:rPr lang="en-US" altLang="ko-KR" sz="1800" dirty="0" smtClean="0"/>
              <a:t>After that, a new link is established between the AP and the STA</a:t>
            </a:r>
          </a:p>
          <a:p>
            <a:r>
              <a:rPr lang="en-US" altLang="ko-KR" sz="1800" dirty="0" smtClean="0"/>
              <a:t>During ML setup procedure, required information (e.g., supportable frequency band/channel) can be exchanged between AP MLD and STA MLD</a:t>
            </a:r>
            <a:endParaRPr lang="ko-KR" altLang="en-US" sz="18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cxnSp>
        <p:nvCxnSpPr>
          <p:cNvPr id="30" name="직선 연결선 29"/>
          <p:cNvCxnSpPr/>
          <p:nvPr/>
        </p:nvCxnSpPr>
        <p:spPr bwMode="auto">
          <a:xfrm>
            <a:off x="8604412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>
            <a:off x="5782337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>
            <a:off x="6404401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7959563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532909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2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54973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3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5782335" y="4340258"/>
            <a:ext cx="2795287" cy="0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473064" y="3981326"/>
            <a:ext cx="1444458" cy="33855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</a:t>
            </a:r>
            <a:r>
              <a:rPr kumimoji="1" lang="en-US" altLang="ko-KR" sz="800" b="0" i="0" u="none" strike="noStrike" kern="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switch operation request/response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5149522" y="5983395"/>
            <a:ext cx="2810040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770017" y="5761064"/>
            <a:ext cx="823944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 transmission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2" name="모서리가 둥근 직사각형 41"/>
          <p:cNvSpPr/>
          <p:nvPr/>
        </p:nvSpPr>
        <p:spPr bwMode="auto">
          <a:xfrm>
            <a:off x="8100392" y="4485237"/>
            <a:ext cx="1015644" cy="414909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Switch operating link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3" name="모서리가 둥근 직사각형 42"/>
          <p:cNvSpPr/>
          <p:nvPr/>
        </p:nvSpPr>
        <p:spPr bwMode="auto">
          <a:xfrm>
            <a:off x="5256538" y="4521244"/>
            <a:ext cx="1659404" cy="311032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Renew information of 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non-AP MLD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44" name="그룹 43"/>
          <p:cNvGrpSpPr/>
          <p:nvPr/>
        </p:nvGrpSpPr>
        <p:grpSpPr>
          <a:xfrm>
            <a:off x="6851327" y="2815436"/>
            <a:ext cx="80918" cy="344258"/>
            <a:chOff x="1001400" y="5733000"/>
            <a:chExt cx="93657" cy="398457"/>
          </a:xfrm>
        </p:grpSpPr>
        <p:sp>
          <p:nvSpPr>
            <p:cNvPr id="84" name="타원 83"/>
            <p:cNvSpPr/>
            <p:nvPr/>
          </p:nvSpPr>
          <p:spPr bwMode="auto">
            <a:xfrm>
              <a:off x="1001400" y="57330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6" name="타원 85"/>
            <p:cNvSpPr/>
            <p:nvPr/>
          </p:nvSpPr>
          <p:spPr bwMode="auto">
            <a:xfrm>
              <a:off x="1001400" y="58854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7" name="타원 86"/>
            <p:cNvSpPr/>
            <p:nvPr/>
          </p:nvSpPr>
          <p:spPr bwMode="auto">
            <a:xfrm>
              <a:off x="1001400" y="60378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45" name="직선 화살표 연결선 44"/>
          <p:cNvCxnSpPr/>
          <p:nvPr/>
        </p:nvCxnSpPr>
        <p:spPr bwMode="auto">
          <a:xfrm>
            <a:off x="6404401" y="6079399"/>
            <a:ext cx="2196771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6" name="직선 화살표 연결선 45"/>
          <p:cNvCxnSpPr/>
          <p:nvPr/>
        </p:nvCxnSpPr>
        <p:spPr bwMode="auto">
          <a:xfrm>
            <a:off x="5149522" y="3424319"/>
            <a:ext cx="2810040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770020" y="3201988"/>
            <a:ext cx="823944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 transmission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48" name="그룹 47"/>
          <p:cNvGrpSpPr/>
          <p:nvPr/>
        </p:nvGrpSpPr>
        <p:grpSpPr>
          <a:xfrm>
            <a:off x="6851327" y="3621049"/>
            <a:ext cx="80918" cy="344258"/>
            <a:chOff x="1001400" y="5733000"/>
            <a:chExt cx="93657" cy="398457"/>
          </a:xfrm>
        </p:grpSpPr>
        <p:sp>
          <p:nvSpPr>
            <p:cNvPr id="74" name="타원 73"/>
            <p:cNvSpPr/>
            <p:nvPr/>
          </p:nvSpPr>
          <p:spPr bwMode="auto">
            <a:xfrm>
              <a:off x="1001400" y="57330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0" name="타원 79"/>
            <p:cNvSpPr/>
            <p:nvPr/>
          </p:nvSpPr>
          <p:spPr bwMode="auto">
            <a:xfrm>
              <a:off x="1001400" y="58854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1" name="타원 80"/>
            <p:cNvSpPr/>
            <p:nvPr/>
          </p:nvSpPr>
          <p:spPr bwMode="auto">
            <a:xfrm>
              <a:off x="1001400" y="60378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49" name="직선 화살표 연결선 48"/>
          <p:cNvCxnSpPr/>
          <p:nvPr/>
        </p:nvCxnSpPr>
        <p:spPr bwMode="auto">
          <a:xfrm>
            <a:off x="5782335" y="3540270"/>
            <a:ext cx="2818837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666852" y="1617939"/>
            <a:ext cx="585417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STA 1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311703" y="1625491"/>
            <a:ext cx="585417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STA 2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73038" y="1368074"/>
            <a:ext cx="726481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MLD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774258" y="1368074"/>
            <a:ext cx="1032654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non-AP MLD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54" name="직선 연결선 53"/>
          <p:cNvCxnSpPr/>
          <p:nvPr/>
        </p:nvCxnSpPr>
        <p:spPr bwMode="auto">
          <a:xfrm>
            <a:off x="5149522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4921047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1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6" name="왼쪽/오른쪽 화살표 55"/>
          <p:cNvSpPr/>
          <p:nvPr/>
        </p:nvSpPr>
        <p:spPr bwMode="auto">
          <a:xfrm>
            <a:off x="5149522" y="2328729"/>
            <a:ext cx="2810040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1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7" name="왼쪽/오른쪽 화살표 56"/>
          <p:cNvSpPr/>
          <p:nvPr/>
        </p:nvSpPr>
        <p:spPr bwMode="auto">
          <a:xfrm>
            <a:off x="5782335" y="2528246"/>
            <a:ext cx="2810040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2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72" name="직선 화살표 연결선 71"/>
          <p:cNvCxnSpPr/>
          <p:nvPr/>
        </p:nvCxnSpPr>
        <p:spPr bwMode="auto">
          <a:xfrm>
            <a:off x="5149522" y="2211892"/>
            <a:ext cx="2810041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5693658" y="1983159"/>
            <a:ext cx="1913985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Multi-link setup with information exchange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8" name="왼쪽/오른쪽 화살표 87"/>
          <p:cNvSpPr/>
          <p:nvPr/>
        </p:nvSpPr>
        <p:spPr bwMode="auto">
          <a:xfrm>
            <a:off x="6415151" y="5433333"/>
            <a:ext cx="2177223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2’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0" name="직선 화살표 연결선 59"/>
          <p:cNvCxnSpPr/>
          <p:nvPr/>
        </p:nvCxnSpPr>
        <p:spPr bwMode="auto">
          <a:xfrm>
            <a:off x="6404401" y="5256444"/>
            <a:ext cx="2173221" cy="0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616328" y="5024912"/>
            <a:ext cx="1157930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Alive check operation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13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</a:t>
            </a:r>
            <a:r>
              <a:rPr lang="en-US" altLang="ko-KR" smtClean="0"/>
              <a:t>operation with STA’s shared </a:t>
            </a:r>
            <a:r>
              <a:rPr lang="en-US" altLang="ko-KR"/>
              <a:t>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Due to spatial limitations in a physical device, some STAs affiliated with a MLD may support multiple frequency bands</a:t>
            </a:r>
          </a:p>
          <a:p>
            <a:pPr lvl="1"/>
            <a:r>
              <a:rPr lang="en-US" altLang="ko-KR" sz="1600" dirty="0" smtClean="0"/>
              <a:t>E.g., either 5 GHz or 6 </a:t>
            </a:r>
            <a:r>
              <a:rPr lang="en-US" altLang="ko-KR" sz="1600" dirty="0" err="1" smtClean="0"/>
              <a:t>Ghz</a:t>
            </a:r>
            <a:r>
              <a:rPr lang="en-US" altLang="ko-KR" sz="1600" dirty="0" smtClean="0"/>
              <a:t> band</a:t>
            </a:r>
          </a:p>
          <a:p>
            <a:r>
              <a:rPr lang="en-US" altLang="ko-KR" sz="1800" dirty="0" smtClean="0"/>
              <a:t>Assuming this, link switch operation would be used more efficiently in multi-link scenario</a:t>
            </a:r>
          </a:p>
          <a:p>
            <a:r>
              <a:rPr lang="en-US" altLang="ko-KR" sz="1800" dirty="0" smtClean="0"/>
              <a:t>Link </a:t>
            </a:r>
            <a:r>
              <a:rPr lang="en-US" altLang="ko-KR" sz="1800" dirty="0"/>
              <a:t>switch </a:t>
            </a:r>
            <a:r>
              <a:rPr lang="en-US" altLang="ko-KR" sz="1800" dirty="0" smtClean="0"/>
              <a:t>procedure shown below can </a:t>
            </a:r>
            <a:r>
              <a:rPr lang="en-US" altLang="ko-KR" sz="1800" dirty="0"/>
              <a:t>be done initiated either from AP MLD or from non-AP MLD</a:t>
            </a:r>
            <a:endParaRPr lang="ko-KR" altLang="en-US" sz="1800"/>
          </a:p>
          <a:p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5539832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en-US" altLang="ko-KR" sz="120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660232" y="5052807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257329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448770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왼쪽/오른쪽 화살표 33"/>
          <p:cNvSpPr/>
          <p:nvPr/>
        </p:nvSpPr>
        <p:spPr bwMode="auto">
          <a:xfrm>
            <a:off x="4142556" y="4854072"/>
            <a:ext cx="93350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직선 연결선 34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9" idx="2"/>
            <a:endCxn id="3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직사각형 38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직선 연결선 45"/>
          <p:cNvCxnSpPr>
            <a:stCxn id="49" idx="2"/>
            <a:endCxn id="44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직사각형 48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꺾인 연결선 49"/>
          <p:cNvCxnSpPr>
            <a:endCxn id="42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1228031" y="42314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11095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46784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90885" y="42314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673949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09638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28031" y="544437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11095" y="5444370"/>
            <a:ext cx="1000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90885" y="544437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673949" y="5444370"/>
            <a:ext cx="1000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5GHz/</a:t>
            </a:r>
            <a:r>
              <a:rPr lang="en-US" altLang="ko-KR" sz="1200" b="1">
                <a:solidFill>
                  <a:schemeClr val="tx1"/>
                </a:solidFill>
              </a:rPr>
              <a:t>6GHz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48100" y="5614168"/>
            <a:ext cx="1949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Change its operating band and move to other link 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16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operation with </a:t>
            </a:r>
            <a:r>
              <a:rPr lang="en-US" altLang="ko-KR" smtClean="0"/>
              <a:t>AP’s </a:t>
            </a:r>
            <a:r>
              <a:rPr lang="en-US" altLang="ko-KR"/>
              <a:t>shared 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For some APs with spatial limitation (e.g., Soft AP), these </a:t>
            </a:r>
            <a:r>
              <a:rPr lang="en-US" altLang="ko-KR" sz="1800" smtClean="0"/>
              <a:t>APs </a:t>
            </a:r>
            <a:r>
              <a:rPr lang="en-US" altLang="ko-KR" sz="1800"/>
              <a:t>may operate with a </a:t>
            </a:r>
            <a:r>
              <a:rPr lang="en-US" altLang="ko-KR" sz="1800" smtClean="0"/>
              <a:t>shared radio </a:t>
            </a:r>
            <a:r>
              <a:rPr lang="en-US" altLang="ko-KR" sz="1800"/>
              <a:t>as well</a:t>
            </a:r>
          </a:p>
          <a:p>
            <a:pPr lvl="1"/>
            <a:r>
              <a:rPr lang="en-US" altLang="ko-KR" sz="1600" smtClean="0"/>
              <a:t>APs affiliated with the AP MLD </a:t>
            </a:r>
            <a:r>
              <a:rPr lang="en-US" altLang="ko-KR" sz="1600"/>
              <a:t>can operate either 5 GHz or 6 GHz</a:t>
            </a:r>
          </a:p>
          <a:p>
            <a:r>
              <a:rPr lang="en-US" altLang="ko-KR" sz="1800" smtClean="0"/>
              <a:t>However</a:t>
            </a:r>
            <a:r>
              <a:rPr lang="en-US" altLang="ko-KR" sz="1800"/>
              <a:t>, </a:t>
            </a:r>
            <a:r>
              <a:rPr lang="en-US" altLang="ko-KR" sz="1800" smtClean="0"/>
              <a:t>as shown in figure below, legacy/single-link </a:t>
            </a:r>
            <a:r>
              <a:rPr lang="en-US" altLang="ko-KR" sz="1800"/>
              <a:t>5 GHz stations would </a:t>
            </a:r>
            <a:r>
              <a:rPr lang="en-US" altLang="ko-KR" sz="1800" smtClean="0"/>
              <a:t>lose </a:t>
            </a:r>
            <a:r>
              <a:rPr lang="en-US" altLang="ko-KR" sz="1800"/>
              <a:t>their </a:t>
            </a:r>
            <a:r>
              <a:rPr lang="en-US" altLang="ko-KR" sz="1800" smtClean="0"/>
              <a:t>connections in this case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913234" y="3483803"/>
            <a:ext cx="3157314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1507770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806496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913234" y="5507280"/>
            <a:ext cx="3157314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B (Shared 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1507770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2806496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5148063" y="3483803"/>
            <a:ext cx="3131383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742600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7041326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148063" y="5507280"/>
            <a:ext cx="3131383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B (Shared 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742600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7041326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왼쪽/오른쪽 화살표 48"/>
          <p:cNvSpPr/>
          <p:nvPr/>
        </p:nvSpPr>
        <p:spPr bwMode="auto">
          <a:xfrm>
            <a:off x="4070548" y="4620843"/>
            <a:ext cx="1077516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직선 연결선 49"/>
          <p:cNvCxnSpPr>
            <a:stCxn id="39" idx="2"/>
            <a:endCxn id="42" idx="0"/>
          </p:cNvCxnSpPr>
          <p:nvPr/>
        </p:nvCxnSpPr>
        <p:spPr bwMode="auto">
          <a:xfrm>
            <a:off x="3159959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44" idx="2"/>
            <a:endCxn id="47" idx="0"/>
          </p:cNvCxnSpPr>
          <p:nvPr/>
        </p:nvCxnSpPr>
        <p:spPr bwMode="auto">
          <a:xfrm>
            <a:off x="6096063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/>
          <p:cNvCxnSpPr>
            <a:stCxn id="45" idx="2"/>
            <a:endCxn id="48" idx="0"/>
          </p:cNvCxnSpPr>
          <p:nvPr/>
        </p:nvCxnSpPr>
        <p:spPr bwMode="auto">
          <a:xfrm>
            <a:off x="7394789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8" idx="2"/>
            <a:endCxn id="41" idx="0"/>
          </p:cNvCxnSpPr>
          <p:nvPr/>
        </p:nvCxnSpPr>
        <p:spPr bwMode="auto">
          <a:xfrm>
            <a:off x="1861233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1798149" y="399720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116316" y="3997204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98149" y="54391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116316" y="5439100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068206" y="399720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386373" y="3997204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rgbClr val="FF0000"/>
                </a:solidFill>
              </a:rPr>
              <a:t>6GHz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68206" y="54391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386373" y="5439100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rgbClr val="FF0000"/>
                </a:solidFill>
              </a:rPr>
              <a:t>6GHz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52" name="직사각형 51"/>
          <p:cNvSpPr/>
          <p:nvPr/>
        </p:nvSpPr>
        <p:spPr bwMode="auto">
          <a:xfrm>
            <a:off x="2089018" y="4753110"/>
            <a:ext cx="1635059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</a:t>
            </a:r>
            <a:r>
              <a:rPr lang="en-US" altLang="ko-KR" sz="100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ko-KR" sz="1000" smtClean="0">
                <a:solidFill>
                  <a:schemeClr val="tx1"/>
                </a:solidFill>
              </a:rPr>
              <a:t>(No shared </a:t>
            </a:r>
            <a:r>
              <a:rPr lang="en-US" altLang="ko-KR" sz="1000">
                <a:solidFill>
                  <a:schemeClr val="tx1"/>
                </a:solidFill>
              </a:rPr>
              <a:t>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2670917" y="478608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직선 연결선 55"/>
          <p:cNvCxnSpPr>
            <a:endCxn id="54" idx="0"/>
          </p:cNvCxnSpPr>
          <p:nvPr/>
        </p:nvCxnSpPr>
        <p:spPr bwMode="auto">
          <a:xfrm>
            <a:off x="3024380" y="4059797"/>
            <a:ext cx="0" cy="72628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직사각형 56"/>
          <p:cNvSpPr/>
          <p:nvPr/>
        </p:nvSpPr>
        <p:spPr bwMode="auto">
          <a:xfrm>
            <a:off x="6313946" y="4753110"/>
            <a:ext cx="1621630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</a:t>
            </a:r>
            <a:r>
              <a:rPr lang="en-US" altLang="ko-KR" sz="100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ko-KR" sz="1000" smtClean="0">
                <a:solidFill>
                  <a:schemeClr val="tx1"/>
                </a:solidFill>
              </a:rPr>
              <a:t>(No shared </a:t>
            </a:r>
            <a:r>
              <a:rPr lang="en-US" altLang="ko-KR" sz="1000">
                <a:solidFill>
                  <a:schemeClr val="tx1"/>
                </a:solidFill>
              </a:rPr>
              <a:t>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6898564" y="478608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9" name="직선 연결선 58"/>
          <p:cNvCxnSpPr>
            <a:endCxn id="58" idx="0"/>
          </p:cNvCxnSpPr>
          <p:nvPr/>
        </p:nvCxnSpPr>
        <p:spPr bwMode="auto">
          <a:xfrm>
            <a:off x="7252027" y="4059797"/>
            <a:ext cx="0" cy="72628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2112616" y="47151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72838" y="47151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54206" y="4462273"/>
            <a:ext cx="1259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rgbClr val="FF0000"/>
                </a:solidFill>
              </a:rPr>
              <a:t>Lose connection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123190</TotalTime>
  <Words>1745</Words>
  <Application>Microsoft Office PowerPoint</Application>
  <PresentationFormat>화면 슬라이드 쇼(4:3)</PresentationFormat>
  <Paragraphs>350</Paragraphs>
  <Slides>15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Arial Unicode MS</vt:lpstr>
      <vt:lpstr>MS Gothic</vt:lpstr>
      <vt:lpstr>굴림</vt:lpstr>
      <vt:lpstr>돋움</vt:lpstr>
      <vt:lpstr>맑은 고딕</vt:lpstr>
      <vt:lpstr>Arial</vt:lpstr>
      <vt:lpstr>Times New Roman</vt:lpstr>
      <vt:lpstr>Wingdings</vt:lpstr>
      <vt:lpstr>Office 테마</vt:lpstr>
      <vt:lpstr>Multi-link Management</vt:lpstr>
      <vt:lpstr>Motivation</vt:lpstr>
      <vt:lpstr>Recap on terminologies [1-2]</vt:lpstr>
      <vt:lpstr>Channel switch operation in multi-link</vt:lpstr>
      <vt:lpstr>Link switch operation initiated from AP side </vt:lpstr>
      <vt:lpstr>Link switch operation initiated from STA side </vt:lpstr>
      <vt:lpstr>Diagram for link switch operation</vt:lpstr>
      <vt:lpstr>Link switch operation with STA’s shared radio</vt:lpstr>
      <vt:lpstr>Link switch operation with AP’s shared radio</vt:lpstr>
      <vt:lpstr>Link switch operation with AP’s shared radio</vt:lpstr>
      <vt:lpstr>Considerations</vt:lpstr>
      <vt:lpstr>References</vt:lpstr>
      <vt:lpstr>Straw Poll 1</vt:lpstr>
      <vt:lpstr>Straw Poll 2</vt:lpstr>
      <vt:lpstr>Straw Poll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송태원/선임연구원/미래기술센터 C&amp;M표준(연)IoT커넥티비티표준Task(taewon.song@lge.com)</cp:lastModifiedBy>
  <cp:revision>1975</cp:revision>
  <cp:lastPrinted>2018-02-26T09:36:07Z</cp:lastPrinted>
  <dcterms:created xsi:type="dcterms:W3CDTF">2016-12-14T01:56:24Z</dcterms:created>
  <dcterms:modified xsi:type="dcterms:W3CDTF">2020-06-03T14:19:22Z</dcterms:modified>
</cp:coreProperties>
</file>