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1" r:id="rId2"/>
    <p:sldId id="378" r:id="rId3"/>
    <p:sldId id="480" r:id="rId4"/>
    <p:sldId id="477" r:id="rId5"/>
    <p:sldId id="473" r:id="rId6"/>
    <p:sldId id="482" r:id="rId7"/>
    <p:sldId id="483" r:id="rId8"/>
    <p:sldId id="484" r:id="rId9"/>
    <p:sldId id="458" r:id="rId10"/>
    <p:sldId id="470" r:id="rId11"/>
    <p:sldId id="485" r:id="rId12"/>
    <p:sldId id="440" r:id="rId13"/>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김서욱/선임연구원/차세대표준(연)IoT팀(suhwook.kim@lge.com)" initials="김" lastIdx="1" clrIdx="0">
    <p:extLst>
      <p:ext uri="{19B8F6BF-5375-455C-9EA6-DF929625EA0E}">
        <p15:presenceInfo xmlns:p15="http://schemas.microsoft.com/office/powerpoint/2012/main" userId="S-1-5-21-2543426832-1914326140-3112152631-754692" providerId="AD"/>
      </p:ext>
    </p:extLst>
  </p:cmAuthor>
  <p:cmAuthor id="2" name="Taewon Song" initials="T. Song" lastIdx="1" clrIdx="1">
    <p:extLst>
      <p:ext uri="{19B8F6BF-5375-455C-9EA6-DF929625EA0E}">
        <p15:presenceInfo xmlns:p15="http://schemas.microsoft.com/office/powerpoint/2012/main" userId="Taewon Song" providerId="None"/>
      </p:ext>
    </p:extLst>
  </p:cmAuthor>
  <p:cmAuthor id="3" name="송태원/선임연구원/차세대표준(연)ICS팀(taewon.song@lge.com)" initials="송" lastIdx="1" clrIdx="2">
    <p:extLst>
      <p:ext uri="{19B8F6BF-5375-455C-9EA6-DF929625EA0E}">
        <p15:presenceInfo xmlns:p15="http://schemas.microsoft.com/office/powerpoint/2012/main" userId="S-1-5-21-2543426832-1914326140-3112152631-18346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CD"/>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5128" autoAdjust="0"/>
  </p:normalViewPr>
  <p:slideViewPr>
    <p:cSldViewPr>
      <p:cViewPr varScale="1">
        <p:scale>
          <a:sx n="88" d="100"/>
          <a:sy n="88" d="100"/>
        </p:scale>
        <p:origin x="102" y="7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966" y="78"/>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11/13/2019</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a:t>
            </a:r>
            <a:r>
              <a:rPr lang="en-US" dirty="0"/>
              <a:t>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pPr marL="0" indent="0">
              <a:buFont typeface="Arial" panose="020B0604020202020204" pitchFamily="34" charset="0"/>
              <a:buNone/>
            </a:pPr>
            <a:endParaRPr lang="ko-KR" altLang="en-US" dirty="0"/>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a:t>
            </a:fld>
            <a:endParaRPr lang="en-US" dirty="0"/>
          </a:p>
        </p:txBody>
      </p:sp>
    </p:spTree>
    <p:extLst>
      <p:ext uri="{BB962C8B-B14F-4D97-AF65-F5344CB8AC3E}">
        <p14:creationId xmlns:p14="http://schemas.microsoft.com/office/powerpoint/2010/main" val="1056159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744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1521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000"/>
            </a:lvl1pPr>
            <a:lvl2pPr marL="742950" indent="-285750">
              <a:buFont typeface="Times New Roman" panose="02020603050405020304" pitchFamily="18" charset="0"/>
              <a:buChar char="–"/>
              <a:defRPr sz="1800"/>
            </a:lvl2pPr>
            <a:lvl3pPr marL="1200150" indent="-285750">
              <a:buFont typeface="Wingdings" panose="05000000000000000000" pitchFamily="2" charset="2"/>
              <a:buChar char="ü"/>
              <a:defRPr sz="1600"/>
            </a:lvl3pPr>
            <a:lvl4pPr marL="1657350" indent="-285750">
              <a:buFont typeface="Wingdings" panose="05000000000000000000" pitchFamily="2" charset="2"/>
              <a:buChar char="Ø"/>
              <a:defRPr sz="1400"/>
            </a:lvl4pPr>
            <a:lvl5pPr marL="2114550" indent="-285750">
              <a:buFont typeface="Arial" panose="020B0604020202020204" pitchFamily="34" charset="0"/>
              <a:buChar char="•"/>
              <a:defRPr sz="1400"/>
            </a:lvl5pPr>
          </a:lstStyle>
          <a:p>
            <a:pPr lvl="0"/>
            <a:r>
              <a:rPr lang="ko-KR" altLang="en-US"/>
              <a:t>마스터 텍스트 스타일을 편집합니다</a:t>
            </a:r>
          </a:p>
          <a:p>
            <a:pPr lvl="1"/>
            <a:r>
              <a:rPr lang="ko-KR" altLang="en-US"/>
              <a:t>둘째 수준</a:t>
            </a:r>
          </a:p>
          <a:p>
            <a:pPr lvl="2"/>
            <a:r>
              <a:rPr lang="ko-KR" altLang="en-US"/>
              <a:t>셋째 </a:t>
            </a:r>
            <a:r>
              <a:rPr lang="ko-KR" altLang="en-US" smtClean="0"/>
              <a:t>수준</a:t>
            </a:r>
            <a:endParaRPr lang="ko-KR" altLang="en-US"/>
          </a:p>
          <a:p>
            <a:pPr lvl="3"/>
            <a:r>
              <a:rPr lang="ko-KR" altLang="en-US"/>
              <a:t>넷째 수준</a:t>
            </a:r>
          </a:p>
          <a:p>
            <a:pPr lvl="4"/>
            <a:r>
              <a:rPr lang="ko-KR" altLang="en-US"/>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Taewon Song,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484784"/>
            <a:ext cx="3808413"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Content Placeholder 3"/>
          <p:cNvSpPr>
            <a:spLocks noGrp="1"/>
          </p:cNvSpPr>
          <p:nvPr>
            <p:ph sz="half" idx="2"/>
          </p:nvPr>
        </p:nvSpPr>
        <p:spPr>
          <a:xfrm>
            <a:off x="4646613" y="1484784"/>
            <a:ext cx="3810000"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Date Placeholder 4"/>
          <p:cNvSpPr>
            <a:spLocks noGrp="1"/>
          </p:cNvSpPr>
          <p:nvPr>
            <p:ph type="dt" idx="10"/>
          </p:nvPr>
        </p:nvSpPr>
        <p:spPr/>
        <p:txBody>
          <a:bodyPr/>
          <a:lstStyle>
            <a:lvl1pPr>
              <a:defRPr/>
            </a:lvl1pPr>
          </a:lstStyle>
          <a:p>
            <a:r>
              <a:rPr lang="en-US" altLang="ko-KR" smtClean="0"/>
              <a:t>November, 2019</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7" name="Date Placeholder 6"/>
          <p:cNvSpPr>
            <a:spLocks noGrp="1"/>
          </p:cNvSpPr>
          <p:nvPr>
            <p:ph type="dt" idx="10"/>
          </p:nvPr>
        </p:nvSpPr>
        <p:spPr/>
        <p:txBody>
          <a:bodyPr/>
          <a:lstStyle>
            <a:lvl1pPr>
              <a:defRPr/>
            </a:lvl1pPr>
          </a:lstStyle>
          <a:p>
            <a:r>
              <a:rPr lang="en-US" altLang="ko-KR" smtClean="0"/>
              <a:t>November, 2019</a:t>
            </a:r>
            <a:endParaRPr lang="en-GB" altLang="ko-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a:t>Taewon Song, 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Title 1"/>
          <p:cNvSpPr>
            <a:spLocks noGrp="1"/>
          </p:cNvSpPr>
          <p:nvPr>
            <p:ph type="title"/>
          </p:nvPr>
        </p:nvSpPr>
        <p:spPr>
          <a:xfrm>
            <a:off x="685800" y="685801"/>
            <a:ext cx="7770813" cy="654968"/>
          </a:xfrm>
        </p:spPr>
        <p:txBody>
          <a:bodyPr/>
          <a:lstStyle/>
          <a:p>
            <a:r>
              <a:rPr lang="ko-KR" altLang="en-US"/>
              <a:t>마스터 제목 스타일 편집</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smtClean="0"/>
              <a:t>November, 2019</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smtClean="0"/>
              <a:t>November, 2019</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5496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484784"/>
            <a:ext cx="7770813" cy="4609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Taewon Song,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802.11-19/1943</a:t>
            </a:r>
            <a:r>
              <a:rPr kumimoji="0" lang="en-US"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0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18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sz="1600">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0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Rectangle 1"/>
          <p:cNvSpPr>
            <a:spLocks noGrp="1" noChangeArrowheads="1"/>
          </p:cNvSpPr>
          <p:nvPr>
            <p:ph type="title"/>
          </p:nvPr>
        </p:nvSpPr>
        <p:spPr>
          <a:xfrm>
            <a:off x="539552" y="685800"/>
            <a:ext cx="80648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smtClean="0"/>
              <a:t>Multi-link Management</a:t>
            </a:r>
            <a:endParaRPr lang="en-GB" sz="2800" dirty="0"/>
          </a:p>
        </p:txBody>
      </p:sp>
      <p:sp>
        <p:nvSpPr>
          <p:cNvPr id="8" name="Rectangle 2"/>
          <p:cNvSpPr txBox="1">
            <a:spLocks noChangeArrowheads="1"/>
          </p:cNvSpPr>
          <p:nvPr/>
        </p:nvSpPr>
        <p:spPr bwMode="auto">
          <a:xfrm>
            <a:off x="685800" y="183197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a:t>
            </a:r>
            <a:r>
              <a:rPr lang="en-GB" sz="2000" b="0" kern="0" smtClean="0"/>
              <a:t>2019-11-11</a:t>
            </a:r>
            <a:endParaRPr lang="en-GB" sz="2000" b="0" kern="0" dirty="0"/>
          </a:p>
        </p:txBody>
      </p:sp>
      <p:sp>
        <p:nvSpPr>
          <p:cNvPr id="9" name="Rectangle 4"/>
          <p:cNvSpPr>
            <a:spLocks noChangeArrowheads="1"/>
          </p:cNvSpPr>
          <p:nvPr/>
        </p:nvSpPr>
        <p:spPr bwMode="auto">
          <a:xfrm>
            <a:off x="533400" y="24411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p:cNvGraphicFramePr>
            <a:graphicFrameLocks noGrp="1"/>
          </p:cNvGraphicFramePr>
          <p:nvPr>
            <p:extLst>
              <p:ext uri="{D42A27DB-BD31-4B8C-83A1-F6EECF244321}">
                <p14:modId xmlns:p14="http://schemas.microsoft.com/office/powerpoint/2010/main" val="922347106"/>
              </p:ext>
            </p:extLst>
          </p:nvPr>
        </p:nvGraphicFramePr>
        <p:xfrm>
          <a:off x="703181" y="2852936"/>
          <a:ext cx="7620000" cy="3151245"/>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Taewon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19, Yangjae-daero 11gil, Seocho-gu, Seoul 137-130, Korea </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taewon.song@lge.com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Sungjin Park</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allean.park@lge.com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2" name="슬라이드 번호 개체 틀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30926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Straw Poll 1 </a:t>
            </a:r>
            <a:endParaRPr lang="ko-KR" altLang="en-US"/>
          </a:p>
        </p:txBody>
      </p:sp>
      <p:sp>
        <p:nvSpPr>
          <p:cNvPr id="3" name="내용 개체 틀 2"/>
          <p:cNvSpPr>
            <a:spLocks noGrp="1"/>
          </p:cNvSpPr>
          <p:nvPr>
            <p:ph idx="1"/>
          </p:nvPr>
        </p:nvSpPr>
        <p:spPr/>
        <p:txBody>
          <a:bodyPr/>
          <a:lstStyle/>
          <a:p>
            <a:r>
              <a:rPr lang="en-US" altLang="ko-KR"/>
              <a:t>Do you agree to add the following text to the TGbe SFD?</a:t>
            </a:r>
          </a:p>
          <a:p>
            <a:pPr lvl="1"/>
            <a:r>
              <a:rPr lang="en-US" altLang="ko-KR" smtClean="0"/>
              <a:t>TGbe shall support that an MLLE can support a non-AP STA which can switch its operating band (e.g., 5 GHz and 6 GHz)</a:t>
            </a:r>
          </a:p>
          <a:p>
            <a:endParaRPr lang="en-US" altLang="ko-KR" smtClean="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Tree>
    <p:extLst>
      <p:ext uri="{BB962C8B-B14F-4D97-AF65-F5344CB8AC3E}">
        <p14:creationId xmlns:p14="http://schemas.microsoft.com/office/powerpoint/2010/main" val="1130367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Straw Poll 2</a:t>
            </a:r>
            <a:endParaRPr lang="ko-KR" altLang="en-US"/>
          </a:p>
        </p:txBody>
      </p:sp>
      <p:sp>
        <p:nvSpPr>
          <p:cNvPr id="3" name="내용 개체 틀 2"/>
          <p:cNvSpPr>
            <a:spLocks noGrp="1"/>
          </p:cNvSpPr>
          <p:nvPr>
            <p:ph idx="1"/>
          </p:nvPr>
        </p:nvSpPr>
        <p:spPr/>
        <p:txBody>
          <a:bodyPr/>
          <a:lstStyle/>
          <a:p>
            <a:r>
              <a:rPr lang="en-US" altLang="ko-KR" smtClean="0"/>
              <a:t>Do </a:t>
            </a:r>
            <a:r>
              <a:rPr lang="en-US" altLang="ko-KR"/>
              <a:t>you agree to add the following text to the TGbe SFD?</a:t>
            </a:r>
          </a:p>
          <a:p>
            <a:pPr lvl="1"/>
            <a:r>
              <a:rPr lang="en-US" altLang="ko-KR"/>
              <a:t>TGbe shall support that an MLLE can support </a:t>
            </a:r>
            <a:r>
              <a:rPr lang="en-US" altLang="ko-KR" smtClean="0"/>
              <a:t>an AP </a:t>
            </a:r>
            <a:r>
              <a:rPr lang="en-US" altLang="ko-KR"/>
              <a:t>STA which can switch its operating band (e.g., 5 GHz and 6 GHz)</a:t>
            </a:r>
          </a:p>
          <a:p>
            <a:endParaRPr lang="en-US" altLang="ko-KR" smtClean="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Tree>
    <p:extLst>
      <p:ext uri="{BB962C8B-B14F-4D97-AF65-F5344CB8AC3E}">
        <p14:creationId xmlns:p14="http://schemas.microsoft.com/office/powerpoint/2010/main" val="2473731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References</a:t>
            </a:r>
            <a:endParaRPr lang="ko-KR" altLang="en-US"/>
          </a:p>
        </p:txBody>
      </p:sp>
      <p:sp>
        <p:nvSpPr>
          <p:cNvPr id="3" name="내용 개체 틀 2"/>
          <p:cNvSpPr>
            <a:spLocks noGrp="1"/>
          </p:cNvSpPr>
          <p:nvPr>
            <p:ph idx="1"/>
          </p:nvPr>
        </p:nvSpPr>
        <p:spPr/>
        <p:txBody>
          <a:bodyPr numCol="1"/>
          <a:lstStyle/>
          <a:p>
            <a:pPr marL="0" lvl="0" indent="0">
              <a:buNone/>
            </a:pPr>
            <a:r>
              <a:rPr lang="en-US" altLang="ko-KR" smtClean="0"/>
              <a:t>[1</a:t>
            </a:r>
            <a:r>
              <a:rPr lang="en-US" altLang="ko-KR"/>
              <a:t>] </a:t>
            </a:r>
            <a:r>
              <a:rPr lang="en-US" altLang="ko-KR" smtClean="0"/>
              <a:t>19/0773r7, “Multi-link operation framework”</a:t>
            </a:r>
          </a:p>
          <a:p>
            <a:pPr marL="0" indent="0">
              <a:buNone/>
            </a:pPr>
            <a:r>
              <a:rPr lang="en-US" altLang="ko-KR" smtClean="0"/>
              <a:t>[2] </a:t>
            </a:r>
            <a:r>
              <a:rPr lang="en-US" altLang="ko-KR"/>
              <a:t>19/1358r0, “Multi-link operation management</a:t>
            </a:r>
            <a:r>
              <a:rPr lang="en-US" altLang="ko-KR" smtClean="0"/>
              <a:t>”</a:t>
            </a:r>
          </a:p>
          <a:p>
            <a:pPr marL="0" lvl="0" indent="0">
              <a:buNone/>
            </a:pPr>
            <a:r>
              <a:rPr lang="en-US" altLang="ko-KR" smtClean="0"/>
              <a:t>[3] 19/1528r1, “Multi-link: Link management”</a:t>
            </a:r>
            <a:endParaRPr lang="en-US" altLang="ko-K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79338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Motivation</a:t>
            </a:r>
            <a:endParaRPr lang="ko-KR" altLang="en-US"/>
          </a:p>
        </p:txBody>
      </p:sp>
      <p:sp>
        <p:nvSpPr>
          <p:cNvPr id="3" name="내용 개체 틀 2"/>
          <p:cNvSpPr>
            <a:spLocks noGrp="1"/>
          </p:cNvSpPr>
          <p:nvPr>
            <p:ph idx="1"/>
          </p:nvPr>
        </p:nvSpPr>
        <p:spPr/>
        <p:txBody>
          <a:bodyPr/>
          <a:lstStyle/>
          <a:p>
            <a:r>
              <a:rPr lang="en-US" altLang="ko-KR" smtClean="0">
                <a:solidFill>
                  <a:schemeClr val="tx1"/>
                </a:solidFill>
              </a:rPr>
              <a:t>Some key usage cases are proposed with multi-band capability [1-3]</a:t>
            </a:r>
          </a:p>
          <a:p>
            <a:pPr lvl="1"/>
            <a:r>
              <a:rPr lang="en-US" altLang="ko-KR" smtClean="0">
                <a:solidFill>
                  <a:schemeClr val="tx1"/>
                </a:solidFill>
              </a:rPr>
              <a:t>Steering/load balancing, aggregation, AP power save, coexistence with other stds, QoS, etc.</a:t>
            </a:r>
          </a:p>
          <a:p>
            <a:endParaRPr lang="en-US" altLang="ko-KR" smtClean="0">
              <a:solidFill>
                <a:schemeClr val="tx1"/>
              </a:solidFill>
            </a:endParaRPr>
          </a:p>
          <a:p>
            <a:r>
              <a:rPr lang="en-US" altLang="ko-KR" smtClean="0">
                <a:solidFill>
                  <a:schemeClr val="tx1"/>
                </a:solidFill>
              </a:rPr>
              <a:t>In this contribution, we suggest some procedures for the above-mentioned usage cases for multi-band and address some considerations</a:t>
            </a:r>
            <a:endParaRPr lang="en-US" altLang="ko-KR">
              <a:solidFill>
                <a:schemeClr val="tx1"/>
              </a:solidFill>
            </a:endParaRP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8148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Recap on Terminologies [1-2]</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41" name="그룹 40"/>
          <p:cNvGrpSpPr/>
          <p:nvPr/>
        </p:nvGrpSpPr>
        <p:grpSpPr>
          <a:xfrm>
            <a:off x="644695" y="2285973"/>
            <a:ext cx="8134131" cy="3244236"/>
            <a:chOff x="1558316" y="3356992"/>
            <a:chExt cx="6328705" cy="2524157"/>
          </a:xfrm>
        </p:grpSpPr>
        <p:grpSp>
          <p:nvGrpSpPr>
            <p:cNvPr id="25" name="그룹 24"/>
            <p:cNvGrpSpPr/>
            <p:nvPr/>
          </p:nvGrpSpPr>
          <p:grpSpPr>
            <a:xfrm>
              <a:off x="2742406" y="3356992"/>
              <a:ext cx="3659188" cy="720080"/>
              <a:chOff x="2771800" y="3356992"/>
              <a:chExt cx="3659188" cy="720080"/>
            </a:xfrm>
          </p:grpSpPr>
          <p:sp>
            <p:nvSpPr>
              <p:cNvPr id="7" name="직사각형 6"/>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200" i="0" u="none" strike="noStrike" cap="none" normalizeH="0" baseline="0" smtClean="0">
                  <a:ln>
                    <a:noFill/>
                  </a:ln>
                  <a:solidFill>
                    <a:schemeClr val="tx1"/>
                  </a:solidFill>
                  <a:effectLst/>
                  <a:latin typeface="Times New Roman" pitchFamily="16" charset="0"/>
                  <a:ea typeface="MS Gothic" charset="-128"/>
                </a:endParaRPr>
              </a:p>
            </p:txBody>
          </p:sp>
          <p:sp>
            <p:nvSpPr>
              <p:cNvPr id="8" name="직사각형 7"/>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17" name="직사각형 16"/>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18" name="직사각형 17"/>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24" name="그룹 23"/>
            <p:cNvGrpSpPr/>
            <p:nvPr/>
          </p:nvGrpSpPr>
          <p:grpSpPr>
            <a:xfrm>
              <a:off x="2742406" y="5161069"/>
              <a:ext cx="3659188" cy="720080"/>
              <a:chOff x="2771800" y="5161069"/>
              <a:chExt cx="3659188" cy="720080"/>
            </a:xfrm>
          </p:grpSpPr>
          <p:sp>
            <p:nvSpPr>
              <p:cNvPr id="10" name="직사각형 9"/>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200" i="0" u="none" strike="noStrike" cap="none" normalizeH="0" baseline="0" smtClean="0">
                  <a:ln>
                    <a:noFill/>
                  </a:ln>
                  <a:solidFill>
                    <a:schemeClr val="tx1"/>
                  </a:solidFill>
                  <a:effectLst/>
                  <a:latin typeface="Times New Roman" pitchFamily="16" charset="0"/>
                  <a:ea typeface="MS Gothic" charset="-128"/>
                </a:endParaRPr>
              </a:p>
            </p:txBody>
          </p:sp>
          <p:sp>
            <p:nvSpPr>
              <p:cNvPr id="19" name="직사각형 18"/>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0" name="직사각형 19"/>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1" name="직사각형 20"/>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22" name="직사각형 21"/>
            <p:cNvSpPr/>
            <p:nvPr/>
          </p:nvSpPr>
          <p:spPr bwMode="auto">
            <a:xfrm>
              <a:off x="3203848" y="4007002"/>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26" name="직사각형 25"/>
            <p:cNvSpPr/>
            <p:nvPr/>
          </p:nvSpPr>
          <p:spPr bwMode="auto">
            <a:xfrm>
              <a:off x="4391980" y="400700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a:solidFill>
                    <a:schemeClr val="tx1"/>
                  </a:solidFill>
                </a:rPr>
                <a:t>2</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27" name="직사각형 26"/>
            <p:cNvSpPr/>
            <p:nvPr/>
          </p:nvSpPr>
          <p:spPr bwMode="auto">
            <a:xfrm>
              <a:off x="5570662" y="400700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9" name="모서리가 둥근 직사각형 8"/>
            <p:cNvSpPr/>
            <p:nvPr/>
          </p:nvSpPr>
          <p:spPr bwMode="auto">
            <a:xfrm>
              <a:off x="2483768" y="3982917"/>
              <a:ext cx="4176464" cy="1268360"/>
            </a:xfrm>
            <a:prstGeom prst="roundRect">
              <a:avLst/>
            </a:prstGeom>
            <a:noFill/>
            <a:ln w="127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직사각형 10"/>
            <p:cNvSpPr/>
            <p:nvPr/>
          </p:nvSpPr>
          <p:spPr>
            <a:xfrm>
              <a:off x="1558316" y="4891028"/>
              <a:ext cx="1013419" cy="461665"/>
            </a:xfrm>
            <a:prstGeom prst="rect">
              <a:avLst/>
            </a:prstGeom>
          </p:spPr>
          <p:txBody>
            <a:bodyPr wrap="none">
              <a:spAutoFit/>
            </a:bodyPr>
            <a:lstStyle/>
            <a:p>
              <a:pPr algn="ctr"/>
              <a:r>
                <a:rPr lang="en-US" altLang="ko-KR" sz="1200" smtClean="0">
                  <a:solidFill>
                    <a:schemeClr val="tx1"/>
                  </a:solidFill>
                </a:rPr>
                <a:t>Supported</a:t>
              </a:r>
            </a:p>
            <a:p>
              <a:pPr algn="ctr"/>
              <a:r>
                <a:rPr lang="en-US" altLang="ko-KR" sz="1200" smtClean="0">
                  <a:solidFill>
                    <a:schemeClr val="tx1"/>
                  </a:solidFill>
                </a:rPr>
                <a:t>multi-link </a:t>
              </a:r>
              <a:r>
                <a:rPr lang="en-US" altLang="ko-KR" sz="1200">
                  <a:solidFill>
                    <a:schemeClr val="tx1"/>
                  </a:solidFill>
                </a:rPr>
                <a:t>set</a:t>
              </a:r>
              <a:endParaRPr lang="ko-KR" altLang="en-US" sz="1200">
                <a:solidFill>
                  <a:schemeClr val="tx1"/>
                </a:solidFill>
              </a:endParaRPr>
            </a:p>
          </p:txBody>
        </p:sp>
        <p:sp>
          <p:nvSpPr>
            <p:cNvPr id="28" name="직사각형 27"/>
            <p:cNvSpPr/>
            <p:nvPr/>
          </p:nvSpPr>
          <p:spPr>
            <a:xfrm>
              <a:off x="6873602" y="3990255"/>
              <a:ext cx="1013419" cy="461665"/>
            </a:xfrm>
            <a:prstGeom prst="rect">
              <a:avLst/>
            </a:prstGeom>
          </p:spPr>
          <p:txBody>
            <a:bodyPr wrap="none">
              <a:spAutoFit/>
            </a:bodyPr>
            <a:lstStyle/>
            <a:p>
              <a:pPr algn="ctr"/>
              <a:r>
                <a:rPr lang="en-US" altLang="ko-KR" sz="1200" smtClean="0">
                  <a:solidFill>
                    <a:schemeClr val="tx1"/>
                  </a:solidFill>
                </a:rPr>
                <a:t>Disabled</a:t>
              </a:r>
            </a:p>
            <a:p>
              <a:pPr algn="ctr"/>
              <a:r>
                <a:rPr lang="en-US" altLang="ko-KR" sz="1200" smtClean="0">
                  <a:solidFill>
                    <a:schemeClr val="tx1"/>
                  </a:solidFill>
                </a:rPr>
                <a:t>multi-link </a:t>
              </a:r>
              <a:r>
                <a:rPr lang="en-US" altLang="ko-KR" sz="1200">
                  <a:solidFill>
                    <a:schemeClr val="tx1"/>
                  </a:solidFill>
                </a:rPr>
                <a:t>set</a:t>
              </a:r>
              <a:endParaRPr lang="ko-KR" altLang="en-US" sz="1200">
                <a:solidFill>
                  <a:schemeClr val="tx1"/>
                </a:solidFill>
              </a:endParaRPr>
            </a:p>
          </p:txBody>
        </p:sp>
        <p:cxnSp>
          <p:nvCxnSpPr>
            <p:cNvPr id="13" name="직선 화살표 연결선 12"/>
            <p:cNvCxnSpPr/>
            <p:nvPr/>
          </p:nvCxnSpPr>
          <p:spPr bwMode="auto">
            <a:xfrm>
              <a:off x="3563888" y="4221088"/>
              <a:ext cx="3386189"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9" name="직사각형 28"/>
            <p:cNvSpPr/>
            <p:nvPr/>
          </p:nvSpPr>
          <p:spPr>
            <a:xfrm>
              <a:off x="6873602" y="4717833"/>
              <a:ext cx="1013419" cy="461665"/>
            </a:xfrm>
            <a:prstGeom prst="rect">
              <a:avLst/>
            </a:prstGeom>
          </p:spPr>
          <p:txBody>
            <a:bodyPr wrap="none">
              <a:spAutoFit/>
            </a:bodyPr>
            <a:lstStyle/>
            <a:p>
              <a:pPr algn="ctr"/>
              <a:r>
                <a:rPr lang="en-US" altLang="ko-KR" sz="1200" smtClean="0">
                  <a:solidFill>
                    <a:schemeClr val="tx1"/>
                  </a:solidFill>
                </a:rPr>
                <a:t>Enabled</a:t>
              </a:r>
            </a:p>
            <a:p>
              <a:pPr algn="ctr"/>
              <a:r>
                <a:rPr lang="en-US" altLang="ko-KR" sz="1200" smtClean="0">
                  <a:solidFill>
                    <a:schemeClr val="tx1"/>
                  </a:solidFill>
                </a:rPr>
                <a:t>multi-link </a:t>
              </a:r>
              <a:r>
                <a:rPr lang="en-US" altLang="ko-KR" sz="1200">
                  <a:solidFill>
                    <a:schemeClr val="tx1"/>
                  </a:solidFill>
                </a:rPr>
                <a:t>set</a:t>
              </a:r>
              <a:endParaRPr lang="ko-KR" altLang="en-US" sz="1200">
                <a:solidFill>
                  <a:schemeClr val="tx1"/>
                </a:solidFill>
              </a:endParaRPr>
            </a:p>
          </p:txBody>
        </p:sp>
        <p:cxnSp>
          <p:nvCxnSpPr>
            <p:cNvPr id="31" name="직선 화살표 연결선 30"/>
            <p:cNvCxnSpPr/>
            <p:nvPr/>
          </p:nvCxnSpPr>
          <p:spPr bwMode="auto">
            <a:xfrm>
              <a:off x="5930702" y="4974647"/>
              <a:ext cx="1019376"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45" name="직선 화살표 연결선 44"/>
            <p:cNvCxnSpPr/>
            <p:nvPr/>
          </p:nvCxnSpPr>
          <p:spPr bwMode="auto">
            <a:xfrm>
              <a:off x="4752020" y="4806570"/>
              <a:ext cx="2198057"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4014773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Turning off links</a:t>
            </a:r>
            <a:endParaRPr lang="ko-KR" altLang="en-US"/>
          </a:p>
        </p:txBody>
      </p:sp>
      <p:sp>
        <p:nvSpPr>
          <p:cNvPr id="3" name="내용 개체 틀 2"/>
          <p:cNvSpPr>
            <a:spLocks noGrp="1"/>
          </p:cNvSpPr>
          <p:nvPr>
            <p:ph idx="1"/>
          </p:nvPr>
        </p:nvSpPr>
        <p:spPr/>
        <p:txBody>
          <a:bodyPr/>
          <a:lstStyle/>
          <a:p>
            <a:r>
              <a:rPr lang="en-US" altLang="ko-KR" smtClean="0"/>
              <a:t>A STA MLLE can turn off some of its operating links</a:t>
            </a:r>
          </a:p>
          <a:p>
            <a:pPr lvl="1"/>
            <a:r>
              <a:rPr lang="en-US" altLang="ko-KR" smtClean="0"/>
              <a:t>A STA MLLE can turn off its radio to save the power with existing disassociation procedure</a:t>
            </a:r>
          </a:p>
          <a:p>
            <a:pPr lvl="1"/>
            <a:r>
              <a:rPr lang="en-US" altLang="ko-KR" smtClean="0"/>
              <a:t>When the STA wants to turn on Link 1 again, association may not be required</a:t>
            </a:r>
          </a:p>
          <a:p>
            <a:pPr lvl="2"/>
            <a:r>
              <a:rPr lang="en-US" altLang="ko-KR" smtClean="0"/>
              <a:t>If parameter update is needed, it can be performed on Link 2 or Link 3 in advance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35" name="그룹 34"/>
          <p:cNvGrpSpPr/>
          <p:nvPr/>
        </p:nvGrpSpPr>
        <p:grpSpPr>
          <a:xfrm>
            <a:off x="543848" y="3816682"/>
            <a:ext cx="3659188" cy="720080"/>
            <a:chOff x="2771800" y="3356992"/>
            <a:chExt cx="3659188" cy="720080"/>
          </a:xfrm>
        </p:grpSpPr>
        <p:sp>
          <p:nvSpPr>
            <p:cNvPr id="36" name="직사각형 35"/>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8" name="직사각형 37"/>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40" name="그룹 39"/>
          <p:cNvGrpSpPr/>
          <p:nvPr/>
        </p:nvGrpSpPr>
        <p:grpSpPr>
          <a:xfrm>
            <a:off x="543848" y="5620759"/>
            <a:ext cx="3659188" cy="720080"/>
            <a:chOff x="2771800" y="5161069"/>
            <a:chExt cx="3659188" cy="720080"/>
          </a:xfrm>
        </p:grpSpPr>
        <p:sp>
          <p:nvSpPr>
            <p:cNvPr id="41" name="직사각형 40"/>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2" name="직사각형 41"/>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3" name="직사각형 42"/>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4" name="직사각형 43"/>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45" name="직사각형 44"/>
          <p:cNvSpPr/>
          <p:nvPr/>
        </p:nvSpPr>
        <p:spPr bwMode="auto">
          <a:xfrm>
            <a:off x="1005290" y="4466692"/>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6" name="직사각형 45"/>
          <p:cNvSpPr/>
          <p:nvPr/>
        </p:nvSpPr>
        <p:spPr bwMode="auto">
          <a:xfrm>
            <a:off x="2193422"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7" name="직사각형 46"/>
          <p:cNvSpPr/>
          <p:nvPr/>
        </p:nvSpPr>
        <p:spPr bwMode="auto">
          <a:xfrm>
            <a:off x="3372104"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grpSp>
        <p:nvGrpSpPr>
          <p:cNvPr id="48" name="그룹 47"/>
          <p:cNvGrpSpPr/>
          <p:nvPr/>
        </p:nvGrpSpPr>
        <p:grpSpPr>
          <a:xfrm>
            <a:off x="4953801" y="3816682"/>
            <a:ext cx="3659188" cy="720080"/>
            <a:chOff x="2771800" y="3356992"/>
            <a:chExt cx="3659188" cy="720080"/>
          </a:xfrm>
        </p:grpSpPr>
        <p:sp>
          <p:nvSpPr>
            <p:cNvPr id="49" name="직사각형 48"/>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0" name="직사각형 49"/>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1" name="직사각형 50"/>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2" name="직사각형 51"/>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53" name="그룹 52"/>
          <p:cNvGrpSpPr/>
          <p:nvPr/>
        </p:nvGrpSpPr>
        <p:grpSpPr>
          <a:xfrm>
            <a:off x="4953801" y="5620759"/>
            <a:ext cx="3659188" cy="720080"/>
            <a:chOff x="2771800" y="5161069"/>
            <a:chExt cx="3659188" cy="720080"/>
          </a:xfrm>
        </p:grpSpPr>
        <p:sp>
          <p:nvSpPr>
            <p:cNvPr id="54" name="직사각형 53"/>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7" name="직사각형 56"/>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58" name="직사각형 57"/>
          <p:cNvSpPr/>
          <p:nvPr/>
        </p:nvSpPr>
        <p:spPr bwMode="auto">
          <a:xfrm>
            <a:off x="5415243" y="4466692"/>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59" name="직사각형 58"/>
          <p:cNvSpPr/>
          <p:nvPr/>
        </p:nvSpPr>
        <p:spPr bwMode="auto">
          <a:xfrm>
            <a:off x="6603375"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60" name="직사각형 59"/>
          <p:cNvSpPr/>
          <p:nvPr/>
        </p:nvSpPr>
        <p:spPr bwMode="auto">
          <a:xfrm>
            <a:off x="7782057"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34" name="왼쪽/오른쪽 화살표 33"/>
          <p:cNvSpPr/>
          <p:nvPr/>
        </p:nvSpPr>
        <p:spPr bwMode="auto">
          <a:xfrm>
            <a:off x="4264571" y="4953722"/>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39773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Alternating active links</a:t>
            </a:r>
            <a:endParaRPr lang="ko-KR" altLang="en-US"/>
          </a:p>
        </p:txBody>
      </p:sp>
      <p:sp>
        <p:nvSpPr>
          <p:cNvPr id="3" name="내용 개체 틀 2"/>
          <p:cNvSpPr>
            <a:spLocks noGrp="1"/>
          </p:cNvSpPr>
          <p:nvPr>
            <p:ph idx="1"/>
          </p:nvPr>
        </p:nvSpPr>
        <p:spPr/>
        <p:txBody>
          <a:bodyPr/>
          <a:lstStyle/>
          <a:p>
            <a:r>
              <a:rPr lang="en-US" altLang="ko-KR" smtClean="0"/>
              <a:t>An MLLE can alternate its active link among the supported multi-link set</a:t>
            </a:r>
          </a:p>
          <a:p>
            <a:pPr lvl="1"/>
            <a:r>
              <a:rPr lang="en-US" altLang="ko-KR" smtClean="0"/>
              <a:t>This can be achieved by turning on a link among disabled multi-link set and then turning off a link among enabled multi-link set</a:t>
            </a:r>
          </a:p>
          <a:p>
            <a:pPr lvl="1"/>
            <a:endParaRPr lang="en-US" altLang="ko-KR" smtClean="0"/>
          </a:p>
          <a:p>
            <a:pPr lvl="1"/>
            <a:endParaRPr lang="en-US" altLang="ko-KR"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38" name="그룹 37"/>
          <p:cNvGrpSpPr/>
          <p:nvPr/>
        </p:nvGrpSpPr>
        <p:grpSpPr>
          <a:xfrm>
            <a:off x="543848" y="3710896"/>
            <a:ext cx="3659188" cy="720080"/>
            <a:chOff x="2771800" y="3356992"/>
            <a:chExt cx="3659188" cy="720080"/>
          </a:xfrm>
        </p:grpSpPr>
        <p:sp>
          <p:nvSpPr>
            <p:cNvPr id="39" name="직사각형 38"/>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1" name="직사각형 40"/>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2" name="직사각형 41"/>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43" name="그룹 42"/>
          <p:cNvGrpSpPr/>
          <p:nvPr/>
        </p:nvGrpSpPr>
        <p:grpSpPr>
          <a:xfrm>
            <a:off x="543848" y="5514973"/>
            <a:ext cx="3659188" cy="720080"/>
            <a:chOff x="2771800" y="5161069"/>
            <a:chExt cx="3659188" cy="720080"/>
          </a:xfrm>
        </p:grpSpPr>
        <p:sp>
          <p:nvSpPr>
            <p:cNvPr id="44" name="직사각형 43"/>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5" name="직사각형 44"/>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6" name="직사각형 45"/>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7" name="직사각형 46"/>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48" name="직사각형 47"/>
          <p:cNvSpPr/>
          <p:nvPr/>
        </p:nvSpPr>
        <p:spPr bwMode="auto">
          <a:xfrm>
            <a:off x="1005290" y="4360906"/>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2193422" y="4360906"/>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50" name="직사각형 49"/>
          <p:cNvSpPr/>
          <p:nvPr/>
        </p:nvSpPr>
        <p:spPr bwMode="auto">
          <a:xfrm>
            <a:off x="3372104" y="4360906"/>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grpSp>
        <p:nvGrpSpPr>
          <p:cNvPr id="52" name="그룹 51"/>
          <p:cNvGrpSpPr/>
          <p:nvPr/>
        </p:nvGrpSpPr>
        <p:grpSpPr>
          <a:xfrm>
            <a:off x="4953801" y="3710896"/>
            <a:ext cx="3659188" cy="720080"/>
            <a:chOff x="2771800" y="3356992"/>
            <a:chExt cx="3659188" cy="720080"/>
          </a:xfrm>
        </p:grpSpPr>
        <p:sp>
          <p:nvSpPr>
            <p:cNvPr id="53" name="직사각형 52"/>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57" name="그룹 56"/>
          <p:cNvGrpSpPr/>
          <p:nvPr/>
        </p:nvGrpSpPr>
        <p:grpSpPr>
          <a:xfrm>
            <a:off x="4953801" y="5514973"/>
            <a:ext cx="3659188" cy="720080"/>
            <a:chOff x="2771800" y="5161069"/>
            <a:chExt cx="3659188" cy="720080"/>
          </a:xfrm>
        </p:grpSpPr>
        <p:sp>
          <p:nvSpPr>
            <p:cNvPr id="58" name="직사각형 57"/>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9" name="직사각형 58"/>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60" name="직사각형 59"/>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61" name="직사각형 60"/>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62" name="직사각형 61"/>
          <p:cNvSpPr/>
          <p:nvPr/>
        </p:nvSpPr>
        <p:spPr bwMode="auto">
          <a:xfrm>
            <a:off x="5415243" y="4360906"/>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63" name="직사각형 62"/>
          <p:cNvSpPr/>
          <p:nvPr/>
        </p:nvSpPr>
        <p:spPr bwMode="auto">
          <a:xfrm>
            <a:off x="6603375" y="4360906"/>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64" name="직사각형 63"/>
          <p:cNvSpPr/>
          <p:nvPr/>
        </p:nvSpPr>
        <p:spPr bwMode="auto">
          <a:xfrm>
            <a:off x="7782057" y="4360906"/>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66" name="TextBox 65"/>
          <p:cNvSpPr txBox="1"/>
          <p:nvPr/>
        </p:nvSpPr>
        <p:spPr>
          <a:xfrm>
            <a:off x="7981304" y="5122944"/>
            <a:ext cx="839974" cy="153888"/>
          </a:xfrm>
          <a:prstGeom prst="rect">
            <a:avLst/>
          </a:prstGeom>
          <a:solidFill>
            <a:schemeClr val="bg1"/>
          </a:solidFill>
        </p:spPr>
        <p:txBody>
          <a:bodyPr wrap="none" lIns="0" tIns="0" rIns="0" bIns="0" rtlCol="0">
            <a:spAutoFit/>
          </a:bodyPr>
          <a:lstStyle/>
          <a:p>
            <a:r>
              <a:rPr lang="en-US" altLang="ko-KR" sz="1000" smtClean="0">
                <a:solidFill>
                  <a:schemeClr val="tx1"/>
                </a:solidFill>
              </a:rPr>
              <a:t>Establish Link 3</a:t>
            </a:r>
            <a:endParaRPr lang="ko-KR" altLang="en-US" sz="1000" dirty="0" smtClean="0">
              <a:solidFill>
                <a:schemeClr val="tx1"/>
              </a:solidFill>
            </a:endParaRPr>
          </a:p>
        </p:txBody>
      </p:sp>
      <p:sp>
        <p:nvSpPr>
          <p:cNvPr id="67" name="TextBox 66"/>
          <p:cNvSpPr txBox="1"/>
          <p:nvPr/>
        </p:nvSpPr>
        <p:spPr>
          <a:xfrm>
            <a:off x="6785756" y="5114962"/>
            <a:ext cx="956353" cy="307777"/>
          </a:xfrm>
          <a:prstGeom prst="rect">
            <a:avLst/>
          </a:prstGeom>
          <a:solidFill>
            <a:schemeClr val="bg1"/>
          </a:solidFill>
        </p:spPr>
        <p:txBody>
          <a:bodyPr wrap="square" lIns="0" tIns="0" rIns="0" bIns="0" rtlCol="0">
            <a:spAutoFit/>
          </a:bodyPr>
          <a:lstStyle/>
          <a:p>
            <a:r>
              <a:rPr lang="en-US" altLang="ko-KR" sz="1000" smtClean="0">
                <a:solidFill>
                  <a:schemeClr val="tx1"/>
                </a:solidFill>
              </a:rPr>
              <a:t>Disconnect</a:t>
            </a:r>
          </a:p>
          <a:p>
            <a:r>
              <a:rPr lang="en-US" altLang="ko-KR" sz="1000" smtClean="0">
                <a:solidFill>
                  <a:schemeClr val="tx1"/>
                </a:solidFill>
              </a:rPr>
              <a:t>Link 2</a:t>
            </a:r>
            <a:endParaRPr lang="ko-KR" altLang="en-US" sz="1000" dirty="0" smtClean="0">
              <a:solidFill>
                <a:schemeClr val="tx1"/>
              </a:solidFill>
            </a:endParaRPr>
          </a:p>
        </p:txBody>
      </p:sp>
      <p:sp>
        <p:nvSpPr>
          <p:cNvPr id="36" name="왼쪽/오른쪽 화살표 35"/>
          <p:cNvSpPr/>
          <p:nvPr/>
        </p:nvSpPr>
        <p:spPr bwMode="auto">
          <a:xfrm>
            <a:off x="4286726" y="4847936"/>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98250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Switching band of STA with a common radio [3]</a:t>
            </a:r>
            <a:endParaRPr lang="ko-KR" altLang="en-US"/>
          </a:p>
        </p:txBody>
      </p:sp>
      <p:sp>
        <p:nvSpPr>
          <p:cNvPr id="3" name="내용 개체 틀 2"/>
          <p:cNvSpPr>
            <a:spLocks noGrp="1"/>
          </p:cNvSpPr>
          <p:nvPr>
            <p:ph idx="1"/>
          </p:nvPr>
        </p:nvSpPr>
        <p:spPr/>
        <p:txBody>
          <a:bodyPr/>
          <a:lstStyle/>
          <a:p>
            <a:r>
              <a:rPr lang="en-US" altLang="ko-KR" sz="1600"/>
              <a:t>A STA can </a:t>
            </a:r>
            <a:r>
              <a:rPr lang="en-US" altLang="ko-KR" sz="1600" smtClean="0"/>
              <a:t>operate with a common radio among </a:t>
            </a:r>
            <a:r>
              <a:rPr lang="en-US" altLang="ko-KR" sz="1600"/>
              <a:t>the supportable </a:t>
            </a:r>
            <a:r>
              <a:rPr lang="en-US" altLang="ko-KR" sz="1600" smtClean="0"/>
              <a:t>links</a:t>
            </a:r>
          </a:p>
          <a:p>
            <a:pPr lvl="1"/>
            <a:r>
              <a:rPr lang="en-US" altLang="ko-KR" sz="1400" smtClean="0"/>
              <a:t>Antennas of the STA with shared radio can use either 5 GHz or 6 GHz</a:t>
            </a:r>
          </a:p>
          <a:p>
            <a:pPr lvl="1"/>
            <a:r>
              <a:rPr lang="en-US" altLang="ko-KR" sz="1400" smtClean="0"/>
              <a:t>Adopting this shared radio can allow the STA to support both bands</a:t>
            </a:r>
          </a:p>
          <a:p>
            <a:pPr lvl="1"/>
            <a:r>
              <a:rPr lang="en-US" altLang="ko-KR" sz="1400" smtClean="0"/>
              <a:t>To this end, link switching procedure needs to be defined</a:t>
            </a:r>
          </a:p>
          <a:p>
            <a:pPr lvl="2"/>
            <a:r>
              <a:rPr lang="en-US" altLang="ko-KR" sz="1200" smtClean="0"/>
              <a:t>Existing channel switching procedure can be reused for this: Extended channel switch announcement element can support channel switch mode (forcing STAs to stop transmissions), new operating class, new channel number, and channel switch count (time period until the channel switch event)</a:t>
            </a:r>
          </a:p>
          <a:p>
            <a:pPr lvl="2"/>
            <a:r>
              <a:rPr lang="en-US" altLang="ko-KR" sz="1200" smtClean="0"/>
              <a:t>Else, a new procedure for link switching can be newly defined</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4837788" y="3865524"/>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29" name="직사각형 28"/>
          <p:cNvSpPr/>
          <p:nvPr/>
        </p:nvSpPr>
        <p:spPr bwMode="auto">
          <a:xfrm>
            <a:off x="5138975" y="4103415"/>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0" name="직사각형 29"/>
          <p:cNvSpPr/>
          <p:nvPr/>
        </p:nvSpPr>
        <p:spPr bwMode="auto">
          <a:xfrm>
            <a:off x="6313919" y="4103415"/>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5" name="직사각형 34"/>
          <p:cNvSpPr/>
          <p:nvPr/>
        </p:nvSpPr>
        <p:spPr bwMode="auto">
          <a:xfrm>
            <a:off x="4837788" y="5669601"/>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2019979" y="5809740"/>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5299230" y="4515534"/>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6487362" y="4515534"/>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2" name="왼쪽/오른쪽 화살표 41"/>
          <p:cNvSpPr/>
          <p:nvPr/>
        </p:nvSpPr>
        <p:spPr bwMode="auto">
          <a:xfrm>
            <a:off x="4203036" y="4991491"/>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
        <p:nvSpPr>
          <p:cNvPr id="28" name="직사각형 27"/>
          <p:cNvSpPr/>
          <p:nvPr/>
        </p:nvSpPr>
        <p:spPr bwMode="auto">
          <a:xfrm>
            <a:off x="7488863" y="410341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2" name="직사각형 31"/>
          <p:cNvSpPr/>
          <p:nvPr/>
        </p:nvSpPr>
        <p:spPr bwMode="auto">
          <a:xfrm>
            <a:off x="7666044" y="451553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33" name="직사각형 32"/>
          <p:cNvSpPr/>
          <p:nvPr/>
        </p:nvSpPr>
        <p:spPr bwMode="auto">
          <a:xfrm>
            <a:off x="543848" y="3857171"/>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4" name="직사각형 33"/>
          <p:cNvSpPr/>
          <p:nvPr/>
        </p:nvSpPr>
        <p:spPr bwMode="auto">
          <a:xfrm>
            <a:off x="845035" y="4095062"/>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8" name="직사각형 37"/>
          <p:cNvSpPr/>
          <p:nvPr/>
        </p:nvSpPr>
        <p:spPr bwMode="auto">
          <a:xfrm>
            <a:off x="2019979" y="4095062"/>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1" name="직사각형 40"/>
          <p:cNvSpPr/>
          <p:nvPr/>
        </p:nvSpPr>
        <p:spPr bwMode="auto">
          <a:xfrm>
            <a:off x="543848" y="5661248"/>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3" name="직사각형 42"/>
          <p:cNvSpPr/>
          <p:nvPr/>
        </p:nvSpPr>
        <p:spPr bwMode="auto">
          <a:xfrm>
            <a:off x="7488863" y="580138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7" name="직사각형 46"/>
          <p:cNvSpPr/>
          <p:nvPr/>
        </p:nvSpPr>
        <p:spPr bwMode="auto">
          <a:xfrm>
            <a:off x="1005290" y="4507181"/>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8" name="직사각형 47"/>
          <p:cNvSpPr/>
          <p:nvPr/>
        </p:nvSpPr>
        <p:spPr bwMode="auto">
          <a:xfrm>
            <a:off x="2193422" y="4507181"/>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52" name="직사각형 51"/>
          <p:cNvSpPr/>
          <p:nvPr/>
        </p:nvSpPr>
        <p:spPr bwMode="auto">
          <a:xfrm>
            <a:off x="3194923" y="4095061"/>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3372104" y="4507180"/>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81169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Switching </a:t>
            </a:r>
            <a:r>
              <a:rPr lang="en-US" altLang="ko-KR" smtClean="0"/>
              <a:t>band </a:t>
            </a:r>
            <a:r>
              <a:rPr lang="en-US" altLang="ko-KR"/>
              <a:t>of STA with a common radio</a:t>
            </a:r>
            <a:endParaRPr lang="ko-KR" altLang="en-US"/>
          </a:p>
        </p:txBody>
      </p:sp>
      <p:sp>
        <p:nvSpPr>
          <p:cNvPr id="3" name="내용 개체 틀 2"/>
          <p:cNvSpPr>
            <a:spLocks noGrp="1"/>
          </p:cNvSpPr>
          <p:nvPr>
            <p:ph idx="1"/>
          </p:nvPr>
        </p:nvSpPr>
        <p:spPr/>
        <p:txBody>
          <a:bodyPr/>
          <a:lstStyle/>
          <a:p>
            <a:r>
              <a:rPr lang="en-US" altLang="ko-KR" sz="1800"/>
              <a:t>For some APs with spatial </a:t>
            </a:r>
            <a:r>
              <a:rPr lang="en-US" altLang="ko-KR" sz="1800" smtClean="0"/>
              <a:t>limitation (e.g., Soft AP), an AP may operate with a common radio as well</a:t>
            </a:r>
          </a:p>
          <a:p>
            <a:pPr lvl="1"/>
            <a:r>
              <a:rPr lang="en-US" altLang="ko-KR" sz="1600" smtClean="0"/>
              <a:t>Antennas attached to MLLEs can operate either 5 GHz or 6 GHz</a:t>
            </a:r>
          </a:p>
          <a:p>
            <a:pPr lvl="1"/>
            <a:r>
              <a:rPr lang="en-US" altLang="ko-KR" sz="1600" smtClean="0"/>
              <a:t>It can be achieved by existing channel switching procedure</a:t>
            </a:r>
          </a:p>
          <a:p>
            <a:pPr lvl="1"/>
            <a:r>
              <a:rPr lang="en-US" altLang="ko-KR" sz="1600" smtClean="0"/>
              <a:t>With this band switching, crowded channel can be avoided and traffic load can also be balanced</a:t>
            </a:r>
          </a:p>
          <a:p>
            <a:pPr lvl="1"/>
            <a:r>
              <a:rPr lang="en-US" altLang="ko-KR" sz="1600" smtClean="0"/>
              <a:t>However, in this case, legacy 5 GHz stations would loss their connection</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543848" y="3785163"/>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29" name="직사각형 28"/>
          <p:cNvSpPr/>
          <p:nvPr/>
        </p:nvSpPr>
        <p:spPr bwMode="auto">
          <a:xfrm>
            <a:off x="1228310"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0" name="직사각형 29"/>
          <p:cNvSpPr/>
          <p:nvPr/>
        </p:nvSpPr>
        <p:spPr bwMode="auto">
          <a:xfrm>
            <a:off x="2743321"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5" name="직사각형 34"/>
          <p:cNvSpPr/>
          <p:nvPr/>
        </p:nvSpPr>
        <p:spPr bwMode="auto">
          <a:xfrm>
            <a:off x="543848" y="558924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6" name="직사각형 35"/>
          <p:cNvSpPr/>
          <p:nvPr/>
        </p:nvSpPr>
        <p:spPr bwMode="auto">
          <a:xfrm>
            <a:off x="1228310"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2743321"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1388565"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2916764"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4" name="직사각형 43"/>
          <p:cNvSpPr/>
          <p:nvPr/>
        </p:nvSpPr>
        <p:spPr bwMode="auto">
          <a:xfrm>
            <a:off x="4953801" y="3785163"/>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5" name="직사각형 44"/>
          <p:cNvSpPr/>
          <p:nvPr/>
        </p:nvSpPr>
        <p:spPr bwMode="auto">
          <a:xfrm>
            <a:off x="5658045"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ko-KR" sz="1050">
                <a:solidFill>
                  <a:schemeClr val="tx1"/>
                </a:solidFill>
              </a:rPr>
              <a:t>AP </a:t>
            </a:r>
            <a:r>
              <a:rPr lang="en-US" altLang="ko-KR" sz="1050" smtClean="0">
                <a:solidFill>
                  <a:schemeClr val="tx1"/>
                </a:solidFill>
              </a:rPr>
              <a:t>1</a:t>
            </a:r>
          </a:p>
          <a:p>
            <a:pPr algn="ctr"/>
            <a:r>
              <a:rPr lang="en-US" altLang="ko-KR" sz="1050" smtClean="0">
                <a:solidFill>
                  <a:schemeClr val="tx1"/>
                </a:solidFill>
              </a:rPr>
              <a:t>on </a:t>
            </a:r>
            <a:r>
              <a:rPr lang="en-US" altLang="ko-KR" sz="1050">
                <a:solidFill>
                  <a:schemeClr val="tx1"/>
                </a:solidFill>
              </a:rPr>
              <a:t>2.4 GHz</a:t>
            </a:r>
            <a:endParaRPr lang="ko-KR" altLang="en-US" sz="1050">
              <a:solidFill>
                <a:schemeClr val="tx1"/>
              </a:solidFill>
            </a:endParaRPr>
          </a:p>
        </p:txBody>
      </p:sp>
      <p:sp>
        <p:nvSpPr>
          <p:cNvPr id="46" name="직사각형 45"/>
          <p:cNvSpPr/>
          <p:nvPr/>
        </p:nvSpPr>
        <p:spPr bwMode="auto">
          <a:xfrm>
            <a:off x="7169717" y="4023054"/>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4953801" y="558924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0" name="직사각형 49"/>
          <p:cNvSpPr/>
          <p:nvPr/>
        </p:nvSpPr>
        <p:spPr bwMode="auto">
          <a:xfrm>
            <a:off x="5658045"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t>
            </a:r>
            <a:r>
              <a:rPr lang="en-US" altLang="ko-KR" sz="1050" smtClean="0">
                <a:solidFill>
                  <a:schemeClr val="tx1"/>
                </a:solidFill>
              </a:rPr>
              <a:t>1</a:t>
            </a:r>
            <a:endParaRPr lang="en-US" altLang="ko-KR" sz="105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1" name="직사각형 50"/>
          <p:cNvSpPr/>
          <p:nvPr/>
        </p:nvSpPr>
        <p:spPr bwMode="auto">
          <a:xfrm>
            <a:off x="7169717" y="5729379"/>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3" name="직사각형 52"/>
          <p:cNvSpPr/>
          <p:nvPr/>
        </p:nvSpPr>
        <p:spPr bwMode="auto">
          <a:xfrm>
            <a:off x="5818300"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7343160"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24" name="왼쪽/오른쪽 화살표 23"/>
          <p:cNvSpPr/>
          <p:nvPr/>
        </p:nvSpPr>
        <p:spPr bwMode="auto">
          <a:xfrm>
            <a:off x="4262195" y="4806275"/>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0538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직사각형 37"/>
          <p:cNvSpPr/>
          <p:nvPr/>
        </p:nvSpPr>
        <p:spPr bwMode="auto">
          <a:xfrm>
            <a:off x="840650" y="5497534"/>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 B (Shared radio support)</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61" name="직사각형 60"/>
          <p:cNvSpPr/>
          <p:nvPr/>
        </p:nvSpPr>
        <p:spPr bwMode="auto">
          <a:xfrm>
            <a:off x="5246450" y="5497534"/>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a:t>
            </a:r>
            <a:r>
              <a:rPr lang="en-US" altLang="ko-KR" sz="1000" smtClean="0">
                <a:solidFill>
                  <a:schemeClr val="tx1"/>
                </a:solidFill>
              </a:rPr>
              <a:t>entity B (Shared </a:t>
            </a:r>
            <a:r>
              <a:rPr lang="en-US" altLang="ko-KR" sz="1000">
                <a:solidFill>
                  <a:schemeClr val="tx1"/>
                </a:solidFill>
              </a:rPr>
              <a:t>radio support</a:t>
            </a:r>
            <a:r>
              <a:rPr lang="en-US" altLang="ko-KR" sz="1000" smtClean="0">
                <a:solidFill>
                  <a:schemeClr val="tx1"/>
                </a:solidFill>
              </a:rPr>
              <a:t>)</a:t>
            </a:r>
            <a:endParaRPr lang="ko-KR" altLang="en-US" sz="1000">
              <a:solidFill>
                <a:schemeClr val="tx1"/>
              </a:solidFill>
            </a:endParaRPr>
          </a:p>
        </p:txBody>
      </p:sp>
      <p:sp>
        <p:nvSpPr>
          <p:cNvPr id="63" name="직사각형 62"/>
          <p:cNvSpPr/>
          <p:nvPr/>
        </p:nvSpPr>
        <p:spPr bwMode="auto">
          <a:xfrm>
            <a:off x="7365701" y="5637673"/>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B1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 name="제목 1"/>
          <p:cNvSpPr>
            <a:spLocks noGrp="1"/>
          </p:cNvSpPr>
          <p:nvPr>
            <p:ph type="title"/>
          </p:nvPr>
        </p:nvSpPr>
        <p:spPr/>
        <p:txBody>
          <a:bodyPr/>
          <a:lstStyle/>
          <a:p>
            <a:r>
              <a:rPr lang="en-US" altLang="ko-KR"/>
              <a:t>Switching band of STA with a common radio</a:t>
            </a:r>
            <a:endParaRPr lang="ko-KR" altLang="en-US"/>
          </a:p>
        </p:txBody>
      </p:sp>
      <p:sp>
        <p:nvSpPr>
          <p:cNvPr id="3" name="내용 개체 틀 2"/>
          <p:cNvSpPr>
            <a:spLocks noGrp="1"/>
          </p:cNvSpPr>
          <p:nvPr>
            <p:ph idx="1"/>
          </p:nvPr>
        </p:nvSpPr>
        <p:spPr/>
        <p:txBody>
          <a:bodyPr/>
          <a:lstStyle/>
          <a:p>
            <a:r>
              <a:rPr lang="en-US" altLang="ko-KR" sz="1600" smtClean="0"/>
              <a:t>To overcome this disconnection problem of legacy STAs, a subset of links may remain in the frequency band where they originally existed</a:t>
            </a:r>
          </a:p>
          <a:p>
            <a:pPr lvl="1"/>
            <a:r>
              <a:rPr lang="en-US" altLang="ko-KR" sz="1400" smtClean="0"/>
              <a:t>For instance, assuming AP 1 has 4 antennas, the AP 1 is split into AP 1 and AP 2, and they are allocated on 5GHz and 6GHz, respectively</a:t>
            </a:r>
          </a:p>
          <a:p>
            <a:pPr lvl="1"/>
            <a:r>
              <a:rPr lang="en-US" altLang="ko-KR" sz="1400" smtClean="0"/>
              <a:t>STAs supporting shared radio concept (STA MLLE B) can selectively move to a new AP (AP 2)</a:t>
            </a:r>
            <a:endParaRPr lang="en-US" altLang="ko-KR" sz="1400"/>
          </a:p>
          <a:p>
            <a:pPr lvl="1"/>
            <a:r>
              <a:rPr lang="en-US" altLang="ko-KR" sz="1400" smtClean="0"/>
              <a:t>Legacy STA can maintain its connection with the AP</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543848" y="3435116"/>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0" name="직사각형 29"/>
          <p:cNvSpPr/>
          <p:nvPr/>
        </p:nvSpPr>
        <p:spPr bwMode="auto">
          <a:xfrm>
            <a:off x="2244957" y="367300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2" name="왼쪽/오른쪽 화살표 41"/>
          <p:cNvSpPr/>
          <p:nvPr/>
        </p:nvSpPr>
        <p:spPr bwMode="auto">
          <a:xfrm>
            <a:off x="4262195" y="4569436"/>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
        <p:nvSpPr>
          <p:cNvPr id="44" name="직사각형 43"/>
          <p:cNvSpPr/>
          <p:nvPr/>
        </p:nvSpPr>
        <p:spPr bwMode="auto">
          <a:xfrm>
            <a:off x="4953801" y="3435116"/>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AP logical entity</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7539144" y="4085125"/>
            <a:ext cx="360040" cy="14823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smtClean="0">
                <a:solidFill>
                  <a:schemeClr val="tx1"/>
                </a:solidFill>
              </a:rPr>
              <a:t>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ko-KR" sz="1000" b="0" i="0" u="none" strike="noStrike" cap="none" normalizeH="0" baseline="0">
              <a:ln>
                <a:noFill/>
              </a:ln>
              <a:solidFill>
                <a:schemeClr val="tx1"/>
              </a:solidFill>
              <a:effectLst/>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altLang="ko-KR" sz="1000" smtClean="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ko-KR" sz="1000" b="0" i="0" u="none" strike="noStrike" cap="none" normalizeH="0" baseline="0">
              <a:ln>
                <a:noFill/>
              </a:ln>
              <a:solidFill>
                <a:schemeClr val="tx1"/>
              </a:solidFill>
              <a:effectLst/>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altLang="ko-KR" sz="1000" smtClean="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00" b="0" i="0" u="none" strike="noStrike" cap="none" normalizeH="0" baseline="0" smtClean="0">
              <a:ln>
                <a:noFill/>
              </a:ln>
              <a:solidFill>
                <a:schemeClr val="tx1"/>
              </a:solidFill>
              <a:effectLst/>
            </a:endParaRPr>
          </a:p>
        </p:txBody>
      </p:sp>
      <p:sp>
        <p:nvSpPr>
          <p:cNvPr id="46" name="직사각형 45"/>
          <p:cNvSpPr/>
          <p:nvPr/>
        </p:nvSpPr>
        <p:spPr bwMode="auto">
          <a:xfrm>
            <a:off x="7365701" y="367300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6658065" y="367300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4953801" y="4741218"/>
            <a:ext cx="3659188" cy="72008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a:t>
            </a:r>
            <a:r>
              <a:rPr lang="en-US" altLang="ko-KR" sz="1000" smtClean="0">
                <a:solidFill>
                  <a:schemeClr val="tx1"/>
                </a:solidFill>
              </a:rPr>
              <a:t>entity A (</a:t>
            </a:r>
            <a:r>
              <a:rPr lang="en-US" altLang="ko-KR" sz="1000">
                <a:solidFill>
                  <a:schemeClr val="tx1"/>
                </a:solidFill>
              </a:rPr>
              <a:t>No shared radio support</a:t>
            </a:r>
            <a:r>
              <a:rPr lang="en-US" altLang="ko-KR" sz="1000" smtClean="0">
                <a:solidFill>
                  <a:schemeClr val="tx1"/>
                </a:solidFill>
              </a:rPr>
              <a:t>)</a:t>
            </a:r>
            <a:endParaRPr lang="ko-KR" altLang="en-US" sz="1000">
              <a:solidFill>
                <a:schemeClr val="tx1"/>
              </a:solidFill>
            </a:endParaRPr>
          </a:p>
        </p:txBody>
      </p:sp>
      <p:sp>
        <p:nvSpPr>
          <p:cNvPr id="51" name="직사각형 50"/>
          <p:cNvSpPr/>
          <p:nvPr/>
        </p:nvSpPr>
        <p:spPr bwMode="auto">
          <a:xfrm>
            <a:off x="6654910" y="4881357"/>
            <a:ext cx="706926" cy="33810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8" name="직사각형 57"/>
          <p:cNvSpPr/>
          <p:nvPr/>
        </p:nvSpPr>
        <p:spPr bwMode="auto">
          <a:xfrm>
            <a:off x="6829599" y="4085126"/>
            <a:ext cx="360040" cy="73244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smtClean="0">
                <a:solidFill>
                  <a:schemeClr val="tx1"/>
                </a:solidFill>
              </a:rPr>
              <a:t>1</a:t>
            </a:r>
            <a:endParaRPr kumimoji="0" lang="ko-KR" altLang="en-US" sz="1000" b="0" i="0" u="none" strike="noStrike" cap="none" normalizeH="0" baseline="0" smtClean="0">
              <a:ln>
                <a:noFill/>
              </a:ln>
              <a:solidFill>
                <a:schemeClr val="tx1"/>
              </a:solidFill>
              <a:effectLst/>
            </a:endParaRPr>
          </a:p>
        </p:txBody>
      </p:sp>
      <p:sp>
        <p:nvSpPr>
          <p:cNvPr id="43" name="직사각형 42"/>
          <p:cNvSpPr/>
          <p:nvPr/>
        </p:nvSpPr>
        <p:spPr bwMode="auto">
          <a:xfrm>
            <a:off x="2503088" y="4085125"/>
            <a:ext cx="360040" cy="1482339"/>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00" b="0" i="0" u="none" strike="noStrike" cap="none" normalizeH="0" baseline="0" smtClean="0">
              <a:ln>
                <a:noFill/>
              </a:ln>
              <a:solidFill>
                <a:schemeClr val="tx1"/>
              </a:solidFill>
              <a:effectLst/>
            </a:endParaRPr>
          </a:p>
        </p:txBody>
      </p:sp>
      <p:sp>
        <p:nvSpPr>
          <p:cNvPr id="28" name="직사각형 27"/>
          <p:cNvSpPr/>
          <p:nvPr/>
        </p:nvSpPr>
        <p:spPr bwMode="auto">
          <a:xfrm>
            <a:off x="543848" y="4741218"/>
            <a:ext cx="3659188" cy="72008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Multi-link non-AP logical entity A (No shared radio support)</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2" name="직사각형 31"/>
          <p:cNvSpPr/>
          <p:nvPr/>
        </p:nvSpPr>
        <p:spPr bwMode="auto">
          <a:xfrm>
            <a:off x="2244957" y="4881357"/>
            <a:ext cx="706926" cy="33810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4" name="직사각형 33"/>
          <p:cNvSpPr/>
          <p:nvPr/>
        </p:nvSpPr>
        <p:spPr bwMode="auto">
          <a:xfrm>
            <a:off x="2419646" y="4085126"/>
            <a:ext cx="360040" cy="73244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1</a:t>
            </a:r>
            <a:endParaRPr kumimoji="0" lang="ko-KR" altLang="en-US" sz="1000" b="0" i="0" u="none" strike="noStrike" cap="none" normalizeH="0" baseline="0" smtClean="0">
              <a:ln>
                <a:noFill/>
              </a:ln>
              <a:solidFill>
                <a:schemeClr val="tx1"/>
              </a:solidFill>
              <a:effectLst/>
            </a:endParaRPr>
          </a:p>
        </p:txBody>
      </p:sp>
      <p:sp>
        <p:nvSpPr>
          <p:cNvPr id="41" name="직사각형 40"/>
          <p:cNvSpPr/>
          <p:nvPr/>
        </p:nvSpPr>
        <p:spPr bwMode="auto">
          <a:xfrm>
            <a:off x="2329645" y="5637673"/>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B1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nvGrpSpPr>
          <p:cNvPr id="9" name="그룹 8"/>
          <p:cNvGrpSpPr/>
          <p:nvPr/>
        </p:nvGrpSpPr>
        <p:grpSpPr>
          <a:xfrm>
            <a:off x="1204421" y="3803829"/>
            <a:ext cx="376808" cy="72008"/>
            <a:chOff x="559188" y="2966132"/>
            <a:chExt cx="376808" cy="72008"/>
          </a:xfrm>
          <a:noFill/>
        </p:grpSpPr>
        <p:sp>
          <p:nvSpPr>
            <p:cNvPr id="7" name="타원 6"/>
            <p:cNvSpPr/>
            <p:nvPr/>
          </p:nvSpPr>
          <p:spPr bwMode="auto">
            <a:xfrm>
              <a:off x="5591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7" name="타원 46"/>
            <p:cNvSpPr/>
            <p:nvPr/>
          </p:nvSpPr>
          <p:spPr bwMode="auto">
            <a:xfrm>
              <a:off x="7115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타원 47"/>
            <p:cNvSpPr/>
            <p:nvPr/>
          </p:nvSpPr>
          <p:spPr bwMode="auto">
            <a:xfrm>
              <a:off x="8639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52" name="그룹 51"/>
          <p:cNvGrpSpPr/>
          <p:nvPr/>
        </p:nvGrpSpPr>
        <p:grpSpPr>
          <a:xfrm>
            <a:off x="5573789" y="3803829"/>
            <a:ext cx="376808" cy="72008"/>
            <a:chOff x="559188" y="2966132"/>
            <a:chExt cx="376808" cy="72008"/>
          </a:xfrm>
          <a:noFill/>
        </p:grpSpPr>
        <p:sp>
          <p:nvSpPr>
            <p:cNvPr id="55" name="타원 54"/>
            <p:cNvSpPr/>
            <p:nvPr/>
          </p:nvSpPr>
          <p:spPr bwMode="auto">
            <a:xfrm>
              <a:off x="5591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타원 56"/>
            <p:cNvSpPr/>
            <p:nvPr/>
          </p:nvSpPr>
          <p:spPr bwMode="auto">
            <a:xfrm>
              <a:off x="7115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타원 58"/>
            <p:cNvSpPr/>
            <p:nvPr/>
          </p:nvSpPr>
          <p:spPr bwMode="auto">
            <a:xfrm>
              <a:off x="8639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01201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Considerations</a:t>
            </a:r>
            <a:endParaRPr lang="ko-KR" altLang="en-US"/>
          </a:p>
        </p:txBody>
      </p:sp>
      <p:sp>
        <p:nvSpPr>
          <p:cNvPr id="3" name="내용 개체 틀 2"/>
          <p:cNvSpPr>
            <a:spLocks noGrp="1"/>
          </p:cNvSpPr>
          <p:nvPr>
            <p:ph idx="1"/>
          </p:nvPr>
        </p:nvSpPr>
        <p:spPr/>
        <p:txBody>
          <a:bodyPr/>
          <a:lstStyle/>
          <a:p>
            <a:r>
              <a:rPr lang="en-US" altLang="ko-KR" sz="1600" smtClean="0"/>
              <a:t>When it comes to turning off the link to save the power, any explicit signaling may not be needed</a:t>
            </a:r>
          </a:p>
          <a:p>
            <a:pPr lvl="1"/>
            <a:r>
              <a:rPr lang="en-US" altLang="ko-KR" sz="1400" smtClean="0"/>
              <a:t>If an MLLE has a common queue, the MLLE has only to re-map between TID and link</a:t>
            </a:r>
          </a:p>
          <a:p>
            <a:pPr lvl="1"/>
            <a:r>
              <a:rPr lang="en-US" altLang="ko-KR" sz="1400" smtClean="0"/>
              <a:t>On the other hand, if an MLLE has seperated queues over links, seamless transfer may not be possible</a:t>
            </a:r>
          </a:p>
          <a:p>
            <a:r>
              <a:rPr lang="en-US" altLang="ko-KR" sz="1600" smtClean="0"/>
              <a:t>In case of alternating links, existing reassociation procedure can be used</a:t>
            </a:r>
          </a:p>
          <a:p>
            <a:pPr lvl="1"/>
            <a:r>
              <a:rPr lang="en-US" altLang="ko-KR" sz="1400" smtClean="0"/>
              <a:t>This case is same with the above-mentioned turning off cases </a:t>
            </a:r>
          </a:p>
          <a:p>
            <a:r>
              <a:rPr lang="en-US" altLang="ko-KR" sz="1600" smtClean="0"/>
              <a:t>If some radios can change its frequency band, this procedure is analogous to existing (extended) channel switching</a:t>
            </a:r>
          </a:p>
          <a:p>
            <a:pPr lvl="1"/>
            <a:r>
              <a:rPr lang="en-US" altLang="ko-KR" sz="1400" smtClean="0"/>
              <a:t>In this case, legacy devices may not be supported due to the switched band</a:t>
            </a:r>
          </a:p>
          <a:p>
            <a:r>
              <a:rPr lang="en-US" altLang="ko-KR" sz="1600" smtClean="0"/>
              <a:t>To support the legacy devices, a subset of links may remain on the link where they existed</a:t>
            </a:r>
          </a:p>
          <a:p>
            <a:pPr lvl="1"/>
            <a:r>
              <a:rPr lang="en-US" altLang="ko-KR" sz="1400" smtClean="0"/>
              <a:t>To this end, some additional information can be included in addition to existing channel switching</a:t>
            </a:r>
          </a:p>
          <a:p>
            <a:pPr lvl="1"/>
            <a:r>
              <a:rPr lang="en-US" altLang="ko-KR" sz="1400" smtClean="0"/>
              <a:t>Since a BSS is newly created, information regarding the BSS can be announced such as Band Information, NSS, BSSID, Beacon Interval, and so on</a:t>
            </a:r>
          </a:p>
          <a:p>
            <a:pPr lvl="1"/>
            <a:r>
              <a:rPr lang="en-US" altLang="ko-KR" sz="1400" smtClean="0"/>
              <a:t>Some attributes, e.g., NSS, for the remaining AP may be changed and they needs to be announced</a:t>
            </a: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98911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2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109572</TotalTime>
  <Words>1429</Words>
  <Application>Microsoft Office PowerPoint</Application>
  <PresentationFormat>화면 슬라이드 쇼(4:3)</PresentationFormat>
  <Paragraphs>295</Paragraphs>
  <Slides>12</Slides>
  <Notes>3</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12</vt:i4>
      </vt:variant>
    </vt:vector>
  </HeadingPairs>
  <TitlesOfParts>
    <vt:vector size="20" baseType="lpstr">
      <vt:lpstr>Arial Unicode MS</vt:lpstr>
      <vt:lpstr>MS Gothic</vt:lpstr>
      <vt:lpstr>굴림</vt:lpstr>
      <vt:lpstr>맑은 고딕</vt:lpstr>
      <vt:lpstr>Arial</vt:lpstr>
      <vt:lpstr>Times New Roman</vt:lpstr>
      <vt:lpstr>Wingdings</vt:lpstr>
      <vt:lpstr>Office 테마</vt:lpstr>
      <vt:lpstr>Multi-link Management</vt:lpstr>
      <vt:lpstr>Motivation</vt:lpstr>
      <vt:lpstr>Recap on Terminologies [1-2]</vt:lpstr>
      <vt:lpstr>Turning off links</vt:lpstr>
      <vt:lpstr>Alternating active links</vt:lpstr>
      <vt:lpstr>Switching band of STA with a common radio [3]</vt:lpstr>
      <vt:lpstr>Switching band of STA with a common radio</vt:lpstr>
      <vt:lpstr>Switching band of STA with a common radio</vt:lpstr>
      <vt:lpstr>Considerations</vt:lpstr>
      <vt:lpstr>Straw Poll 1 </vt:lpstr>
      <vt:lpstr>Straw Poll 2</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송태원/선임연구원/차세대표준(연)ICS팀(taewon.song@lge.com)</dc:creator>
  <cp:lastModifiedBy>송태원/선임연구원/차세대표준(연)ICS팀(taewon.song@lge.com)</cp:lastModifiedBy>
  <cp:revision>1734</cp:revision>
  <cp:lastPrinted>2018-02-26T09:36:07Z</cp:lastPrinted>
  <dcterms:created xsi:type="dcterms:W3CDTF">2016-12-14T01:56:24Z</dcterms:created>
  <dcterms:modified xsi:type="dcterms:W3CDTF">2019-11-13T00:50:39Z</dcterms:modified>
</cp:coreProperties>
</file>