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5" r:id="rId2"/>
    <p:sldId id="277" r:id="rId3"/>
    <p:sldId id="305" r:id="rId4"/>
    <p:sldId id="316" r:id="rId5"/>
    <p:sldId id="307" r:id="rId6"/>
    <p:sldId id="314" r:id="rId7"/>
    <p:sldId id="312" r:id="rId8"/>
    <p:sldId id="310" r:id="rId9"/>
    <p:sldId id="302" r:id="rId10"/>
    <p:sldId id="317" r:id="rId11"/>
    <p:sldId id="315" r:id="rId12"/>
    <p:sldId id="308" r:id="rId13"/>
    <p:sldId id="309"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44822@ntt-hd.local" initials="1" lastIdx="3" clrIdx="0">
    <p:extLst>
      <p:ext uri="{19B8F6BF-5375-455C-9EA6-DF929625EA0E}">
        <p15:presenceInfo xmlns:p15="http://schemas.microsoft.com/office/powerpoint/2012/main" userId="S-1-5-21-318488168-1715732936-3173247817-15135" providerId="AD"/>
      </p:ext>
    </p:extLst>
  </p:cmAuthor>
  <p:cmAuthor id="2" name="Cavalcanti, Dave" initials="CD" lastIdx="9" clrIdx="1">
    <p:extLst>
      <p:ext uri="{19B8F6BF-5375-455C-9EA6-DF929625EA0E}">
        <p15:presenceInfo xmlns:p15="http://schemas.microsoft.com/office/powerpoint/2012/main" userId="S::dave.cavalcanti@intel.com::9ea5236a-efed-4310-84d3-1764e087ca35" providerId="AD"/>
      </p:ext>
    </p:extLst>
  </p:cmAuthor>
  <p:cmAuthor id="3" name="岸田朗" initials="岸田朗" lastIdx="6" clrIdx="2">
    <p:extLst>
      <p:ext uri="{19B8F6BF-5375-455C-9EA6-DF929625EA0E}">
        <p15:presenceInfo xmlns:p15="http://schemas.microsoft.com/office/powerpoint/2012/main" userId="岸田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08" autoAdjust="0"/>
    <p:restoredTop sz="96308" autoAdjust="0"/>
  </p:normalViewPr>
  <p:slideViewPr>
    <p:cSldViewPr>
      <p:cViewPr varScale="1">
        <p:scale>
          <a:sx n="90" d="100"/>
          <a:sy n="90" d="100"/>
        </p:scale>
        <p:origin x="84" y="55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2452"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I’m</a:t>
            </a:r>
            <a:r>
              <a:rPr kumimoji="1" lang="en-US" altLang="ja-JP" baseline="0" dirty="0" smtClean="0"/>
              <a:t> </a:t>
            </a:r>
            <a:r>
              <a:rPr kumimoji="1" lang="en-US" altLang="ja-JP" baseline="0" dirty="0"/>
              <a:t>Akira </a:t>
            </a:r>
            <a:r>
              <a:rPr kumimoji="1" lang="en-US" altLang="ja-JP" baseline="0" dirty="0" err="1"/>
              <a:t>Kishida</a:t>
            </a:r>
            <a:r>
              <a:rPr kumimoji="1" lang="en-US" altLang="ja-JP" baseline="0" dirty="0"/>
              <a:t> affiliated with NTT.</a:t>
            </a:r>
          </a:p>
          <a:p>
            <a:r>
              <a:rPr kumimoji="1" lang="en-US" altLang="ja-JP" baseline="0" dirty="0"/>
              <a:t>I’d like to introduce my contribution entitled as </a:t>
            </a:r>
            <a:r>
              <a:rPr kumimoji="1" lang="en-US" altLang="ja-JP" baseline="0" dirty="0" smtClean="0"/>
              <a:t>“Latency </a:t>
            </a:r>
            <a:r>
              <a:rPr kumimoji="1" lang="en-US" altLang="ja-JP" baseline="0" dirty="0"/>
              <a:t>Measurement for </a:t>
            </a:r>
            <a:r>
              <a:rPr kumimoji="1" lang="en-US" altLang="ja-JP" baseline="0" dirty="0" smtClean="0"/>
              <a:t>11be </a:t>
            </a:r>
            <a:r>
              <a:rPr kumimoji="1" lang="en-US" altLang="ja-JP" baseline="0" dirty="0"/>
              <a:t>Features”.</a:t>
            </a:r>
          </a:p>
          <a:p>
            <a:r>
              <a:rPr kumimoji="1" lang="en-US" altLang="ja-JP" dirty="0"/>
              <a:t>The Document Number is </a:t>
            </a:r>
            <a:r>
              <a:rPr kumimoji="1" lang="en-US" altLang="ja-JP" dirty="0" smtClean="0"/>
              <a:t>1942r4.</a:t>
            </a:r>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621349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IEEE 802.11 has already timing measurement features. Those</a:t>
            </a:r>
            <a:r>
              <a:rPr kumimoji="1" lang="en-US" altLang="ja-JP" b="1" baseline="0" dirty="0"/>
              <a:t> are</a:t>
            </a:r>
            <a:r>
              <a:rPr kumimoji="1" lang="en-US" altLang="ja-JP" b="1" dirty="0"/>
              <a:t> defined in Wireless Network</a:t>
            </a:r>
            <a:r>
              <a:rPr kumimoji="1" lang="en-US" altLang="ja-JP" b="1" baseline="0" dirty="0"/>
              <a:t> Management or WNM.</a:t>
            </a:r>
          </a:p>
          <a:p>
            <a:r>
              <a:rPr kumimoji="1" lang="en-US" altLang="ja-JP" b="1" dirty="0"/>
              <a:t>And WNM establishes Timing Measurement and Fine Timing Measurement procedures.</a:t>
            </a:r>
          </a:p>
          <a:p>
            <a:endParaRPr kumimoji="1" lang="en-US" altLang="ja-JP" b="1" dirty="0"/>
          </a:p>
          <a:p>
            <a:r>
              <a:rPr kumimoji="1" lang="en-US" altLang="ja-JP" b="1" dirty="0"/>
              <a:t>However, these features </a:t>
            </a:r>
            <a:r>
              <a:rPr kumimoji="1" lang="en-US" altLang="ja-JP" dirty="0"/>
              <a:t>can measure only medium access delay of successful transmission.</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 slide indicates the procedure of timing measurement in WNM.</a:t>
            </a:r>
          </a:p>
          <a:p>
            <a:endParaRPr kumimoji="1" lang="en-US" altLang="ja-JP" b="1" dirty="0"/>
          </a:p>
          <a:p>
            <a:r>
              <a:rPr kumimoji="1" lang="en-US" altLang="ja-JP" b="1" dirty="0"/>
              <a:t>First, Timing Measurement is initiated by transmitting Timing Measurement Request frame from Receiving STA.</a:t>
            </a:r>
          </a:p>
          <a:p>
            <a:r>
              <a:rPr kumimoji="1" lang="en-US" altLang="ja-JP" b="1" dirty="0"/>
              <a:t>Once Timing Measurement is initiated, Sending STA casts an Timing Measurement frame to the receiving STA.</a:t>
            </a:r>
          </a:p>
          <a:p>
            <a:r>
              <a:rPr kumimoji="1" lang="en-US" altLang="ja-JP" b="1" dirty="0"/>
              <a:t>This Timing Measurement frame is an Action frame.</a:t>
            </a:r>
          </a:p>
          <a:p>
            <a:r>
              <a:rPr kumimoji="1" lang="en-US" altLang="ja-JP" b="1" dirty="0"/>
              <a:t>And then, Receiving STA sends ACK frame as its reply.</a:t>
            </a:r>
          </a:p>
          <a:p>
            <a:endParaRPr kumimoji="1" lang="en-US" altLang="ja-JP" b="1" dirty="0"/>
          </a:p>
          <a:p>
            <a:r>
              <a:rPr kumimoji="1" lang="en-US" altLang="ja-JP" b="1" dirty="0"/>
              <a:t>This procedure enables measurement for medium access delay.</a:t>
            </a:r>
          </a:p>
          <a:p>
            <a:r>
              <a:rPr kumimoji="1" lang="en-US" altLang="ja-JP" b="1" dirty="0"/>
              <a:t>Time of Departure denoted as t1, Time of Arrival denoted as t2, </a:t>
            </a:r>
          </a:p>
          <a:p>
            <a:r>
              <a:rPr kumimoji="1" lang="en-US" altLang="ja-JP" b="1" dirty="0"/>
              <a:t>Time of Departure of ACK denoted as t3 and Time of Arrival of ACK denoted as t4 are measured in this procedure.</a:t>
            </a:r>
          </a:p>
          <a:p>
            <a:endParaRPr kumimoji="1" lang="en-US" altLang="ja-JP" b="1" dirty="0"/>
          </a:p>
          <a:p>
            <a:r>
              <a:rPr kumimoji="1" lang="en-US" altLang="ja-JP" b="1" dirty="0"/>
              <a:t>Round trip time, that is, medium</a:t>
            </a:r>
            <a:r>
              <a:rPr kumimoji="1" lang="en-US" altLang="ja-JP" b="1" baseline="0" dirty="0"/>
              <a:t> access delay, </a:t>
            </a:r>
            <a:r>
              <a:rPr kumimoji="1" lang="en-US" altLang="ja-JP" b="1" dirty="0"/>
              <a:t>can be computed by using these information.</a:t>
            </a:r>
          </a:p>
          <a:p>
            <a:endParaRPr kumimoji="1" lang="en-US" altLang="ja-JP" b="1" baseline="0"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325038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However, real time applications are greatly affected by contention time</a:t>
            </a:r>
            <a:r>
              <a:rPr kumimoji="1" lang="en-US" altLang="ja-JP" baseline="0" dirty="0"/>
              <a:t> denoted as </a:t>
            </a:r>
            <a:r>
              <a:rPr kumimoji="1" lang="en-US" altLang="ja-JP" dirty="0"/>
              <a:t>TC and retransmission time denoted</a:t>
            </a:r>
            <a:r>
              <a:rPr kumimoji="1" lang="en-US" altLang="ja-JP" baseline="0" dirty="0"/>
              <a:t> as </a:t>
            </a:r>
            <a:r>
              <a:rPr kumimoji="1" lang="en-US" altLang="ja-JP" dirty="0"/>
              <a:t>TR.</a:t>
            </a:r>
          </a:p>
          <a:p>
            <a:r>
              <a:rPr kumimoji="1" lang="en-US" altLang="ja-JP" dirty="0"/>
              <a:t>Contention time increases according to transmissions by other STAs.</a:t>
            </a:r>
            <a:endParaRPr kumimoji="1" lang="en-US" altLang="ja-JP" b="1" dirty="0"/>
          </a:p>
          <a:p>
            <a:r>
              <a:rPr kumimoji="1" lang="en-US" altLang="ja-JP" b="1" dirty="0"/>
              <a:t>Retransmission time increases</a:t>
            </a:r>
            <a:r>
              <a:rPr kumimoji="1" lang="en-US" altLang="ja-JP" b="1" baseline="0" dirty="0"/>
              <a:t> by collisions, interferences or insufficient SINRs.</a:t>
            </a:r>
            <a:endParaRPr kumimoji="1" lang="en-US" altLang="ja-JP" b="1" dirty="0"/>
          </a:p>
          <a:p>
            <a:endParaRPr kumimoji="1" lang="en-US" altLang="ja-JP" b="1" dirty="0"/>
          </a:p>
          <a:p>
            <a:r>
              <a:rPr kumimoji="1" lang="en-US" altLang="ja-JP" b="1" dirty="0"/>
              <a:t>These affects immediately increase of latency.</a:t>
            </a:r>
          </a:p>
          <a:p>
            <a:endParaRPr kumimoji="1" lang="en-US" altLang="ja-JP" dirty="0"/>
          </a:p>
          <a:p>
            <a:r>
              <a:rPr kumimoji="1" lang="en-US" altLang="ja-JP" b="1" dirty="0"/>
              <a:t>Therefore, </a:t>
            </a:r>
            <a:r>
              <a:rPr kumimoji="1" lang="en-US" altLang="ja-JP" dirty="0"/>
              <a:t>Additional functions to measure TC and TR should be needed in IEEE 802.11be.</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99938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solidFill>
                  <a:srgbClr val="FF0000"/>
                </a:solidFill>
              </a:rPr>
              <a:t>As you know,</a:t>
            </a:r>
            <a:r>
              <a:rPr kumimoji="1" lang="en-US" altLang="ja-JP" b="1" baseline="0" dirty="0">
                <a:solidFill>
                  <a:srgbClr val="FF0000"/>
                </a:solidFill>
              </a:rPr>
              <a:t> </a:t>
            </a:r>
            <a:r>
              <a:rPr kumimoji="1" lang="en-US" altLang="ja-JP" dirty="0"/>
              <a:t>the scope of </a:t>
            </a:r>
            <a:r>
              <a:rPr kumimoji="1" lang="en-US" altLang="ja-JP" dirty="0" err="1"/>
              <a:t>TGbe</a:t>
            </a:r>
            <a:r>
              <a:rPr kumimoji="1" lang="en-US" altLang="ja-JP" dirty="0"/>
              <a:t> includes at least one mode of operation capable of improved worst case latency and jitter</a:t>
            </a:r>
            <a:r>
              <a:rPr kumimoji="1" lang="en-US" altLang="ja-JP" dirty="0" smtClean="0"/>
              <a:t>.</a:t>
            </a:r>
          </a:p>
          <a:p>
            <a:endParaRPr kumimoji="1" lang="en-US" altLang="ja-JP" dirty="0"/>
          </a:p>
          <a:p>
            <a:r>
              <a:rPr kumimoji="1" lang="en-US" altLang="ja-JP" dirty="0"/>
              <a:t>As well as </a:t>
            </a:r>
            <a:r>
              <a:rPr kumimoji="1" lang="en-US" altLang="ja-JP" b="1" dirty="0"/>
              <a:t>the past major IEEE</a:t>
            </a:r>
            <a:r>
              <a:rPr kumimoji="1" lang="en-US" altLang="ja-JP" b="1" baseline="0" dirty="0"/>
              <a:t> 802.11 standards, </a:t>
            </a:r>
            <a:r>
              <a:rPr kumimoji="1" lang="en-US" altLang="ja-JP" dirty="0"/>
              <a:t>IEEE 802.11be will use unlicensed spectra, low-latency and jitter functions depend on the surrounding environments.</a:t>
            </a:r>
          </a:p>
          <a:p>
            <a:endParaRPr kumimoji="1" lang="en-US" altLang="ja-JP" dirty="0"/>
          </a:p>
          <a:p>
            <a:r>
              <a:rPr kumimoji="1" lang="en-US" altLang="ja-JP" dirty="0"/>
              <a:t>Therefore, measurement of quality of low-latency and jitter is quite important</a:t>
            </a:r>
            <a:r>
              <a:rPr kumimoji="1" lang="en-US" altLang="ja-JP" dirty="0" smtClean="0"/>
              <a:t>.</a:t>
            </a:r>
          </a:p>
          <a:p>
            <a:endParaRPr kumimoji="1" lang="en-US" altLang="ja-JP" dirty="0"/>
          </a:p>
          <a:p>
            <a:r>
              <a:rPr kumimoji="1" lang="en-US" altLang="ja-JP" b="1" dirty="0"/>
              <a:t>Then,</a:t>
            </a:r>
            <a:r>
              <a:rPr kumimoji="1" lang="en-US" altLang="ja-JP" b="1" baseline="0" dirty="0"/>
              <a:t> </a:t>
            </a:r>
            <a:r>
              <a:rPr kumimoji="1" lang="en-US" altLang="ja-JP" baseline="0" dirty="0"/>
              <a:t>this presentation discusses necessity of measurement </a:t>
            </a:r>
            <a:r>
              <a:rPr kumimoji="1" lang="en-US" altLang="ja-JP" baseline="0" dirty="0" smtClean="0"/>
              <a:t>and report functions for </a:t>
            </a:r>
            <a:r>
              <a:rPr kumimoji="1" lang="en-US" altLang="ja-JP" baseline="0" dirty="0"/>
              <a:t>IEEE 802.11be low-latency functions.</a:t>
            </a:r>
          </a:p>
          <a:p>
            <a:r>
              <a:rPr kumimoji="1" lang="en-US" altLang="ja-JP" b="1" baseline="0" dirty="0" smtClean="0"/>
              <a:t>Latency characteristics are affected from contention time and retransmission time greatly, Then those </a:t>
            </a:r>
            <a:r>
              <a:rPr kumimoji="1" lang="en-US" altLang="ja-JP" b="0" baseline="0" dirty="0" smtClean="0"/>
              <a:t>should be measured for real-time applications (RTAs).</a:t>
            </a:r>
            <a:endParaRPr kumimoji="1" lang="en-US" altLang="ja-JP" b="1" baseline="0" dirty="0" smtClean="0"/>
          </a:p>
          <a:p>
            <a:endParaRPr kumimoji="1" lang="en-US" altLang="ja-JP" b="1" baseline="0" dirty="0" smtClean="0"/>
          </a:p>
          <a:p>
            <a:r>
              <a:rPr kumimoji="1" lang="en-US" altLang="ja-JP" b="1" baseline="0" dirty="0" smtClean="0"/>
              <a:t>Moreover</a:t>
            </a:r>
            <a:r>
              <a:rPr kumimoji="1" lang="en-US" altLang="ja-JP" b="1" baseline="0" dirty="0"/>
              <a:t>, </a:t>
            </a:r>
            <a:r>
              <a:rPr kumimoji="1" lang="en-US" altLang="ja-JP" baseline="0" dirty="0"/>
              <a:t>statistical measurement for worst case latency or jitter should be needed, which requires a number of measurement results.</a:t>
            </a:r>
          </a:p>
          <a:p>
            <a:endParaRPr kumimoji="1" lang="en-US" altLang="ja-JP" dirty="0"/>
          </a:p>
          <a:p>
            <a:endParaRPr kumimoji="1" lang="en-US" altLang="ja-JP" dirty="0"/>
          </a:p>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explain the necessity for features of measurement.</a:t>
            </a:r>
          </a:p>
          <a:p>
            <a:endParaRPr kumimoji="1" lang="en-US" altLang="ja-JP" dirty="0"/>
          </a:p>
          <a:p>
            <a:r>
              <a:rPr kumimoji="1" lang="en-US" altLang="ja-JP" dirty="0"/>
              <a:t>RTA Report indicates various use cases of real-time applications and their requirements.</a:t>
            </a:r>
          </a:p>
          <a:p>
            <a:r>
              <a:rPr kumimoji="1" lang="en-US" altLang="ja-JP" dirty="0" smtClean="0"/>
              <a:t>To meet the requirements of each real-time application, we should know how much latency and jitter are generated in the BSS.</a:t>
            </a:r>
          </a:p>
          <a:p>
            <a:endParaRPr kumimoji="1" lang="en-US" altLang="ja-JP" dirty="0"/>
          </a:p>
          <a:p>
            <a:r>
              <a:rPr kumimoji="1" lang="en-US" altLang="ja-JP" dirty="0" smtClean="0"/>
              <a:t>From the perspective of stable network management, low-latency features in IEEE 802.11be should be controlled based on the results of latency measurement.</a:t>
            </a:r>
          </a:p>
          <a:p>
            <a:endParaRPr kumimoji="1" lang="en-US" altLang="ja-JP" dirty="0"/>
          </a:p>
          <a:p>
            <a:r>
              <a:rPr kumimoji="1" lang="en-US" altLang="ja-JP" b="1" dirty="0"/>
              <a:t>Moreover, </a:t>
            </a:r>
            <a:r>
              <a:rPr kumimoji="1" lang="en-US" altLang="ja-JP" dirty="0"/>
              <a:t>timing measurement </a:t>
            </a:r>
            <a:r>
              <a:rPr kumimoji="1" lang="en-US" altLang="ja-JP" b="1" dirty="0"/>
              <a:t>and</a:t>
            </a:r>
            <a:r>
              <a:rPr kumimoji="1" lang="en-US" altLang="ja-JP" b="1" baseline="0" dirty="0"/>
              <a:t> its report functions </a:t>
            </a:r>
            <a:r>
              <a:rPr kumimoji="1" lang="en-US" altLang="ja-JP" dirty="0"/>
              <a:t>can offer recognition or prediction of “Worst Case” for RTA.</a:t>
            </a:r>
          </a:p>
          <a:p>
            <a:r>
              <a:rPr kumimoji="1" lang="en-US" altLang="ja-JP" dirty="0"/>
              <a:t>For example, low-latency queue proposed in </a:t>
            </a:r>
            <a:r>
              <a:rPr kumimoji="1" lang="en-US" altLang="ja-JP" b="1" dirty="0"/>
              <a:t>LG</a:t>
            </a:r>
            <a:r>
              <a:rPr kumimoji="1" lang="en-US" altLang="ja-JP" b="1" baseline="0" dirty="0"/>
              <a:t>’s contribution</a:t>
            </a:r>
            <a:r>
              <a:rPr kumimoji="1" lang="en-US" altLang="ja-JP" b="1" dirty="0"/>
              <a:t> </a:t>
            </a:r>
            <a:r>
              <a:rPr kumimoji="1" lang="en-US" altLang="ja-JP" dirty="0"/>
              <a:t>can be utilized based on the results of timing measurement.</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smtClean="0"/>
              <a:t>We think that </a:t>
            </a:r>
            <a:r>
              <a:rPr kumimoji="1" lang="en-US" altLang="ja-JP" dirty="0" smtClean="0"/>
              <a:t>contention time and retransmission time that affect on latency characteristic should be measured at each AP or STA, and statistical information of delay and jitter characteristic should be notified to an AP or networks.</a:t>
            </a:r>
          </a:p>
          <a:p>
            <a:endParaRPr kumimoji="1" lang="en-US" altLang="ja-JP" dirty="0" smtClean="0"/>
          </a:p>
          <a:p>
            <a:r>
              <a:rPr kumimoji="1" lang="en-US" altLang="ja-JP" b="1" dirty="0" smtClean="0"/>
              <a:t>Therefore, </a:t>
            </a:r>
            <a:r>
              <a:rPr kumimoji="1" lang="en-US" altLang="ja-JP" dirty="0" smtClean="0"/>
              <a:t>RTA STA should have some functions that can measure latency including contention time and retransmission time.</a:t>
            </a:r>
          </a:p>
          <a:p>
            <a:endParaRPr kumimoji="1" lang="en-US" altLang="ja-JP" dirty="0" smtClean="0"/>
          </a:p>
          <a:p>
            <a:r>
              <a:rPr kumimoji="1" lang="en-US" altLang="ja-JP" dirty="0" smtClean="0"/>
              <a:t>However, concrete method of latency measurement won't be defined in IEEE 802.11be standard</a:t>
            </a:r>
            <a:r>
              <a:rPr kumimoji="1" lang="en-US" altLang="ja-JP" baseline="0" dirty="0" smtClean="0"/>
              <a:t> </a:t>
            </a:r>
            <a:r>
              <a:rPr kumimoji="1" lang="en-US" altLang="ja-JP" b="1" baseline="0" dirty="0" smtClean="0"/>
              <a:t>and</a:t>
            </a:r>
            <a:r>
              <a:rPr kumimoji="1" lang="en-US" altLang="ja-JP" baseline="0" dirty="0" smtClean="0"/>
              <a:t> i</a:t>
            </a:r>
            <a:r>
              <a:rPr kumimoji="1" lang="en-US" altLang="ja-JP" dirty="0" smtClean="0"/>
              <a:t>t can be left for implementation matter.</a:t>
            </a:r>
          </a:p>
          <a:p>
            <a:r>
              <a:rPr kumimoji="1" lang="en-US" altLang="ja-JP" dirty="0" smtClean="0"/>
              <a:t>It may be good that AP or STA measure each packet delay within its normal </a:t>
            </a:r>
            <a:r>
              <a:rPr kumimoji="1" lang="en-US" altLang="ja-JP" b="1" dirty="0" smtClean="0"/>
              <a:t>in-service</a:t>
            </a:r>
            <a:r>
              <a:rPr kumimoji="1" lang="en-US" altLang="ja-JP" b="1" baseline="0" dirty="0" smtClean="0"/>
              <a:t> operation</a:t>
            </a:r>
            <a:r>
              <a:rPr kumimoji="1" lang="en-US" altLang="ja-JP" b="1" dirty="0" smtClean="0"/>
              <a:t>.</a:t>
            </a:r>
          </a:p>
          <a:p>
            <a:endParaRPr kumimoji="1" lang="en-US" altLang="ja-JP" dirty="0" smtClean="0"/>
          </a:p>
          <a:p>
            <a:r>
              <a:rPr kumimoji="1" lang="en-US" altLang="ja-JP" dirty="0" smtClean="0"/>
              <a:t>Moreover, features that notify statistical information of latency measurement should be defined in IEEE 802.11be. </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dirty="0"/>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442703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First, we consider latency portions.</a:t>
            </a:r>
          </a:p>
          <a:p>
            <a:r>
              <a:rPr kumimoji="1" lang="en-US" altLang="ja-JP" b="1" dirty="0"/>
              <a:t>Contribution concerning time sensitive network indicates packet delay comprises from queueing delay plus transmission time.</a:t>
            </a:r>
          </a:p>
          <a:p>
            <a:endParaRPr kumimoji="1" lang="en-US" altLang="ja-JP" b="1" dirty="0"/>
          </a:p>
          <a:p>
            <a:r>
              <a:rPr kumimoji="1" lang="en-US" altLang="ja-JP" b="1" dirty="0"/>
              <a:t>In addition, contribution from LG shows latency portions as shown in this figure.</a:t>
            </a:r>
          </a:p>
          <a:p>
            <a:r>
              <a:rPr kumimoji="1" lang="en-US" altLang="ja-JP" b="1" dirty="0"/>
              <a:t>According to this categorization, packet delay can be separated to four portions.</a:t>
            </a:r>
          </a:p>
          <a:p>
            <a:endParaRPr kumimoji="1" lang="en-US" altLang="ja-JP" b="1" dirty="0"/>
          </a:p>
          <a:p>
            <a:r>
              <a:rPr kumimoji="1" lang="en-US" altLang="ja-JP" b="1" dirty="0"/>
              <a:t>***</a:t>
            </a:r>
          </a:p>
          <a:p>
            <a:r>
              <a:rPr kumimoji="1" lang="en-US" altLang="ja-JP" b="1" dirty="0"/>
              <a:t>First, contention waiting time denoted as Tw. This is the time from the arrival of the packet in the queue to the end of the previous transmission.</a:t>
            </a:r>
          </a:p>
          <a:p>
            <a:endParaRPr kumimoji="1" lang="en-US" altLang="ja-JP" b="1" dirty="0"/>
          </a:p>
          <a:p>
            <a:r>
              <a:rPr kumimoji="1" lang="en-US" altLang="ja-JP" b="1" dirty="0"/>
              <a:t>Second, contention time as Tc. This period starts from the beginning of contention to the beginning</a:t>
            </a:r>
            <a:r>
              <a:rPr kumimoji="1" lang="en-US" altLang="ja-JP" b="1" baseline="0" dirty="0"/>
              <a:t> </a:t>
            </a:r>
            <a:r>
              <a:rPr kumimoji="1" lang="en-US" altLang="ja-JP" b="1" dirty="0"/>
              <a:t>of initial transmission.</a:t>
            </a:r>
          </a:p>
          <a:p>
            <a:endParaRPr kumimoji="1" lang="en-US" altLang="ja-JP" b="1" dirty="0"/>
          </a:p>
          <a:p>
            <a:r>
              <a:rPr kumimoji="1" lang="en-US" altLang="ja-JP" b="1" dirty="0"/>
              <a:t>Third, additional time for retransmission as Tr. This is the time spent for failed transmissions.</a:t>
            </a:r>
          </a:p>
          <a:p>
            <a:endParaRPr kumimoji="1" lang="en-US" altLang="ja-JP" b="1" dirty="0"/>
          </a:p>
          <a:p>
            <a:r>
              <a:rPr kumimoji="1" lang="en-US" altLang="ja-JP" b="1" dirty="0"/>
              <a:t>Last, transmission time for successful data frame and ACK as TTX. This period includes  media access delay of successful transmission.</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b="1" dirty="0"/>
          </a:p>
          <a:p>
            <a:r>
              <a:rPr kumimoji="1" lang="en-US" altLang="ja-JP" b="1" dirty="0"/>
              <a:t>To promote an understanding of the categorization explained in previous slide, we show the example of latency portions as a time chart.</a:t>
            </a:r>
          </a:p>
          <a:p>
            <a:endParaRPr kumimoji="1" lang="en-US" altLang="ja-JP" b="1" dirty="0"/>
          </a:p>
          <a:p>
            <a:r>
              <a:rPr kumimoji="1" lang="en-US" altLang="ja-JP" b="1" dirty="0"/>
              <a:t>(As explained,) TW is the period from the timing of arrival of packet in the queue to the start of contention.</a:t>
            </a:r>
          </a:p>
          <a:p>
            <a:endParaRPr kumimoji="1" lang="en-US" altLang="ja-JP" b="1" dirty="0"/>
          </a:p>
          <a:p>
            <a:r>
              <a:rPr kumimoji="1" lang="en-US" altLang="ja-JP" b="1" dirty="0"/>
              <a:t>TC ,the contention time, starts from the beginning of contention and ends at  the initial transmission.</a:t>
            </a:r>
          </a:p>
          <a:p>
            <a:endParaRPr kumimoji="1" lang="en-US" altLang="ja-JP" b="1" dirty="0"/>
          </a:p>
          <a:p>
            <a:r>
              <a:rPr kumimoji="1" lang="en-US" altLang="ja-JP" b="1" dirty="0"/>
              <a:t>Additional time for retransmission denoted as TR includes both contention for retransmission and access delay of failed transmission.</a:t>
            </a:r>
          </a:p>
          <a:p>
            <a:endParaRPr kumimoji="1" lang="en-US" altLang="ja-JP" b="1" dirty="0"/>
          </a:p>
          <a:p>
            <a:r>
              <a:rPr kumimoji="1" lang="en-US" altLang="ja-JP" b="1" dirty="0"/>
              <a:t>The last portion, TTX indicates transmission time for successful data and ACK. This period includes access delay of successful transmission</a:t>
            </a:r>
            <a:r>
              <a:rPr kumimoji="1" lang="en-US" altLang="ja-JP" b="1" dirty="0" smtClean="0"/>
              <a:t>.</a:t>
            </a:r>
          </a:p>
          <a:p>
            <a:endParaRPr kumimoji="1" lang="en-US" altLang="ja-JP" b="1" dirty="0" smtClean="0"/>
          </a:p>
          <a:p>
            <a:r>
              <a:rPr kumimoji="1" lang="en-US" altLang="ja-JP" b="1" dirty="0" smtClean="0"/>
              <a:t>Especially, </a:t>
            </a:r>
            <a:r>
              <a:rPr kumimoji="1" lang="en-US" altLang="ja-JP" b="0" dirty="0" smtClean="0"/>
              <a:t>Contention time and retransmission time have great impact on latency characteristics for RTA</a:t>
            </a:r>
            <a:r>
              <a:rPr kumimoji="1" lang="en-US" altLang="ja-JP" b="0" baseline="0" dirty="0" smtClean="0"/>
              <a:t> </a:t>
            </a:r>
            <a:r>
              <a:rPr kumimoji="1" lang="en-US" altLang="ja-JP" b="1" baseline="0" dirty="0" smtClean="0"/>
              <a:t>and those latency should be measured.</a:t>
            </a:r>
            <a:endParaRPr kumimoji="1" lang="en-US" altLang="ja-JP" b="1" dirty="0" smtClean="0"/>
          </a:p>
          <a:p>
            <a:endParaRPr kumimoji="1" lang="en-US" altLang="ja-JP" b="1" dirty="0" smtClean="0"/>
          </a:p>
          <a:p>
            <a:endParaRPr kumimoji="1" lang="en-US" altLang="ja-JP"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Then, we believe that </a:t>
            </a:r>
            <a:r>
              <a:rPr kumimoji="1" lang="en-US" altLang="ja-JP" dirty="0"/>
              <a:t>additional measurement functions that can measure contention time and retransmission time should be required</a:t>
            </a:r>
            <a:r>
              <a:rPr kumimoji="1" lang="en-US" altLang="ja-JP" dirty="0" smtClean="0"/>
              <a:t>.</a:t>
            </a:r>
          </a:p>
          <a:p>
            <a:r>
              <a:rPr kumimoji="1" lang="en-US" altLang="ja-JP" dirty="0" smtClean="0"/>
              <a:t>Though it can be left for implementation matter, all RTA STAs should have latency measurement functions and we should make agreement for that.</a:t>
            </a:r>
          </a:p>
          <a:p>
            <a:endParaRPr kumimoji="1" lang="en-US" altLang="ja-JP" dirty="0"/>
          </a:p>
          <a:p>
            <a:r>
              <a:rPr kumimoji="1" lang="en-US" altLang="ja-JP" b="1" dirty="0"/>
              <a:t>In addition, </a:t>
            </a:r>
            <a:r>
              <a:rPr kumimoji="1" lang="en-US" altLang="ja-JP" dirty="0"/>
              <a:t>statistical information about latency and jitter should be measured and notified to determine whether target RTA can be utilized or not.</a:t>
            </a:r>
          </a:p>
          <a:p>
            <a:endParaRPr kumimoji="1" lang="en-US" altLang="ja-JP" b="1" dirty="0"/>
          </a:p>
          <a:p>
            <a:r>
              <a:rPr kumimoji="1" lang="en-US" altLang="ja-JP" b="0" dirty="0" smtClean="0"/>
              <a:t>Notification function of the information should be defined in IEEE 802.11be.</a:t>
            </a:r>
            <a:endParaRPr kumimoji="1" lang="en-US" altLang="ja-JP" b="0"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422532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a:t>
            </a:r>
            <a:r>
              <a:rPr kumimoji="1" lang="en-US" altLang="ja-JP" b="1" baseline="0" dirty="0"/>
              <a:t> is the conclusions of this presentation.</a:t>
            </a:r>
          </a:p>
          <a:p>
            <a:endParaRPr kumimoji="1" lang="en-US" altLang="ja-JP" baseline="0" dirty="0"/>
          </a:p>
          <a:p>
            <a:r>
              <a:rPr kumimoji="1" lang="en-US" altLang="ja-JP" dirty="0" smtClean="0"/>
              <a:t>To obtain more detailed availability of low-latency and jitter features, additional measurement function(s) for contention time, retransmission time will be needed.</a:t>
            </a:r>
          </a:p>
          <a:p>
            <a:endParaRPr kumimoji="1" lang="en-US" altLang="ja-JP" dirty="0" smtClean="0"/>
          </a:p>
          <a:p>
            <a:r>
              <a:rPr kumimoji="1" lang="en-US" altLang="ja-JP" b="1" dirty="0" smtClean="0"/>
              <a:t>Moreover, </a:t>
            </a:r>
            <a:r>
              <a:rPr kumimoji="1" lang="en-US" altLang="ja-JP" dirty="0" smtClean="0"/>
              <a:t>to judge whether current RTA is applicable or not, statistical information about latency and jitter should be measured and notified as well.</a:t>
            </a:r>
          </a:p>
          <a:p>
            <a:endParaRPr kumimoji="1" lang="en-US" altLang="ja-JP" dirty="0" smtClean="0"/>
          </a:p>
          <a:p>
            <a:r>
              <a:rPr kumimoji="1" lang="en-US" altLang="ja-JP" b="1" dirty="0" smtClean="0"/>
              <a:t>In addition, </a:t>
            </a:r>
            <a:r>
              <a:rPr kumimoji="1" lang="en-US" altLang="ja-JP" dirty="0" smtClean="0"/>
              <a:t>to control low-latency features in 11be properly, RTA STAs should have latency measurement and notification features.</a:t>
            </a:r>
          </a:p>
          <a:p>
            <a:r>
              <a:rPr kumimoji="1" lang="en-US" altLang="ja-JP" dirty="0" smtClean="0"/>
              <a:t>However, concrete method of latency measurement will be implementation matter.</a:t>
            </a:r>
          </a:p>
          <a:p>
            <a:endParaRPr kumimoji="1" lang="en-US" altLang="ja-JP" b="1" dirty="0"/>
          </a:p>
          <a:p>
            <a:r>
              <a:rPr kumimoji="1" lang="en-US" altLang="ja-JP" b="1" dirty="0"/>
              <a:t>That’s all of my presentation. Thank you for your listening.</a:t>
            </a:r>
          </a:p>
          <a:p>
            <a:endParaRPr kumimoji="1" lang="en-US" altLang="ja-JP" b="1"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6978228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641199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a:t>Akira </a:t>
            </a:r>
            <a:r>
              <a:rPr lang="en-GB" altLang="ja-JP" dirty="0" err="1"/>
              <a:t>Kishida</a:t>
            </a:r>
            <a:r>
              <a:rPr lang="en-GB" altLang="ja-JP" dirty="0"/>
              <a:t> (NTT)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January 2020</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dirty="0"/>
              <a:t>January 2020</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dirty="0"/>
              <a:t>January 2020</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a:t>Akira </a:t>
            </a:r>
            <a:r>
              <a:rPr lang="en-GB" altLang="ja-JP" dirty="0" err="1"/>
              <a:t>Kishida</a:t>
            </a:r>
            <a:r>
              <a:rPr lang="en-GB" altLang="ja-JP" dirty="0"/>
              <a:t>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a:t>January 2020</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a:t>January 2020</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a:t>
            </a:r>
            <a:r>
              <a:rPr lang="en-GB" dirty="0" err="1"/>
              <a:t>Kishida</a:t>
            </a:r>
            <a:r>
              <a:rPr lang="en-GB" dirty="0"/>
              <a:t> (NTT)</a:t>
            </a:r>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802.11-19/1942r4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53368"/>
            <a:ext cx="7770813" cy="1065213"/>
          </a:xfrm>
        </p:spPr>
        <p:txBody>
          <a:bodyPr/>
          <a:lstStyle/>
          <a:p>
            <a:r>
              <a:rPr lang="en-US" altLang="ja-JP" sz="2800" dirty="0"/>
              <a:t>Latency Measurement for 11be Features</a:t>
            </a:r>
            <a:endParaRPr kumimoji="1" lang="ja-JP" altLang="en-US" sz="28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Rectangle 2"/>
          <p:cNvSpPr txBox="1">
            <a:spLocks noChangeArrowheads="1"/>
          </p:cNvSpPr>
          <p:nvPr/>
        </p:nvSpPr>
        <p:spPr bwMode="auto">
          <a:xfrm>
            <a:off x="685800" y="1568376"/>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2020-01-</a:t>
            </a:r>
            <a:r>
              <a:rPr lang="en-US" sz="2000" b="0" kern="0" dirty="0"/>
              <a:t>xx</a:t>
            </a:r>
            <a:endParaRPr lang="en-GB" sz="2000" b="0" kern="0" dirty="0"/>
          </a:p>
        </p:txBody>
      </p:sp>
      <p:sp>
        <p:nvSpPr>
          <p:cNvPr id="10" name="Rectangle 4"/>
          <p:cNvSpPr>
            <a:spLocks noChangeArrowheads="1"/>
          </p:cNvSpPr>
          <p:nvPr/>
        </p:nvSpPr>
        <p:spPr bwMode="auto">
          <a:xfrm>
            <a:off x="430138" y="187228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4148178057"/>
              </p:ext>
            </p:extLst>
          </p:nvPr>
        </p:nvGraphicFramePr>
        <p:xfrm>
          <a:off x="435296" y="2325291"/>
          <a:ext cx="8305800" cy="3744415"/>
        </p:xfrm>
        <a:graphic>
          <a:graphicData uri="http://schemas.openxmlformats.org/drawingml/2006/table">
            <a:tbl>
              <a:tblPr>
                <a:tableStyleId>{5940675A-B579-460E-94D1-54222C63F5DA}</a:tableStyleId>
              </a:tblPr>
              <a:tblGrid>
                <a:gridCol w="188674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3178697">
                  <a:extLst>
                    <a:ext uri="{9D8B030D-6E8A-4147-A177-3AD203B41FA5}">
                      <a16:colId xmlns:a16="http://schemas.microsoft.com/office/drawing/2014/main" val="20004"/>
                    </a:ext>
                  </a:extLst>
                </a:gridCol>
              </a:tblGrid>
              <a:tr h="316573">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Akira </a:t>
                      </a:r>
                      <a:r>
                        <a:rPr lang="en-US" altLang="ko-KR" sz="1400" b="0" kern="0" dirty="0" err="1">
                          <a:solidFill>
                            <a:schemeClr val="tx1"/>
                          </a:solidFill>
                          <a:effectLst/>
                          <a:latin typeface="Times New Roman" panose="02020603050405020304" pitchFamily="18" charset="0"/>
                          <a:ea typeface="+mn-ea"/>
                          <a:cs typeface="+mn-cs"/>
                        </a:rPr>
                        <a:t>Kishida</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NTT</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rowSpan="5">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akira.kishida.fs@hco.ntt.co.jp</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Yasuhiko Inoue</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Yusuke </a:t>
                      </a:r>
                      <a:r>
                        <a:rPr lang="en-US" altLang="ko-KR" sz="1400" b="0" kern="0" dirty="0" err="1">
                          <a:solidFill>
                            <a:schemeClr val="tx1"/>
                          </a:solidFill>
                          <a:effectLst/>
                          <a:latin typeface="Times New Roman" panose="02020603050405020304" pitchFamily="18" charset="0"/>
                          <a:ea typeface="+mn-ea"/>
                          <a:cs typeface="+mn-cs"/>
                        </a:rPr>
                        <a:t>Asai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362292264"/>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Yasushi</a:t>
                      </a:r>
                      <a:r>
                        <a:rPr lang="en-US" altLang="ko-KR" sz="1400" b="0" kern="0" baseline="0" dirty="0">
                          <a:solidFill>
                            <a:schemeClr val="tx1"/>
                          </a:solidFill>
                          <a:effectLst/>
                          <a:latin typeface="Times New Roman" panose="02020603050405020304" pitchFamily="18" charset="0"/>
                          <a:ea typeface="+mn-ea"/>
                          <a:cs typeface="+mn-cs"/>
                        </a:rPr>
                        <a:t> </a:t>
                      </a:r>
                      <a:r>
                        <a:rPr lang="en-US" altLang="ko-KR" sz="1400" b="0" kern="0" baseline="0" dirty="0" err="1">
                          <a:solidFill>
                            <a:schemeClr val="tx1"/>
                          </a:solidFill>
                          <a:effectLst/>
                          <a:latin typeface="Times New Roman" panose="02020603050405020304" pitchFamily="18" charset="0"/>
                          <a:ea typeface="+mn-ea"/>
                          <a:cs typeface="+mn-cs"/>
                        </a:rPr>
                        <a:t>Takatori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847640332"/>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Kengo</a:t>
                      </a:r>
                      <a:r>
                        <a:rPr lang="en-US" altLang="ko-KR" sz="1400" b="0" kern="0" dirty="0">
                          <a:solidFill>
                            <a:schemeClr val="tx1"/>
                          </a:solidFill>
                          <a:effectLst/>
                          <a:latin typeface="Times New Roman" panose="02020603050405020304" pitchFamily="18" charset="0"/>
                          <a:ea typeface="+mn-ea"/>
                          <a:cs typeface="+mn-cs"/>
                        </a:rPr>
                        <a:t> Nagata</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Suhwook</a:t>
                      </a:r>
                      <a:r>
                        <a:rPr lang="en-US" altLang="ko-KR" sz="1400" b="0" kern="0" dirty="0">
                          <a:solidFill>
                            <a:schemeClr val="tx1"/>
                          </a:solidFill>
                          <a:effectLst/>
                          <a:latin typeface="Times New Roman" panose="02020603050405020304" pitchFamily="18" charset="0"/>
                          <a:ea typeface="+mn-ea"/>
                          <a:cs typeface="+mn-cs"/>
                        </a:rPr>
                        <a:t> Kim</a:t>
                      </a:r>
                    </a:p>
                  </a:txBody>
                  <a:tcPr marL="68580" marR="68580" marT="0" marB="0"/>
                </a:tc>
                <a:tc>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LG Electronics</a:t>
                      </a: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suhwook.kim@lge.com</a:t>
                      </a:r>
                    </a:p>
                  </a:txBody>
                  <a:tcPr marL="68580" marR="68580" marT="0" marB="0"/>
                </a:tc>
                <a:extLst>
                  <a:ext uri="{0D108BD9-81ED-4DB2-BD59-A6C34878D82A}">
                    <a16:rowId xmlns:a16="http://schemas.microsoft.com/office/drawing/2014/main" val="198900402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Sony</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58587831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t>
                      </a:r>
                      <a:r>
                        <a:rPr lang="en-US" altLang="ko-KR" sz="1400" b="0" kern="0" dirty="0" err="1">
                          <a:solidFill>
                            <a:schemeClr val="tx1"/>
                          </a:solidFill>
                          <a:effectLst/>
                          <a:latin typeface="Times New Roman" panose="02020603050405020304" pitchFamily="18" charset="0"/>
                          <a:ea typeface="+mn-ea"/>
                          <a:cs typeface="+mn-cs"/>
                        </a:rPr>
                        <a:t>Abouelseoud</a:t>
                      </a:r>
                      <a:r>
                        <a:rPr lang="en-US" altLang="ko-KR" sz="1400" b="0" kern="0" dirty="0">
                          <a:solidFill>
                            <a:schemeClr val="tx1"/>
                          </a:solidFill>
                          <a:effectLst/>
                          <a:latin typeface="Times New Roman" panose="02020603050405020304" pitchFamily="18" charset="0"/>
                          <a:ea typeface="+mn-ea"/>
                          <a:cs typeface="+mn-cs"/>
                        </a:rPr>
                        <a:t> </a:t>
                      </a:r>
                      <a:endParaRPr lang="ko-KR" altLang="ja-JP"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ja-JP"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974938435"/>
                  </a:ext>
                </a:extLst>
              </a:tr>
              <a:tr h="311622">
                <a:tc>
                  <a:txBody>
                    <a:bodyPr/>
                    <a:lstStyle/>
                    <a:p>
                      <a:r>
                        <a:rPr lang="en-US" altLang="ja-JP" sz="1400" dirty="0" err="1"/>
                        <a:t>Liangxiao</a:t>
                      </a:r>
                      <a:r>
                        <a:rPr lang="en-US" altLang="ja-JP" sz="1400" dirty="0"/>
                        <a:t> Xin</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r>
                        <a:rPr lang="en-US" altLang="ja-JP" sz="1400" dirty="0"/>
                        <a:t>Liangxiao.Xin@sony.com</a:t>
                      </a:r>
                    </a:p>
                  </a:txBody>
                  <a:tcPr marL="68580" marR="68580" marT="0" marB="0"/>
                </a:tc>
                <a:extLst>
                  <a:ext uri="{0D108BD9-81ED-4DB2-BD59-A6C34878D82A}">
                    <a16:rowId xmlns:a16="http://schemas.microsoft.com/office/drawing/2014/main" val="2988736608"/>
                  </a:ext>
                </a:extLst>
              </a:tr>
              <a:tr h="311622">
                <a:tc>
                  <a:txBody>
                    <a:bodyPr/>
                    <a:lstStyle/>
                    <a:p>
                      <a:r>
                        <a:rPr lang="en-US" altLang="ja-JP" sz="1400" dirty="0"/>
                        <a:t>Xin </a:t>
                      </a:r>
                      <a:r>
                        <a:rPr lang="en-US" altLang="ja-JP" sz="1400" dirty="0" err="1"/>
                        <a:t>Zuo</a:t>
                      </a:r>
                      <a:endParaRPr lang="en-US" altLang="ja-JP" sz="1400" dirty="0"/>
                    </a:p>
                  </a:txBody>
                  <a:tcPr marL="68580" marR="68580" marT="0" marB="0"/>
                </a:tc>
                <a:tc rowSpan="2">
                  <a:txBody>
                    <a:bodyPr/>
                    <a:lstStyle/>
                    <a:p>
                      <a:pPr>
                        <a:spcAft>
                          <a:spcPts val="0"/>
                        </a:spcAft>
                      </a:pPr>
                      <a:r>
                        <a:rPr lang="en-US" altLang="ko-KR" sz="1400" b="0" dirty="0" err="1">
                          <a:effectLst/>
                          <a:latin typeface="Times New Roman" panose="02020603050405020304" pitchFamily="18" charset="0"/>
                          <a:ea typeface="맑은 고딕" panose="020B0503020000020004" pitchFamily="50" charset="-127"/>
                        </a:rPr>
                        <a:t>Tencent</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xinzuo@tencent.com</a:t>
                      </a:r>
                    </a:p>
                  </a:txBody>
                  <a:tcPr marL="68580" marR="68580" marT="0" marB="0"/>
                </a:tc>
                <a:extLst>
                  <a:ext uri="{0D108BD9-81ED-4DB2-BD59-A6C34878D82A}">
                    <a16:rowId xmlns:a16="http://schemas.microsoft.com/office/drawing/2014/main" val="3035228347"/>
                  </a:ext>
                </a:extLst>
              </a:tr>
              <a:tr h="311622">
                <a:tc>
                  <a:txBody>
                    <a:bodyPr/>
                    <a:lstStyle/>
                    <a:p>
                      <a:r>
                        <a:rPr lang="en-US" altLang="ja-JP" sz="1400" dirty="0"/>
                        <a:t>Kate </a:t>
                      </a:r>
                      <a:r>
                        <a:rPr lang="en-US" altLang="ja-JP" sz="1400" dirty="0" err="1"/>
                        <a:t>Meng</a:t>
                      </a:r>
                      <a:endParaRPr lang="en-US" altLang="ja-JP" sz="1400" dirty="0"/>
                    </a:p>
                  </a:txBody>
                  <a:tcPr marL="68580" marR="68580" marT="0" marB="0"/>
                </a:tc>
                <a:tc vMerge="1">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endParaRPr lang="en-US" altLang="ja-JP" sz="1400" dirty="0"/>
                    </a:p>
                  </a:txBody>
                  <a:tcPr marL="68580" marR="68580" marT="0" marB="0"/>
                </a:tc>
                <a:extLst>
                  <a:ext uri="{0D108BD9-81ED-4DB2-BD59-A6C34878D82A}">
                    <a16:rowId xmlns:a16="http://schemas.microsoft.com/office/drawing/2014/main" val="1954915230"/>
                  </a:ext>
                </a:extLst>
              </a:tr>
            </a:tbl>
          </a:graphicData>
        </a:graphic>
      </p:graphicFrame>
    </p:spTree>
    <p:extLst>
      <p:ext uri="{BB962C8B-B14F-4D97-AF65-F5344CB8AC3E}">
        <p14:creationId xmlns:p14="http://schemas.microsoft.com/office/powerpoint/2010/main" val="389054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Appendix</a:t>
            </a:r>
            <a:r>
              <a:rPr lang="ja-JP" altLang="en-US" dirty="0"/>
              <a:t> </a:t>
            </a:r>
            <a:r>
              <a:rPr lang="en-US" altLang="ja-JP" dirty="0" smtClean="0"/>
              <a:t>– TM and FTM</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Arial" panose="020B0604020202020204" pitchFamily="34" charset="0"/>
              <a:buChar char="•"/>
            </a:pPr>
            <a:r>
              <a:rPr lang="en-US" altLang="ja-JP" dirty="0"/>
              <a:t>IEEE 802.11v (already merged to IEEE 802.11-2016) defines timing measurement (TM) and fine timing measurement (FTM) as parts of WNM (Wireless Network Management).</a:t>
            </a:r>
          </a:p>
          <a:p>
            <a:pPr lvl="1">
              <a:buFont typeface="Arial" panose="020B0604020202020204" pitchFamily="34" charset="0"/>
              <a:buChar char="•"/>
            </a:pPr>
            <a:r>
              <a:rPr lang="en-US" altLang="ja-JP" dirty="0"/>
              <a:t>However, TM and FTM are features for timing synchronization or location detection originally.</a:t>
            </a:r>
          </a:p>
          <a:p>
            <a:pPr lvl="1">
              <a:buFont typeface="Arial" panose="020B0604020202020204" pitchFamily="34" charset="0"/>
              <a:buChar char="•"/>
            </a:pPr>
            <a:r>
              <a:rPr lang="en-US" altLang="ja-JP" dirty="0"/>
              <a:t>Then, WNM offers measurement functions only for medium access delay of successful transmission.</a:t>
            </a:r>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630952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dirty="0"/>
              <a:t>Existing Features of Timing Measurement: WNM</a:t>
            </a:r>
            <a:endParaRPr kumimoji="1" lang="ja-JP" altLang="en-US" sz="2800" dirty="0"/>
          </a:p>
        </p:txBody>
      </p:sp>
      <p:sp>
        <p:nvSpPr>
          <p:cNvPr id="3" name="コンテンツ プレースホルダー 2"/>
          <p:cNvSpPr>
            <a:spLocks noGrp="1"/>
          </p:cNvSpPr>
          <p:nvPr>
            <p:ph idx="1"/>
          </p:nvPr>
        </p:nvSpPr>
        <p:spPr>
          <a:xfrm>
            <a:off x="685800" y="1981200"/>
            <a:ext cx="7918648" cy="2368205"/>
          </a:xfrm>
        </p:spPr>
        <p:txBody>
          <a:bodyPr>
            <a:normAutofit lnSpcReduction="10000"/>
          </a:bodyPr>
          <a:lstStyle/>
          <a:p>
            <a:pPr>
              <a:buFont typeface="Arial" panose="020B0604020202020204" pitchFamily="34" charset="0"/>
              <a:buChar char="•"/>
            </a:pPr>
            <a:r>
              <a:rPr lang="en-US" altLang="ja-JP" dirty="0"/>
              <a:t>WNM (Wireless Network Management) defined in IEEE 802.11-2016 establishes Timing Measurement (TM) / Fine Timing Measurement (FTM) procedures.</a:t>
            </a:r>
          </a:p>
          <a:p>
            <a:pPr lvl="1">
              <a:buFont typeface="Arial" panose="020B0604020202020204" pitchFamily="34" charset="0"/>
              <a:buChar char="•"/>
            </a:pPr>
            <a:r>
              <a:rPr lang="en-US" altLang="ja-JP" dirty="0"/>
              <a:t>However, timing Measurement in WNM can measure only medium access delay of successful transmission (portion of T</a:t>
            </a:r>
            <a:r>
              <a:rPr lang="en-US" altLang="ja-JP" baseline="-25000" dirty="0"/>
              <a:t>TX</a:t>
            </a:r>
            <a:r>
              <a:rPr lang="en-US" altLang="ja-JP" dirty="0"/>
              <a:t>).</a:t>
            </a:r>
          </a:p>
          <a:p>
            <a:pPr lvl="1">
              <a:buFont typeface="Arial" panose="020B0604020202020204" pitchFamily="34" charset="0"/>
              <a:buChar char="•"/>
            </a:pPr>
            <a:r>
              <a:rPr lang="en-US" altLang="ja-JP" dirty="0"/>
              <a:t>The whole intention of TM and FTM is not latency measurement but timing synchronization or location detection.</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7" name="그림 39"/>
          <p:cNvPicPr>
            <a:picLocks noChangeAspect="1"/>
          </p:cNvPicPr>
          <p:nvPr/>
        </p:nvPicPr>
        <p:blipFill>
          <a:blip r:embed="rId3"/>
          <a:stretch>
            <a:fillRect/>
          </a:stretch>
        </p:blipFill>
        <p:spPr>
          <a:xfrm>
            <a:off x="1331640" y="4647181"/>
            <a:ext cx="3110798" cy="1148339"/>
          </a:xfrm>
          <a:prstGeom prst="rect">
            <a:avLst/>
          </a:prstGeom>
        </p:spPr>
      </p:pic>
      <p:sp>
        <p:nvSpPr>
          <p:cNvPr id="8" name="내용 개체 틀 2"/>
          <p:cNvSpPr txBox="1">
            <a:spLocks/>
          </p:cNvSpPr>
          <p:nvPr/>
        </p:nvSpPr>
        <p:spPr bwMode="auto">
          <a:xfrm>
            <a:off x="4932040" y="4647181"/>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t>T</a:t>
            </a:r>
            <a:r>
              <a:rPr lang="en-US" altLang="ko-KR" sz="1200" b="0" baseline="-25000" dirty="0"/>
              <a:t>W</a:t>
            </a:r>
            <a:r>
              <a:rPr lang="en-US" altLang="ko-KR" sz="1200" b="0" dirty="0"/>
              <a:t>: Contention waiting time</a:t>
            </a:r>
          </a:p>
          <a:p>
            <a:pPr marL="0" indent="0">
              <a:buNone/>
            </a:pPr>
            <a:r>
              <a:rPr lang="en-US" altLang="ko-KR" sz="1200" b="0" dirty="0"/>
              <a:t>T</a:t>
            </a:r>
            <a:r>
              <a:rPr lang="en-US" altLang="ko-KR" sz="1200" b="0" baseline="-25000" dirty="0"/>
              <a:t>C</a:t>
            </a:r>
            <a:r>
              <a:rPr lang="en-US" altLang="ko-KR" sz="1200" b="0" dirty="0"/>
              <a:t>: Contention time </a:t>
            </a:r>
          </a:p>
          <a:p>
            <a:pPr marL="0" indent="0">
              <a:buNone/>
            </a:pPr>
            <a:r>
              <a:rPr lang="en-US" altLang="ko-KR" sz="1200" b="0" dirty="0"/>
              <a:t>T</a:t>
            </a:r>
            <a:r>
              <a:rPr lang="en-US" altLang="ko-KR" sz="1200" b="0" baseline="-25000" dirty="0"/>
              <a:t>R</a:t>
            </a:r>
            <a:r>
              <a:rPr lang="en-US" altLang="ko-KR" sz="1200" b="0" dirty="0"/>
              <a:t>: Additional time for retransmission</a:t>
            </a:r>
          </a:p>
          <a:p>
            <a:pPr marL="0" indent="0">
              <a:buNone/>
            </a:pPr>
            <a:r>
              <a:rPr lang="en-US" altLang="ko-KR" sz="1200" b="0" dirty="0"/>
              <a:t>T</a:t>
            </a:r>
            <a:r>
              <a:rPr lang="en-US" altLang="ko-KR" sz="1200" b="0" baseline="-25000" dirty="0"/>
              <a:t>TX</a:t>
            </a:r>
            <a:r>
              <a:rPr lang="en-US" altLang="ko-KR" sz="1200" b="0" dirty="0"/>
              <a:t>: Transmission time for successful</a:t>
            </a:r>
          </a:p>
          <a:p>
            <a:pPr marL="0" indent="0">
              <a:buNone/>
            </a:pPr>
            <a:r>
              <a:rPr lang="en-US" altLang="ko-KR" sz="1200" b="0" dirty="0"/>
              <a:t> data frame and ACK</a:t>
            </a:r>
            <a:endParaRPr lang="ko-KR" altLang="en-US" sz="1200" b="0" dirty="0"/>
          </a:p>
        </p:txBody>
      </p:sp>
      <p:sp>
        <p:nvSpPr>
          <p:cNvPr id="9" name="正方形/長方形 8"/>
          <p:cNvSpPr/>
          <p:nvPr/>
        </p:nvSpPr>
        <p:spPr bwMode="auto">
          <a:xfrm>
            <a:off x="1115616" y="4365104"/>
            <a:ext cx="7128792" cy="172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楕円 9"/>
          <p:cNvSpPr/>
          <p:nvPr/>
        </p:nvSpPr>
        <p:spPr bwMode="auto">
          <a:xfrm>
            <a:off x="3635896" y="5517232"/>
            <a:ext cx="288032" cy="28803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26813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3743775" y="1700808"/>
            <a:ext cx="5381295" cy="4437208"/>
          </a:xfrm>
          <a:prstGeom prst="rect">
            <a:avLst/>
          </a:prstGeom>
        </p:spPr>
      </p:pic>
      <p:sp>
        <p:nvSpPr>
          <p:cNvPr id="2" name="タイトル 1"/>
          <p:cNvSpPr>
            <a:spLocks noGrp="1"/>
          </p:cNvSpPr>
          <p:nvPr>
            <p:ph type="title"/>
          </p:nvPr>
        </p:nvSpPr>
        <p:spPr/>
        <p:txBody>
          <a:bodyPr/>
          <a:lstStyle/>
          <a:p>
            <a:r>
              <a:rPr lang="en-US" altLang="ja-JP" dirty="0"/>
              <a:t>Timing Measurement procedure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222126" y="1981200"/>
            <a:ext cx="3773810" cy="4400128"/>
          </a:xfrm>
        </p:spPr>
        <p:txBody>
          <a:bodyPr>
            <a:normAutofit fontScale="92500"/>
          </a:bodyPr>
          <a:lstStyle/>
          <a:p>
            <a:pPr>
              <a:buFont typeface="Arial" panose="020B0604020202020204" pitchFamily="34" charset="0"/>
              <a:buChar char="•"/>
            </a:pPr>
            <a:r>
              <a:rPr lang="en-US" altLang="ja-JP" dirty="0"/>
              <a:t>Timing Measurement is initiated by transmitting Timing Measurement Request frame.</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Timing Measurement frame and corresponding </a:t>
            </a:r>
            <a:r>
              <a:rPr lang="en-US" altLang="ja-JP" dirty="0" err="1"/>
              <a:t>Ack</a:t>
            </a:r>
            <a:r>
              <a:rPr lang="en-US" altLang="ja-JP" dirty="0"/>
              <a:t> frame are used to measure time difference between STAs. </a:t>
            </a:r>
          </a:p>
          <a:p>
            <a:pPr lvl="1">
              <a:buFont typeface="Arial" panose="020B0604020202020204" pitchFamily="34" charset="0"/>
              <a:buChar char="•"/>
            </a:pPr>
            <a:r>
              <a:rPr lang="en-US" altLang="ja-JP" dirty="0"/>
              <a:t>Timing Measurement frame is an Action frame.</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sz="200" dirty="0"/>
          </a:p>
        </p:txBody>
      </p:sp>
      <p:cxnSp>
        <p:nvCxnSpPr>
          <p:cNvPr id="13" name="直線コネクタ 12"/>
          <p:cNvCxnSpPr/>
          <p:nvPr/>
        </p:nvCxnSpPr>
        <p:spPr bwMode="auto">
          <a:xfrm>
            <a:off x="3977006" y="4437112"/>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8" name="直線コネクタ 17"/>
          <p:cNvCxnSpPr/>
          <p:nvPr/>
        </p:nvCxnSpPr>
        <p:spPr bwMode="auto">
          <a:xfrm>
            <a:off x="3977006" y="46531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9" name="直線コネクタ 18"/>
          <p:cNvCxnSpPr/>
          <p:nvPr/>
        </p:nvCxnSpPr>
        <p:spPr bwMode="auto">
          <a:xfrm>
            <a:off x="3977006" y="4852120"/>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20" name="直線コネクタ 19"/>
          <p:cNvCxnSpPr/>
          <p:nvPr/>
        </p:nvCxnSpPr>
        <p:spPr bwMode="auto">
          <a:xfrm>
            <a:off x="3977006" y="50890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21" name="上下矢印 20"/>
          <p:cNvSpPr/>
          <p:nvPr/>
        </p:nvSpPr>
        <p:spPr bwMode="auto">
          <a:xfrm>
            <a:off x="4409054" y="4437112"/>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上下矢印 21"/>
          <p:cNvSpPr/>
          <p:nvPr/>
        </p:nvSpPr>
        <p:spPr bwMode="auto">
          <a:xfrm>
            <a:off x="4409054" y="4852119"/>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テキスト ボックス 22"/>
          <p:cNvSpPr txBox="1"/>
          <p:nvPr/>
        </p:nvSpPr>
        <p:spPr>
          <a:xfrm>
            <a:off x="3275856" y="5272545"/>
            <a:ext cx="1712328" cy="307777"/>
          </a:xfrm>
          <a:prstGeom prst="rect">
            <a:avLst/>
          </a:prstGeom>
          <a:noFill/>
        </p:spPr>
        <p:txBody>
          <a:bodyPr wrap="none" rtlCol="0">
            <a:spAutoFit/>
          </a:bodyPr>
          <a:lstStyle/>
          <a:p>
            <a:r>
              <a:rPr kumimoji="1" lang="en-US" altLang="ja-JP" sz="1400" dirty="0">
                <a:solidFill>
                  <a:srgbClr val="FF0000"/>
                </a:solidFill>
              </a:rPr>
              <a:t> Measurement period</a:t>
            </a:r>
            <a:endParaRPr kumimoji="1" lang="ja-JP" altLang="en-US" sz="1400" dirty="0">
              <a:solidFill>
                <a:srgbClr val="FF0000"/>
              </a:solidFill>
            </a:endParaRPr>
          </a:p>
        </p:txBody>
      </p:sp>
      <p:cxnSp>
        <p:nvCxnSpPr>
          <p:cNvPr id="25" name="直線コネクタ 24"/>
          <p:cNvCxnSpPr>
            <a:stCxn id="21" idx="2"/>
          </p:cNvCxnSpPr>
          <p:nvPr/>
        </p:nvCxnSpPr>
        <p:spPr bwMode="auto">
          <a:xfrm flipH="1">
            <a:off x="3760982" y="4545124"/>
            <a:ext cx="684076" cy="72742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26" name="直線コネクタ 25"/>
          <p:cNvCxnSpPr/>
          <p:nvPr/>
        </p:nvCxnSpPr>
        <p:spPr bwMode="auto">
          <a:xfrm flipH="1">
            <a:off x="3760982" y="4983529"/>
            <a:ext cx="683943" cy="283597"/>
          </a:xfrm>
          <a:prstGeom prst="line">
            <a:avLst/>
          </a:prstGeom>
          <a:solidFill>
            <a:srgbClr val="00B8FF"/>
          </a:solidFill>
          <a:ln w="9525" cap="flat" cmpd="sng" algn="ctr">
            <a:solidFill>
              <a:srgbClr val="FF0000"/>
            </a:solidFill>
            <a:prstDash val="solid"/>
            <a:round/>
            <a:headEnd type="none" w="med" len="med"/>
            <a:tailEnd type="none" w="med" len="med"/>
          </a:ln>
          <a:effectLst/>
        </p:spPr>
      </p:cxnSp>
      <p:sp>
        <p:nvSpPr>
          <p:cNvPr id="30" name="正方形/長方形 29"/>
          <p:cNvSpPr/>
          <p:nvPr/>
        </p:nvSpPr>
        <p:spPr bwMode="auto">
          <a:xfrm>
            <a:off x="7152285" y="4221088"/>
            <a:ext cx="1512168" cy="216024"/>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74294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Scope of Timing Measurement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222126" y="1981199"/>
            <a:ext cx="3917826" cy="4494213"/>
          </a:xfrm>
        </p:spPr>
        <p:txBody>
          <a:bodyPr>
            <a:normAutofit fontScale="85000" lnSpcReduction="10000"/>
          </a:bodyPr>
          <a:lstStyle/>
          <a:p>
            <a:pPr>
              <a:buFont typeface="Arial" panose="020B0604020202020204" pitchFamily="34" charset="0"/>
              <a:buChar char="•"/>
            </a:pPr>
            <a:r>
              <a:rPr lang="en-US" altLang="ja-JP" dirty="0"/>
              <a:t>Timing Measurement in WNM can measure only medium access delay of successful transmission (portion of T</a:t>
            </a:r>
            <a:r>
              <a:rPr lang="en-US" altLang="ja-JP" baseline="-25000" dirty="0"/>
              <a:t>TX</a:t>
            </a:r>
            <a:r>
              <a:rPr lang="en-US" altLang="ja-JP" dirty="0"/>
              <a:t>).</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However, real time applications are greatly affected by contention time (T</a:t>
            </a:r>
            <a:r>
              <a:rPr lang="en-US" altLang="ja-JP" baseline="-25000" dirty="0"/>
              <a:t>C</a:t>
            </a:r>
            <a:r>
              <a:rPr lang="en-US" altLang="ja-JP" dirty="0"/>
              <a:t>) and retransmission time (T</a:t>
            </a:r>
            <a:r>
              <a:rPr lang="en-US" altLang="ja-JP" baseline="-25000" dirty="0"/>
              <a:t>R</a:t>
            </a:r>
            <a:r>
              <a:rPr lang="en-US" altLang="ja-JP" dirty="0"/>
              <a:t>).</a:t>
            </a:r>
          </a:p>
          <a:p>
            <a:pPr lvl="1">
              <a:buFont typeface="Arial" panose="020B0604020202020204" pitchFamily="34" charset="0"/>
              <a:buChar char="•"/>
            </a:pPr>
            <a:r>
              <a:rPr lang="en-US" altLang="ja-JP" dirty="0"/>
              <a:t>Contention time increases according to transmissions by other STAs.</a:t>
            </a:r>
          </a:p>
          <a:p>
            <a:pPr lvl="1">
              <a:buFont typeface="Arial" panose="020B0604020202020204" pitchFamily="34" charset="0"/>
              <a:buChar char="•"/>
            </a:pPr>
            <a:r>
              <a:rPr lang="en-US" altLang="ja-JP" dirty="0"/>
              <a:t>Retransmission affects immediately n increase of latency.</a:t>
            </a:r>
          </a:p>
          <a:p>
            <a:pPr lvl="1">
              <a:buFont typeface="Arial" panose="020B0604020202020204" pitchFamily="34" charset="0"/>
              <a:buChar char="•"/>
            </a:pPr>
            <a:endParaRPr lang="en-US" altLang="ja-JP" sz="1000" dirty="0"/>
          </a:p>
          <a:p>
            <a:pPr lvl="1">
              <a:buFont typeface="Arial" panose="020B0604020202020204" pitchFamily="34" charset="0"/>
              <a:buChar char="•"/>
            </a:pPr>
            <a:endParaRPr lang="en-US" altLang="ja-JP" dirty="0" smtClean="0"/>
          </a:p>
          <a:p>
            <a:pPr lvl="1">
              <a:buFont typeface="Arial" panose="020B0604020202020204" pitchFamily="34" charset="0"/>
              <a:buChar char="•"/>
            </a:pPr>
            <a:endParaRPr lang="en-US" altLang="ja-JP" dirty="0"/>
          </a:p>
        </p:txBody>
      </p:sp>
      <p:cxnSp>
        <p:nvCxnSpPr>
          <p:cNvPr id="14" name="直線コネクタ 13"/>
          <p:cNvCxnSpPr/>
          <p:nvPr/>
        </p:nvCxnSpPr>
        <p:spPr bwMode="auto">
          <a:xfrm>
            <a:off x="8585861"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線コネクタ 14"/>
          <p:cNvCxnSpPr/>
          <p:nvPr/>
        </p:nvCxnSpPr>
        <p:spPr bwMode="auto">
          <a:xfrm>
            <a:off x="6281605"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16"/>
          <p:cNvSpPr txBox="1"/>
          <p:nvPr/>
        </p:nvSpPr>
        <p:spPr>
          <a:xfrm>
            <a:off x="5777549" y="1982331"/>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8" name="テキスト ボックス 17"/>
          <p:cNvSpPr txBox="1"/>
          <p:nvPr/>
        </p:nvSpPr>
        <p:spPr>
          <a:xfrm>
            <a:off x="8009797" y="1982331"/>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19" name="正方形/長方形 18"/>
          <p:cNvSpPr/>
          <p:nvPr/>
        </p:nvSpPr>
        <p:spPr bwMode="auto">
          <a:xfrm>
            <a:off x="6281605" y="2541016"/>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0" name="正方形/長方形 19"/>
          <p:cNvSpPr/>
          <p:nvPr/>
        </p:nvSpPr>
        <p:spPr bwMode="auto">
          <a:xfrm>
            <a:off x="6281605" y="3210459"/>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1" name="直線コネクタ 20"/>
          <p:cNvCxnSpPr/>
          <p:nvPr/>
        </p:nvCxnSpPr>
        <p:spPr bwMode="auto">
          <a:xfrm>
            <a:off x="6569637" y="2907011"/>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2" name="テキスト ボックス 21"/>
          <p:cNvSpPr txBox="1"/>
          <p:nvPr/>
        </p:nvSpPr>
        <p:spPr>
          <a:xfrm>
            <a:off x="6561170" y="2930181"/>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23" name="直線コネクタ 22"/>
          <p:cNvCxnSpPr/>
          <p:nvPr/>
        </p:nvCxnSpPr>
        <p:spPr bwMode="auto">
          <a:xfrm>
            <a:off x="6569637" y="3566471"/>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4" name="テキスト ボックス 23"/>
          <p:cNvSpPr txBox="1"/>
          <p:nvPr/>
        </p:nvSpPr>
        <p:spPr>
          <a:xfrm>
            <a:off x="6561170" y="3608806"/>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25" name="直線コネクタ 24"/>
          <p:cNvCxnSpPr/>
          <p:nvPr/>
        </p:nvCxnSpPr>
        <p:spPr bwMode="auto">
          <a:xfrm>
            <a:off x="5858849" y="3935901"/>
            <a:ext cx="27270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直線矢印コネクタ 25"/>
          <p:cNvCxnSpPr/>
          <p:nvPr/>
        </p:nvCxnSpPr>
        <p:spPr bwMode="auto">
          <a:xfrm>
            <a:off x="6281605" y="3970575"/>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27" name="直線コネクタ 26"/>
          <p:cNvCxnSpPr/>
          <p:nvPr/>
        </p:nvCxnSpPr>
        <p:spPr bwMode="auto">
          <a:xfrm>
            <a:off x="6281605" y="4126163"/>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正方形/長方形 27"/>
          <p:cNvSpPr/>
          <p:nvPr/>
        </p:nvSpPr>
        <p:spPr bwMode="auto">
          <a:xfrm>
            <a:off x="6281605" y="4479692"/>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9" name="直線コネクタ 28"/>
          <p:cNvCxnSpPr/>
          <p:nvPr/>
        </p:nvCxnSpPr>
        <p:spPr bwMode="auto">
          <a:xfrm>
            <a:off x="6569637" y="4114409"/>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0" name="テキスト ボックス 29"/>
          <p:cNvSpPr txBox="1"/>
          <p:nvPr/>
        </p:nvSpPr>
        <p:spPr>
          <a:xfrm>
            <a:off x="6561170" y="4149083"/>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1" name="直線コネクタ 30"/>
          <p:cNvCxnSpPr/>
          <p:nvPr/>
        </p:nvCxnSpPr>
        <p:spPr bwMode="auto">
          <a:xfrm>
            <a:off x="6569637" y="4733307"/>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6561170" y="473330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3" name="直線コネクタ 32"/>
          <p:cNvCxnSpPr/>
          <p:nvPr/>
        </p:nvCxnSpPr>
        <p:spPr bwMode="auto">
          <a:xfrm>
            <a:off x="4553413" y="5010306"/>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直線矢印コネクタ 33"/>
          <p:cNvCxnSpPr/>
          <p:nvPr/>
        </p:nvCxnSpPr>
        <p:spPr bwMode="auto">
          <a:xfrm>
            <a:off x="6281605" y="5010306"/>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5" name="直線矢印コネクタ 34"/>
          <p:cNvCxnSpPr/>
          <p:nvPr/>
        </p:nvCxnSpPr>
        <p:spPr bwMode="auto">
          <a:xfrm flipH="1">
            <a:off x="6281605" y="5266537"/>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6" name="直線コネクタ 35"/>
          <p:cNvCxnSpPr/>
          <p:nvPr/>
        </p:nvCxnSpPr>
        <p:spPr bwMode="auto">
          <a:xfrm>
            <a:off x="4553413" y="5379905"/>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テキスト ボックス 37"/>
          <p:cNvSpPr txBox="1"/>
          <p:nvPr/>
        </p:nvSpPr>
        <p:spPr>
          <a:xfrm>
            <a:off x="7865781" y="3826377"/>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46" name="直線コネクタ 45"/>
          <p:cNvCxnSpPr/>
          <p:nvPr/>
        </p:nvCxnSpPr>
        <p:spPr bwMode="auto">
          <a:xfrm>
            <a:off x="4553413" y="264788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線コネクタ 46"/>
          <p:cNvCxnSpPr/>
          <p:nvPr/>
        </p:nvCxnSpPr>
        <p:spPr bwMode="auto">
          <a:xfrm>
            <a:off x="4553413" y="29070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線矢印コネクタ 47"/>
          <p:cNvCxnSpPr/>
          <p:nvPr/>
        </p:nvCxnSpPr>
        <p:spPr bwMode="auto">
          <a:xfrm>
            <a:off x="6065581" y="2647882"/>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49" name="直線矢印コネクタ 48"/>
          <p:cNvCxnSpPr/>
          <p:nvPr/>
        </p:nvCxnSpPr>
        <p:spPr bwMode="auto">
          <a:xfrm>
            <a:off x="6065581" y="2923010"/>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0" name="直線矢印コネクタ 49"/>
          <p:cNvCxnSpPr/>
          <p:nvPr/>
        </p:nvCxnSpPr>
        <p:spPr bwMode="auto">
          <a:xfrm>
            <a:off x="6065581" y="3935901"/>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1" name="直線矢印コネクタ 50"/>
          <p:cNvCxnSpPr/>
          <p:nvPr/>
        </p:nvCxnSpPr>
        <p:spPr bwMode="auto">
          <a:xfrm>
            <a:off x="6065581" y="5010306"/>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52" name="내용 개체 틀 2"/>
          <p:cNvSpPr txBox="1">
            <a:spLocks/>
          </p:cNvSpPr>
          <p:nvPr/>
        </p:nvSpPr>
        <p:spPr bwMode="auto">
          <a:xfrm>
            <a:off x="5652119" y="2636109"/>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W</a:t>
            </a:r>
            <a:endParaRPr lang="ko-KR" altLang="en-US" sz="1200" b="0" dirty="0"/>
          </a:p>
        </p:txBody>
      </p:sp>
      <p:sp>
        <p:nvSpPr>
          <p:cNvPr id="53" name="내용 개체 틀 2"/>
          <p:cNvSpPr txBox="1">
            <a:spLocks/>
          </p:cNvSpPr>
          <p:nvPr/>
        </p:nvSpPr>
        <p:spPr bwMode="auto">
          <a:xfrm>
            <a:off x="5652119" y="3245206"/>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C</a:t>
            </a:r>
            <a:endParaRPr lang="ko-KR" altLang="en-US" sz="1200" b="0" dirty="0"/>
          </a:p>
        </p:txBody>
      </p:sp>
      <p:sp>
        <p:nvSpPr>
          <p:cNvPr id="54" name="내용 개체 틀 2"/>
          <p:cNvSpPr txBox="1">
            <a:spLocks/>
          </p:cNvSpPr>
          <p:nvPr/>
        </p:nvSpPr>
        <p:spPr bwMode="auto">
          <a:xfrm>
            <a:off x="5652119" y="4259611"/>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R</a:t>
            </a:r>
            <a:endParaRPr lang="en-US" altLang="ko-KR" sz="1200" b="0" dirty="0"/>
          </a:p>
        </p:txBody>
      </p:sp>
      <p:sp>
        <p:nvSpPr>
          <p:cNvPr id="55" name="내용 개체 틀 2"/>
          <p:cNvSpPr txBox="1">
            <a:spLocks/>
          </p:cNvSpPr>
          <p:nvPr/>
        </p:nvSpPr>
        <p:spPr bwMode="auto">
          <a:xfrm>
            <a:off x="5652119" y="4978505"/>
            <a:ext cx="413461"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TX</a:t>
            </a:r>
            <a:endParaRPr lang="en-US" altLang="ko-KR" sz="1200" b="0" dirty="0"/>
          </a:p>
        </p:txBody>
      </p:sp>
      <p:cxnSp>
        <p:nvCxnSpPr>
          <p:cNvPr id="61" name="直線コネクタ 60"/>
          <p:cNvCxnSpPr/>
          <p:nvPr/>
        </p:nvCxnSpPr>
        <p:spPr bwMode="auto">
          <a:xfrm>
            <a:off x="5220072" y="501030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62" name="上下矢印 61"/>
          <p:cNvSpPr/>
          <p:nvPr/>
        </p:nvSpPr>
        <p:spPr bwMode="auto">
          <a:xfrm>
            <a:off x="5314167" y="5010306"/>
            <a:ext cx="211379" cy="174372"/>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テキスト ボックス 63"/>
          <p:cNvSpPr txBox="1"/>
          <p:nvPr/>
        </p:nvSpPr>
        <p:spPr>
          <a:xfrm>
            <a:off x="4048792" y="5684192"/>
            <a:ext cx="2648482" cy="738664"/>
          </a:xfrm>
          <a:prstGeom prst="rect">
            <a:avLst/>
          </a:prstGeom>
          <a:noFill/>
        </p:spPr>
        <p:txBody>
          <a:bodyPr wrap="none" rtlCol="0">
            <a:spAutoFit/>
          </a:bodyPr>
          <a:lstStyle/>
          <a:p>
            <a:r>
              <a:rPr kumimoji="1" lang="en-US" altLang="ja-JP" sz="1400" dirty="0">
                <a:solidFill>
                  <a:srgbClr val="FF0000"/>
                </a:solidFill>
              </a:rPr>
              <a:t>Measurement period </a:t>
            </a:r>
            <a:br>
              <a:rPr kumimoji="1" lang="en-US" altLang="ja-JP" sz="1400" dirty="0">
                <a:solidFill>
                  <a:srgbClr val="FF0000"/>
                </a:solidFill>
              </a:rPr>
            </a:br>
            <a:r>
              <a:rPr kumimoji="1" lang="en-US" altLang="ja-JP" sz="1400" dirty="0">
                <a:solidFill>
                  <a:srgbClr val="FF0000"/>
                </a:solidFill>
              </a:rPr>
              <a:t>by timing measurement defined in</a:t>
            </a:r>
          </a:p>
          <a:p>
            <a:r>
              <a:rPr kumimoji="1" lang="en-US" altLang="ja-JP" sz="1400" dirty="0">
                <a:solidFill>
                  <a:srgbClr val="FF0000"/>
                </a:solidFill>
              </a:rPr>
              <a:t>WNM </a:t>
            </a:r>
            <a:endParaRPr kumimoji="1" lang="ja-JP" altLang="en-US" sz="1400" dirty="0">
              <a:solidFill>
                <a:srgbClr val="FF0000"/>
              </a:solidFill>
            </a:endParaRPr>
          </a:p>
        </p:txBody>
      </p:sp>
      <p:grpSp>
        <p:nvGrpSpPr>
          <p:cNvPr id="95" name="グループ化 94"/>
          <p:cNvGrpSpPr/>
          <p:nvPr/>
        </p:nvGrpSpPr>
        <p:grpSpPr>
          <a:xfrm>
            <a:off x="4666099" y="5097493"/>
            <a:ext cx="753758" cy="663228"/>
            <a:chOff x="4666099" y="5097492"/>
            <a:chExt cx="753758" cy="721471"/>
          </a:xfrm>
        </p:grpSpPr>
        <p:cxnSp>
          <p:nvCxnSpPr>
            <p:cNvPr id="65" name="直線コネクタ 64"/>
            <p:cNvCxnSpPr>
              <a:stCxn id="62" idx="2"/>
            </p:cNvCxnSpPr>
            <p:nvPr/>
          </p:nvCxnSpPr>
          <p:spPr bwMode="auto">
            <a:xfrm flipH="1">
              <a:off x="4666099" y="5097492"/>
              <a:ext cx="706934" cy="72147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66" name="直線コネクタ 65"/>
            <p:cNvCxnSpPr/>
            <p:nvPr/>
          </p:nvCxnSpPr>
          <p:spPr bwMode="auto">
            <a:xfrm flipH="1">
              <a:off x="4666099" y="5316428"/>
              <a:ext cx="753758" cy="502535"/>
            </a:xfrm>
            <a:prstGeom prst="line">
              <a:avLst/>
            </a:prstGeom>
            <a:solidFill>
              <a:srgbClr val="00B8FF"/>
            </a:solidFill>
            <a:ln w="9525" cap="flat" cmpd="sng" algn="ctr">
              <a:solidFill>
                <a:srgbClr val="FF0000"/>
              </a:solidFill>
              <a:prstDash val="solid"/>
              <a:round/>
              <a:headEnd type="none" w="med" len="med"/>
              <a:tailEnd type="none" w="med" len="med"/>
            </a:ln>
            <a:effectLst/>
          </p:spPr>
        </p:cxnSp>
      </p:grpSp>
      <p:cxnSp>
        <p:nvCxnSpPr>
          <p:cNvPr id="68" name="直線コネクタ 67"/>
          <p:cNvCxnSpPr/>
          <p:nvPr/>
        </p:nvCxnSpPr>
        <p:spPr bwMode="auto">
          <a:xfrm>
            <a:off x="5220072" y="5184678"/>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69" name="直線コネクタ 68"/>
          <p:cNvCxnSpPr/>
          <p:nvPr/>
        </p:nvCxnSpPr>
        <p:spPr bwMode="auto">
          <a:xfrm>
            <a:off x="5220072" y="526712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70" name="直線コネクタ 69"/>
          <p:cNvCxnSpPr/>
          <p:nvPr/>
        </p:nvCxnSpPr>
        <p:spPr bwMode="auto">
          <a:xfrm>
            <a:off x="5220072" y="5376531"/>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90" name="上下矢印 89"/>
          <p:cNvSpPr/>
          <p:nvPr/>
        </p:nvSpPr>
        <p:spPr bwMode="auto">
          <a:xfrm>
            <a:off x="5314167" y="5266440"/>
            <a:ext cx="211379" cy="113465"/>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左中かっこ 91"/>
          <p:cNvSpPr/>
          <p:nvPr/>
        </p:nvSpPr>
        <p:spPr bwMode="auto">
          <a:xfrm>
            <a:off x="5580112" y="2930181"/>
            <a:ext cx="197437" cy="2048324"/>
          </a:xfrm>
          <a:prstGeom prst="leftBrace">
            <a:avLst>
              <a:gd name="adj1" fmla="val 58506"/>
              <a:gd name="adj2" fmla="val 50000"/>
            </a:avLst>
          </a:prstGeom>
          <a:solidFill>
            <a:schemeClr val="bg1"/>
          </a:solidFill>
          <a:ln w="1905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テキスト ボックス 92"/>
          <p:cNvSpPr txBox="1"/>
          <p:nvPr/>
        </p:nvSpPr>
        <p:spPr>
          <a:xfrm>
            <a:off x="4139952" y="3573016"/>
            <a:ext cx="1458989" cy="954107"/>
          </a:xfrm>
          <a:prstGeom prst="rect">
            <a:avLst/>
          </a:prstGeom>
          <a:noFill/>
        </p:spPr>
        <p:txBody>
          <a:bodyPr wrap="none" rtlCol="0">
            <a:spAutoFit/>
          </a:bodyPr>
          <a:lstStyle/>
          <a:p>
            <a:pPr algn="r"/>
            <a:r>
              <a:rPr kumimoji="1" lang="en-US" altLang="ja-JP" sz="1400" b="1" dirty="0">
                <a:solidFill>
                  <a:srgbClr val="0000FF"/>
                </a:solidFill>
              </a:rPr>
              <a:t>Need to measure</a:t>
            </a:r>
            <a:br>
              <a:rPr kumimoji="1" lang="en-US" altLang="ja-JP" sz="1400" b="1" dirty="0">
                <a:solidFill>
                  <a:srgbClr val="0000FF"/>
                </a:solidFill>
              </a:rPr>
            </a:br>
            <a:r>
              <a:rPr kumimoji="1" lang="en-US" altLang="ja-JP" sz="1400" b="1" dirty="0">
                <a:solidFill>
                  <a:srgbClr val="0000FF"/>
                </a:solidFill>
              </a:rPr>
              <a:t>for RTA in</a:t>
            </a:r>
            <a:br>
              <a:rPr kumimoji="1" lang="en-US" altLang="ja-JP" sz="1400" b="1" dirty="0">
                <a:solidFill>
                  <a:srgbClr val="0000FF"/>
                </a:solidFill>
              </a:rPr>
            </a:br>
            <a:r>
              <a:rPr kumimoji="1" lang="en-US" altLang="ja-JP" sz="1400" b="1" dirty="0">
                <a:solidFill>
                  <a:srgbClr val="0000FF"/>
                </a:solidFill>
              </a:rPr>
              <a:t>IEEE 802.11be</a:t>
            </a:r>
          </a:p>
          <a:p>
            <a:pPr algn="r"/>
            <a:endParaRPr kumimoji="1" lang="en-US" altLang="ja-JP" sz="1400" b="1" dirty="0">
              <a:solidFill>
                <a:srgbClr val="0000FF"/>
              </a:solidFill>
            </a:endParaRPr>
          </a:p>
        </p:txBody>
      </p:sp>
    </p:spTree>
    <p:extLst>
      <p:ext uri="{BB962C8B-B14F-4D97-AF65-F5344CB8AC3E}">
        <p14:creationId xmlns:p14="http://schemas.microsoft.com/office/powerpoint/2010/main" val="235277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a:xfrm>
            <a:off x="685800" y="1981200"/>
            <a:ext cx="7918648" cy="4472136"/>
          </a:xfrm>
        </p:spPr>
        <p:txBody>
          <a:bodyPr>
            <a:normAutofit fontScale="92500" lnSpcReduction="20000"/>
          </a:bodyPr>
          <a:lstStyle/>
          <a:p>
            <a:pPr>
              <a:buFont typeface="Arial" panose="020B0604020202020204" pitchFamily="34" charset="0"/>
              <a:buChar char="•"/>
            </a:pPr>
            <a:r>
              <a:rPr lang="en-US" altLang="ja-JP" dirty="0"/>
              <a:t>According to EHT PAR [1], the scope of </a:t>
            </a:r>
            <a:r>
              <a:rPr lang="en-US" altLang="ja-JP" dirty="0" err="1"/>
              <a:t>TGbe</a:t>
            </a:r>
            <a:r>
              <a:rPr lang="en-US" altLang="ja-JP" dirty="0"/>
              <a:t> includes </a:t>
            </a:r>
            <a:r>
              <a:rPr lang="en-GB" altLang="ja-JP" dirty="0"/>
              <a:t>at least one mode of operation capable of improved worst case latency and jitter.</a:t>
            </a:r>
            <a:endParaRPr lang="en-US" altLang="ja-JP" dirty="0"/>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As well as IEEE 802.11ax, IEEE 802.11be will use unlicensed spectra, low-latency and jitter functions depend on the radio environments.</a:t>
            </a:r>
          </a:p>
          <a:p>
            <a:pPr lvl="1">
              <a:buFont typeface="Arial" panose="020B0604020202020204" pitchFamily="34" charset="0"/>
              <a:buChar char="•"/>
            </a:pPr>
            <a:r>
              <a:rPr lang="en-US" altLang="ja-JP" dirty="0"/>
              <a:t>Therefore, measurement of quality of low-latency and jitter is quite important.</a:t>
            </a:r>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This presentation discusses necessity </a:t>
            </a:r>
            <a:r>
              <a:rPr lang="en-US" altLang="ja-JP" dirty="0">
                <a:solidFill>
                  <a:schemeClr val="tx1"/>
                </a:solidFill>
              </a:rPr>
              <a:t>of measurement and report features for IEEE 802.11be low-latency</a:t>
            </a:r>
            <a:r>
              <a:rPr lang="ja-JP" altLang="en-US" dirty="0">
                <a:solidFill>
                  <a:schemeClr val="tx1"/>
                </a:solidFill>
              </a:rPr>
              <a:t> </a:t>
            </a:r>
            <a:r>
              <a:rPr lang="en-US" altLang="ja-JP" dirty="0"/>
              <a:t>functions.</a:t>
            </a:r>
          </a:p>
          <a:p>
            <a:pPr lvl="1">
              <a:buFont typeface="Arial" panose="020B0604020202020204" pitchFamily="34" charset="0"/>
              <a:buChar char="•"/>
            </a:pPr>
            <a:r>
              <a:rPr lang="en-US" altLang="ja-JP" dirty="0" smtClean="0"/>
              <a:t>Contention </a:t>
            </a:r>
            <a:r>
              <a:rPr lang="en-US" altLang="ja-JP" dirty="0"/>
              <a:t>time and retransmission time should be </a:t>
            </a:r>
            <a:r>
              <a:rPr lang="en-US" altLang="ja-JP" dirty="0" smtClean="0"/>
              <a:t>measured </a:t>
            </a:r>
            <a:r>
              <a:rPr lang="en-US" altLang="ja-JP" dirty="0"/>
              <a:t>for real-time applications (RTAs).</a:t>
            </a:r>
          </a:p>
          <a:p>
            <a:pPr lvl="1">
              <a:buFont typeface="Arial" panose="020B0604020202020204" pitchFamily="34" charset="0"/>
              <a:buChar char="•"/>
            </a:pPr>
            <a:r>
              <a:rPr lang="en-US" altLang="ja-JP" dirty="0"/>
              <a:t>Statistical measurement </a:t>
            </a:r>
            <a:r>
              <a:rPr lang="en-US" altLang="ja-JP" dirty="0">
                <a:solidFill>
                  <a:srgbClr val="00B050"/>
                </a:solidFill>
              </a:rPr>
              <a:t>and report </a:t>
            </a:r>
            <a:r>
              <a:rPr lang="en-US" altLang="ja-JP" dirty="0"/>
              <a:t>for worst case latency or jitter should be needed, which requires a number of measurement results.</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47263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Need for Features of Latency Measurement</a:t>
            </a:r>
            <a:endParaRPr kumimoji="1" lang="ja-JP" altLang="en-US" dirty="0"/>
          </a:p>
        </p:txBody>
      </p:sp>
      <p:sp>
        <p:nvSpPr>
          <p:cNvPr id="3" name="コンテンツ プレースホルダー 2"/>
          <p:cNvSpPr>
            <a:spLocks noGrp="1"/>
          </p:cNvSpPr>
          <p:nvPr>
            <p:ph idx="1"/>
          </p:nvPr>
        </p:nvSpPr>
        <p:spPr>
          <a:xfrm>
            <a:off x="685800" y="1981200"/>
            <a:ext cx="7918648" cy="4544144"/>
          </a:xfrm>
        </p:spPr>
        <p:txBody>
          <a:bodyPr>
            <a:normAutofit/>
          </a:bodyPr>
          <a:lstStyle/>
          <a:p>
            <a:pPr>
              <a:buFont typeface="Arial" panose="020B0604020202020204" pitchFamily="34" charset="0"/>
              <a:buChar char="•"/>
            </a:pPr>
            <a:r>
              <a:rPr lang="en-US" altLang="ja-JP" dirty="0">
                <a:solidFill>
                  <a:schemeClr val="tx1"/>
                </a:solidFill>
              </a:rPr>
              <a:t>RTA Report [2] indicates various use cases of real-time applications and their requirements.</a:t>
            </a:r>
          </a:p>
          <a:p>
            <a:pPr lvl="1">
              <a:buFont typeface="Arial" panose="020B0604020202020204" pitchFamily="34" charset="0"/>
              <a:buChar char="•"/>
            </a:pPr>
            <a:r>
              <a:rPr lang="en-US" altLang="ja-JP" dirty="0" smtClean="0">
                <a:solidFill>
                  <a:schemeClr val="tx1"/>
                </a:solidFill>
              </a:rPr>
              <a:t>To </a:t>
            </a:r>
            <a:r>
              <a:rPr lang="en-US" altLang="ja-JP" dirty="0">
                <a:solidFill>
                  <a:schemeClr val="tx1"/>
                </a:solidFill>
              </a:rPr>
              <a:t>meet the </a:t>
            </a:r>
            <a:r>
              <a:rPr lang="en-US" altLang="ja-JP" dirty="0" smtClean="0">
                <a:solidFill>
                  <a:schemeClr val="tx1"/>
                </a:solidFill>
              </a:rPr>
              <a:t>requirements of each real-time </a:t>
            </a:r>
            <a:r>
              <a:rPr lang="en-US" altLang="ja-JP" dirty="0">
                <a:solidFill>
                  <a:schemeClr val="tx1"/>
                </a:solidFill>
              </a:rPr>
              <a:t>application</a:t>
            </a:r>
            <a:r>
              <a:rPr lang="en-US" altLang="ja-JP" dirty="0" smtClean="0">
                <a:solidFill>
                  <a:schemeClr val="tx1"/>
                </a:solidFill>
              </a:rPr>
              <a:t>, </a:t>
            </a:r>
            <a:r>
              <a:rPr lang="en-US" altLang="ja-JP" dirty="0">
                <a:solidFill>
                  <a:schemeClr val="tx1"/>
                </a:solidFill>
              </a:rPr>
              <a:t>we should know how much latency and jitter are generated in the </a:t>
            </a:r>
            <a:r>
              <a:rPr lang="en-US" altLang="ja-JP" dirty="0" smtClean="0">
                <a:solidFill>
                  <a:schemeClr val="tx1"/>
                </a:solidFill>
              </a:rPr>
              <a:t>BSS.</a:t>
            </a:r>
          </a:p>
          <a:p>
            <a:pPr lvl="1">
              <a:buFont typeface="Arial" panose="020B0604020202020204" pitchFamily="34" charset="0"/>
              <a:buChar char="•"/>
            </a:pPr>
            <a:endParaRPr lang="en-US" altLang="ja-JP" sz="1000" dirty="0"/>
          </a:p>
          <a:p>
            <a:pPr>
              <a:buFont typeface="Arial" panose="020B0604020202020204" pitchFamily="34" charset="0"/>
              <a:buChar char="•"/>
            </a:pPr>
            <a:r>
              <a:rPr lang="en-US" altLang="ja-JP" dirty="0"/>
              <a:t>From the perspective of stable network management, low-latency features in IEEE 802.11be should be controlled based on the results of latency measurement.</a:t>
            </a:r>
          </a:p>
          <a:p>
            <a:pPr lvl="1">
              <a:buFont typeface="Arial" panose="020B0604020202020204" pitchFamily="34" charset="0"/>
              <a:buChar char="•"/>
            </a:pPr>
            <a:r>
              <a:rPr lang="en-US" altLang="ja-JP" dirty="0"/>
              <a:t>Latency measurement can offer recognition or prediction of “Worst Case” for RTA.</a:t>
            </a:r>
          </a:p>
          <a:p>
            <a:pPr lvl="1">
              <a:buFont typeface="Arial" panose="020B0604020202020204" pitchFamily="34" charset="0"/>
              <a:buChar char="•"/>
            </a:pPr>
            <a:r>
              <a:rPr lang="en-US" altLang="ja-JP" dirty="0"/>
              <a:t>For example, low-latency queue proposed in [3] can be utilized based on the results of latency measurement.</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62410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Need for Features of Latency Measurement</a:t>
            </a:r>
            <a:r>
              <a:rPr lang="ja-JP" altLang="en-US" dirty="0">
                <a:solidFill>
                  <a:schemeClr val="tx1"/>
                </a:solidFill>
              </a:rPr>
              <a:t> </a:t>
            </a:r>
            <a:r>
              <a:rPr lang="en-US" altLang="ja-JP" dirty="0">
                <a:solidFill>
                  <a:schemeClr val="tx1"/>
                </a:solidFill>
              </a:rPr>
              <a:t>(cont’d)</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685800" y="1981200"/>
            <a:ext cx="7918648" cy="4544144"/>
          </a:xfrm>
        </p:spPr>
        <p:txBody>
          <a:bodyPr>
            <a:normAutofit fontScale="92500" lnSpcReduction="20000"/>
          </a:bodyPr>
          <a:lstStyle/>
          <a:p>
            <a:pPr>
              <a:buFont typeface="Arial" panose="020B0604020202020204" pitchFamily="34" charset="0"/>
              <a:buChar char="•"/>
            </a:pPr>
            <a:r>
              <a:rPr lang="en-US" altLang="ja-JP" dirty="0">
                <a:solidFill>
                  <a:schemeClr val="tx1"/>
                </a:solidFill>
              </a:rPr>
              <a:t>Contention time and retransmission time that affect on latency characteristic should be measured at each AP or STA, and statistical information of delay and jitter characteristic should be notified to an AP or networks.</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RTA STA should have some functions that can measure latency (including contention time and retransmission time).</a:t>
            </a:r>
          </a:p>
          <a:p>
            <a:pPr lvl="1">
              <a:buFont typeface="Arial" panose="020B0604020202020204" pitchFamily="34" charset="0"/>
              <a:buChar char="•"/>
            </a:pPr>
            <a:r>
              <a:rPr lang="en-US" altLang="ja-JP" dirty="0">
                <a:solidFill>
                  <a:schemeClr val="tx1"/>
                </a:solidFill>
              </a:rPr>
              <a:t>However, concrete method of latency measurement (how AP or STAs measure latency at each side) won't be defined in IEEE 802.11be standard.</a:t>
            </a:r>
          </a:p>
          <a:p>
            <a:pPr lvl="2">
              <a:buFont typeface="Arial" panose="020B0604020202020204" pitchFamily="34" charset="0"/>
              <a:buChar char="•"/>
            </a:pPr>
            <a:r>
              <a:rPr lang="en-US" altLang="ja-JP" dirty="0">
                <a:solidFill>
                  <a:schemeClr val="tx1"/>
                </a:solidFill>
              </a:rPr>
              <a:t>It can be left for implementation matter.</a:t>
            </a:r>
          </a:p>
          <a:p>
            <a:pPr lvl="2">
              <a:buFont typeface="Arial" panose="020B0604020202020204" pitchFamily="34" charset="0"/>
              <a:buChar char="•"/>
            </a:pPr>
            <a:r>
              <a:rPr lang="en-US" altLang="ja-JP" dirty="0">
                <a:solidFill>
                  <a:schemeClr val="tx1"/>
                </a:solidFill>
              </a:rPr>
              <a:t>It may be good that AP or STA measure each packet delay within its normal operation (in-service).</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Moreover, features that notify statistical information of latency measurement should be defined in IEEE 802.11be. </a:t>
            </a:r>
          </a:p>
        </p:txBody>
      </p:sp>
    </p:spTree>
    <p:extLst>
      <p:ext uri="{BB962C8B-B14F-4D97-AF65-F5344CB8AC3E}">
        <p14:creationId xmlns:p14="http://schemas.microsoft.com/office/powerpoint/2010/main" val="117686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Time Categorization for Latency Analysis</a:t>
            </a:r>
            <a:endParaRPr kumimoji="1" lang="ja-JP" altLang="en-US" dirty="0"/>
          </a:p>
        </p:txBody>
      </p:sp>
      <p:sp>
        <p:nvSpPr>
          <p:cNvPr id="3" name="コンテンツ プレースホルダー 2"/>
          <p:cNvSpPr>
            <a:spLocks noGrp="1"/>
          </p:cNvSpPr>
          <p:nvPr>
            <p:ph idx="1"/>
          </p:nvPr>
        </p:nvSpPr>
        <p:spPr>
          <a:xfrm>
            <a:off x="685800" y="1700808"/>
            <a:ext cx="8206680" cy="1152128"/>
          </a:xfrm>
        </p:spPr>
        <p:txBody>
          <a:bodyPr>
            <a:normAutofit fontScale="77500" lnSpcReduction="20000"/>
          </a:bodyPr>
          <a:lstStyle/>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Wi-Fi Time Sensitive Networking</a:t>
            </a:r>
            <a:r>
              <a:rPr lang="en-US" altLang="ja-JP" sz="2000" dirty="0"/>
              <a:t> (17/1734r1)”[4] comprises packet delay as follows.</a:t>
            </a:r>
            <a:endParaRPr lang="en-US" altLang="ja-JP" sz="100" dirty="0"/>
          </a:p>
          <a:p>
            <a:pPr lvl="1">
              <a:buFont typeface="Arial" panose="020B0604020202020204" pitchFamily="34" charset="0"/>
              <a:buChar char="•"/>
            </a:pPr>
            <a:r>
              <a:rPr lang="en-US" altLang="ja-JP" sz="1600" b="0" dirty="0"/>
              <a:t>Packet Delay = Queueing Delay + Packet Transmission Time</a:t>
            </a:r>
          </a:p>
          <a:p>
            <a:pPr lvl="1">
              <a:buFont typeface="Arial" panose="020B0604020202020204" pitchFamily="34" charset="0"/>
              <a:buChar char="•"/>
            </a:pPr>
            <a:endParaRPr lang="en-US" altLang="ja-JP" sz="900" b="0" dirty="0"/>
          </a:p>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Latency analysis for EHT</a:t>
            </a:r>
            <a:r>
              <a:rPr lang="en-US" altLang="ja-JP" sz="2000" dirty="0"/>
              <a:t> (19/0762r1)”[5] divides packet delay as follows.</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2229582" y="2996952"/>
            <a:ext cx="4684836" cy="1729389"/>
          </a:xfrm>
          <a:prstGeom prst="rect">
            <a:avLst/>
          </a:prstGeom>
        </p:spPr>
      </p:pic>
      <p:sp>
        <p:nvSpPr>
          <p:cNvPr id="10" name="내용 개체 틀 2"/>
          <p:cNvSpPr txBox="1">
            <a:spLocks/>
          </p:cNvSpPr>
          <p:nvPr/>
        </p:nvSpPr>
        <p:spPr bwMode="auto">
          <a:xfrm>
            <a:off x="1120080" y="4729064"/>
            <a:ext cx="7336533" cy="1742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a:t>T</a:t>
            </a:r>
            <a:r>
              <a:rPr lang="en-US" altLang="ko-KR" sz="1600" b="0" baseline="-25000" dirty="0"/>
              <a:t>W</a:t>
            </a:r>
            <a:r>
              <a:rPr lang="en-US" altLang="ko-KR" sz="1600" b="0" dirty="0"/>
              <a:t>: Contention waiting time</a:t>
            </a:r>
          </a:p>
          <a:p>
            <a:pPr lvl="1"/>
            <a:r>
              <a:rPr lang="en-US" altLang="ko-KR" sz="1400" dirty="0"/>
              <a:t>Time to transmit previously arrived packets</a:t>
            </a:r>
          </a:p>
          <a:p>
            <a:r>
              <a:rPr lang="en-US" altLang="ko-KR" sz="1600" b="0" dirty="0"/>
              <a:t>T</a:t>
            </a:r>
            <a:r>
              <a:rPr lang="en-US" altLang="ko-KR" sz="1600" b="0" baseline="-25000" dirty="0"/>
              <a:t>C</a:t>
            </a:r>
            <a:r>
              <a:rPr lang="en-US" altLang="ko-KR" sz="1600" b="0" dirty="0"/>
              <a:t>: Contention time </a:t>
            </a:r>
          </a:p>
          <a:p>
            <a:r>
              <a:rPr lang="en-US" altLang="ko-KR" sz="1600" b="0" dirty="0"/>
              <a:t>T</a:t>
            </a:r>
            <a:r>
              <a:rPr lang="en-US" altLang="ko-KR" sz="1600" b="0" baseline="-25000" dirty="0"/>
              <a:t>R</a:t>
            </a:r>
            <a:r>
              <a:rPr lang="en-US" altLang="ko-KR" sz="1600" b="0" dirty="0"/>
              <a:t>: Additional time for retransmission</a:t>
            </a:r>
          </a:p>
          <a:p>
            <a:pPr lvl="1"/>
            <a:r>
              <a:rPr lang="en-US" altLang="ko-KR" sz="1400" dirty="0"/>
              <a:t>Time spent for failed transmission</a:t>
            </a:r>
          </a:p>
          <a:p>
            <a:r>
              <a:rPr lang="en-US" altLang="ko-KR" sz="1600" b="0" dirty="0"/>
              <a:t>T</a:t>
            </a:r>
            <a:r>
              <a:rPr lang="en-US" altLang="ko-KR" sz="1600" b="0" baseline="-25000" dirty="0"/>
              <a:t>TX</a:t>
            </a:r>
            <a:r>
              <a:rPr lang="en-US" altLang="ko-KR" sz="1600" b="0" dirty="0"/>
              <a:t>: Transmission time for successful data frame and ACK</a:t>
            </a:r>
            <a:endParaRPr lang="ko-KR" altLang="en-US" sz="1600" b="0" dirty="0"/>
          </a:p>
        </p:txBody>
      </p:sp>
      <p:sp>
        <p:nvSpPr>
          <p:cNvPr id="11" name="正方形/長方形 10"/>
          <p:cNvSpPr/>
          <p:nvPr/>
        </p:nvSpPr>
        <p:spPr bwMode="auto">
          <a:xfrm>
            <a:off x="467544" y="2852936"/>
            <a:ext cx="8208912" cy="36187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66929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sz="2800" dirty="0"/>
              <a:t>Time Categorization for Latency Analysis (cont’d)</a:t>
            </a:r>
            <a:endParaRPr kumimoji="1" lang="ja-JP" altLang="en-US" sz="2800" dirty="0"/>
          </a:p>
        </p:txBody>
      </p:sp>
      <p:sp>
        <p:nvSpPr>
          <p:cNvPr id="3" name="コンテンツ プレースホルダー 2"/>
          <p:cNvSpPr>
            <a:spLocks noGrp="1"/>
          </p:cNvSpPr>
          <p:nvPr>
            <p:ph idx="1"/>
          </p:nvPr>
        </p:nvSpPr>
        <p:spPr>
          <a:xfrm>
            <a:off x="685800" y="1556792"/>
            <a:ext cx="8206680" cy="1152128"/>
          </a:xfrm>
        </p:spPr>
        <p:txBody>
          <a:bodyPr>
            <a:normAutofit/>
          </a:bodyPr>
          <a:lstStyle/>
          <a:p>
            <a:pPr>
              <a:buFont typeface="Arial" panose="020B0604020202020204" pitchFamily="34" charset="0"/>
              <a:buChar char="•"/>
            </a:pPr>
            <a:r>
              <a:rPr lang="en-US" altLang="ja-JP" sz="2000" dirty="0"/>
              <a:t>This figure shows an example of divided time categories based on “</a:t>
            </a:r>
            <a:r>
              <a:rPr lang="en-US" altLang="ko-KR" sz="2000" dirty="0">
                <a:solidFill>
                  <a:schemeClr val="tx1"/>
                </a:solidFill>
                <a:ea typeface="굴림" panose="020B0600000101010101" pitchFamily="50" charset="-127"/>
              </a:rPr>
              <a:t>Latency analysis for EHT</a:t>
            </a:r>
            <a:r>
              <a:rPr lang="en-US" altLang="ja-JP" sz="2000" dirty="0"/>
              <a:t> (19/0762r1)”[5]</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5940152" y="4003517"/>
            <a:ext cx="3110798" cy="1148339"/>
          </a:xfrm>
          <a:prstGeom prst="rect">
            <a:avLst/>
          </a:prstGeom>
        </p:spPr>
      </p:pic>
      <p:sp>
        <p:nvSpPr>
          <p:cNvPr id="10" name="내용 개체 틀 2"/>
          <p:cNvSpPr txBox="1">
            <a:spLocks/>
          </p:cNvSpPr>
          <p:nvPr/>
        </p:nvSpPr>
        <p:spPr bwMode="auto">
          <a:xfrm>
            <a:off x="6027440" y="5079229"/>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solidFill>
                  <a:srgbClr val="0000FF"/>
                </a:solidFill>
              </a:rPr>
              <a:t>T</a:t>
            </a:r>
            <a:r>
              <a:rPr lang="en-US" altLang="ko-KR" sz="1200" b="0" baseline="-25000" dirty="0">
                <a:solidFill>
                  <a:srgbClr val="0000FF"/>
                </a:solidFill>
              </a:rPr>
              <a:t>W</a:t>
            </a:r>
            <a:r>
              <a:rPr lang="en-US" altLang="ko-KR" sz="1200" b="0" dirty="0">
                <a:solidFill>
                  <a:srgbClr val="0000FF"/>
                </a:solidFill>
              </a:rPr>
              <a:t>: Contention waiting time</a:t>
            </a:r>
          </a:p>
          <a:p>
            <a:pPr marL="0" indent="0">
              <a:buNone/>
            </a:pPr>
            <a:r>
              <a:rPr lang="en-US" altLang="ko-KR" sz="1200" b="0" dirty="0">
                <a:solidFill>
                  <a:srgbClr val="0000FF"/>
                </a:solidFill>
              </a:rPr>
              <a:t>T</a:t>
            </a:r>
            <a:r>
              <a:rPr lang="en-US" altLang="ko-KR" sz="1200" b="0" baseline="-25000" dirty="0">
                <a:solidFill>
                  <a:srgbClr val="0000FF"/>
                </a:solidFill>
              </a:rPr>
              <a:t>C</a:t>
            </a:r>
            <a:r>
              <a:rPr lang="en-US" altLang="ko-KR" sz="1200" b="0" dirty="0">
                <a:solidFill>
                  <a:srgbClr val="0000FF"/>
                </a:solidFill>
              </a:rPr>
              <a:t>: Contention time </a:t>
            </a:r>
          </a:p>
          <a:p>
            <a:pPr marL="0" indent="0">
              <a:buNone/>
            </a:pPr>
            <a:r>
              <a:rPr lang="en-US" altLang="ko-KR" sz="1200" b="0" dirty="0">
                <a:solidFill>
                  <a:srgbClr val="0000FF"/>
                </a:solidFill>
              </a:rPr>
              <a:t>T</a:t>
            </a:r>
            <a:r>
              <a:rPr lang="en-US" altLang="ko-KR" sz="1200" b="0" baseline="-25000" dirty="0">
                <a:solidFill>
                  <a:srgbClr val="0000FF"/>
                </a:solidFill>
              </a:rPr>
              <a:t>R</a:t>
            </a:r>
            <a:r>
              <a:rPr lang="en-US" altLang="ko-KR" sz="1200" b="0" dirty="0">
                <a:solidFill>
                  <a:srgbClr val="0000FF"/>
                </a:solidFill>
              </a:rPr>
              <a:t>: Additional time for retransmission</a:t>
            </a:r>
          </a:p>
          <a:p>
            <a:pPr marL="0" indent="0">
              <a:buNone/>
            </a:pPr>
            <a:r>
              <a:rPr lang="en-US" altLang="ko-KR" sz="1200" b="0" dirty="0">
                <a:solidFill>
                  <a:srgbClr val="0000FF"/>
                </a:solidFill>
              </a:rPr>
              <a:t>T</a:t>
            </a:r>
            <a:r>
              <a:rPr lang="en-US" altLang="ko-KR" sz="1200" b="0" baseline="-25000" dirty="0">
                <a:solidFill>
                  <a:srgbClr val="0000FF"/>
                </a:solidFill>
              </a:rPr>
              <a:t>TX</a:t>
            </a:r>
            <a:r>
              <a:rPr lang="en-US" altLang="ko-KR" sz="1200" b="0" dirty="0">
                <a:solidFill>
                  <a:srgbClr val="0000FF"/>
                </a:solidFill>
              </a:rPr>
              <a:t>: Transmission time for successful</a:t>
            </a:r>
          </a:p>
          <a:p>
            <a:pPr marL="0" indent="0">
              <a:buNone/>
            </a:pPr>
            <a:r>
              <a:rPr lang="en-US" altLang="ko-KR" sz="1200" b="0" dirty="0">
                <a:solidFill>
                  <a:srgbClr val="0000FF"/>
                </a:solidFill>
              </a:rPr>
              <a:t> data frame and ACK</a:t>
            </a:r>
            <a:endParaRPr lang="ko-KR" altLang="en-US" sz="1200" b="0" dirty="0">
              <a:solidFill>
                <a:srgbClr val="0000FF"/>
              </a:solidFill>
            </a:endParaRPr>
          </a:p>
        </p:txBody>
      </p:sp>
      <p:cxnSp>
        <p:nvCxnSpPr>
          <p:cNvPr id="14" name="直線コネクタ 13"/>
          <p:cNvCxnSpPr/>
          <p:nvPr/>
        </p:nvCxnSpPr>
        <p:spPr bwMode="auto">
          <a:xfrm>
            <a:off x="4644008" y="2719703"/>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2339752" y="2708920"/>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テキスト ボックス 17"/>
          <p:cNvSpPr txBox="1"/>
          <p:nvPr/>
        </p:nvSpPr>
        <p:spPr>
          <a:xfrm>
            <a:off x="1835696" y="2377042"/>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9" name="テキスト ボックス 18"/>
          <p:cNvSpPr txBox="1"/>
          <p:nvPr/>
        </p:nvSpPr>
        <p:spPr>
          <a:xfrm>
            <a:off x="4067944" y="2377042"/>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20" name="正方形/長方形 19"/>
          <p:cNvSpPr/>
          <p:nvPr/>
        </p:nvSpPr>
        <p:spPr bwMode="auto">
          <a:xfrm>
            <a:off x="2339752" y="2935727"/>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6" name="正方形/長方形 25"/>
          <p:cNvSpPr/>
          <p:nvPr/>
        </p:nvSpPr>
        <p:spPr bwMode="auto">
          <a:xfrm>
            <a:off x="2339752" y="3605170"/>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8" name="直線コネクタ 27"/>
          <p:cNvCxnSpPr/>
          <p:nvPr/>
        </p:nvCxnSpPr>
        <p:spPr bwMode="auto">
          <a:xfrm>
            <a:off x="2627784" y="3301722"/>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2619317" y="3324892"/>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2" name="直線コネクタ 31"/>
          <p:cNvCxnSpPr/>
          <p:nvPr/>
        </p:nvCxnSpPr>
        <p:spPr bwMode="auto">
          <a:xfrm>
            <a:off x="2627784" y="3961182"/>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3" name="テキスト ボックス 32"/>
          <p:cNvSpPr txBox="1"/>
          <p:nvPr/>
        </p:nvSpPr>
        <p:spPr>
          <a:xfrm>
            <a:off x="2619317" y="400351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5" name="直線コネクタ 34"/>
          <p:cNvCxnSpPr/>
          <p:nvPr/>
        </p:nvCxnSpPr>
        <p:spPr bwMode="auto">
          <a:xfrm>
            <a:off x="611560" y="43306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8" name="直線矢印コネクタ 37"/>
          <p:cNvCxnSpPr/>
          <p:nvPr/>
        </p:nvCxnSpPr>
        <p:spPr bwMode="auto">
          <a:xfrm>
            <a:off x="2339752" y="4365286"/>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39" name="直線コネクタ 38"/>
          <p:cNvCxnSpPr/>
          <p:nvPr/>
        </p:nvCxnSpPr>
        <p:spPr bwMode="auto">
          <a:xfrm>
            <a:off x="2339752" y="4520874"/>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正方形/長方形 39"/>
          <p:cNvSpPr/>
          <p:nvPr/>
        </p:nvSpPr>
        <p:spPr bwMode="auto">
          <a:xfrm>
            <a:off x="2339752" y="4874403"/>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41" name="直線コネクタ 40"/>
          <p:cNvCxnSpPr/>
          <p:nvPr/>
        </p:nvCxnSpPr>
        <p:spPr bwMode="auto">
          <a:xfrm>
            <a:off x="2627784" y="4509120"/>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619317" y="4543794"/>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46" name="直線コネクタ 45"/>
          <p:cNvCxnSpPr/>
          <p:nvPr/>
        </p:nvCxnSpPr>
        <p:spPr bwMode="auto">
          <a:xfrm>
            <a:off x="2627784" y="5128018"/>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7" name="テキスト ボックス 46"/>
          <p:cNvSpPr txBox="1"/>
          <p:nvPr/>
        </p:nvSpPr>
        <p:spPr>
          <a:xfrm>
            <a:off x="2619317" y="5128018"/>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49" name="直線コネクタ 48"/>
          <p:cNvCxnSpPr/>
          <p:nvPr/>
        </p:nvCxnSpPr>
        <p:spPr bwMode="auto">
          <a:xfrm>
            <a:off x="611560" y="5405017"/>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9" name="直線矢印コネクタ 58"/>
          <p:cNvCxnSpPr/>
          <p:nvPr/>
        </p:nvCxnSpPr>
        <p:spPr bwMode="auto">
          <a:xfrm>
            <a:off x="2339752" y="5405017"/>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0" name="直線矢印コネクタ 59"/>
          <p:cNvCxnSpPr/>
          <p:nvPr/>
        </p:nvCxnSpPr>
        <p:spPr bwMode="auto">
          <a:xfrm flipH="1">
            <a:off x="2339752" y="5661248"/>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3" name="直線コネクタ 62"/>
          <p:cNvCxnSpPr/>
          <p:nvPr/>
        </p:nvCxnSpPr>
        <p:spPr bwMode="auto">
          <a:xfrm>
            <a:off x="611560" y="5774616"/>
            <a:ext cx="4032448" cy="0"/>
          </a:xfrm>
          <a:prstGeom prst="line">
            <a:avLst/>
          </a:prstGeom>
          <a:solidFill>
            <a:srgbClr val="00B8FF"/>
          </a:solidFill>
          <a:ln w="38100" cap="flat" cmpd="sng" algn="ctr">
            <a:solidFill>
              <a:srgbClr val="FF0000"/>
            </a:solidFill>
            <a:prstDash val="dash"/>
            <a:round/>
            <a:headEnd type="none" w="med" len="med"/>
            <a:tailEnd type="none" w="med" len="med"/>
          </a:ln>
          <a:effectLst/>
        </p:spPr>
      </p:cxnSp>
      <p:sp>
        <p:nvSpPr>
          <p:cNvPr id="64" name="テキスト ボックス 63"/>
          <p:cNvSpPr txBox="1"/>
          <p:nvPr/>
        </p:nvSpPr>
        <p:spPr>
          <a:xfrm>
            <a:off x="4843098" y="4221088"/>
            <a:ext cx="1008112" cy="461665"/>
          </a:xfrm>
          <a:prstGeom prst="rect">
            <a:avLst/>
          </a:prstGeom>
          <a:noFill/>
        </p:spPr>
        <p:txBody>
          <a:bodyPr wrap="square" rtlCol="0">
            <a:spAutoFit/>
          </a:bodyPr>
          <a:lstStyle/>
          <a:p>
            <a:r>
              <a:rPr kumimoji="1" lang="en-US" altLang="ja-JP" sz="1200" dirty="0">
                <a:solidFill>
                  <a:schemeClr val="tx1"/>
                </a:solidFill>
              </a:rPr>
              <a:t>Transmission</a:t>
            </a:r>
          </a:p>
          <a:p>
            <a:r>
              <a:rPr kumimoji="1" lang="en-US" altLang="ja-JP" sz="1200" dirty="0">
                <a:solidFill>
                  <a:schemeClr val="tx1"/>
                </a:solidFill>
              </a:rPr>
              <a:t>failed</a:t>
            </a:r>
            <a:endParaRPr kumimoji="1" lang="ja-JP" altLang="en-US" sz="1200" dirty="0">
              <a:solidFill>
                <a:schemeClr val="tx1"/>
              </a:solidFill>
            </a:endParaRPr>
          </a:p>
        </p:txBody>
      </p:sp>
      <p:sp>
        <p:nvSpPr>
          <p:cNvPr id="65" name="テキスト ボックス 64"/>
          <p:cNvSpPr txBox="1"/>
          <p:nvPr/>
        </p:nvSpPr>
        <p:spPr>
          <a:xfrm>
            <a:off x="3923928" y="4221088"/>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68" name="直線矢印コネクタ 67"/>
          <p:cNvCxnSpPr>
            <a:endCxn id="64" idx="1"/>
          </p:cNvCxnSpPr>
          <p:nvPr/>
        </p:nvCxnSpPr>
        <p:spPr bwMode="auto">
          <a:xfrm>
            <a:off x="4644008" y="4451921"/>
            <a:ext cx="199090"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69" name="右中かっこ 68"/>
          <p:cNvSpPr/>
          <p:nvPr/>
        </p:nvSpPr>
        <p:spPr bwMode="auto">
          <a:xfrm>
            <a:off x="4752020" y="4543794"/>
            <a:ext cx="90010" cy="829422"/>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テキスト ボックス 69"/>
          <p:cNvSpPr txBox="1"/>
          <p:nvPr/>
        </p:nvSpPr>
        <p:spPr>
          <a:xfrm>
            <a:off x="4859812" y="4767535"/>
            <a:ext cx="1152348" cy="461665"/>
          </a:xfrm>
          <a:prstGeom prst="rect">
            <a:avLst/>
          </a:prstGeom>
          <a:noFill/>
        </p:spPr>
        <p:txBody>
          <a:bodyPr wrap="square" rtlCol="0">
            <a:spAutoFit/>
          </a:bodyPr>
          <a:lstStyle/>
          <a:p>
            <a:r>
              <a:rPr kumimoji="1" lang="en-US" altLang="ja-JP" sz="1200" dirty="0">
                <a:solidFill>
                  <a:schemeClr val="tx1"/>
                </a:solidFill>
              </a:rPr>
              <a:t>Contention for</a:t>
            </a:r>
            <a:r>
              <a:rPr kumimoji="1" lang="ja-JP" altLang="en-US" sz="1200" dirty="0">
                <a:solidFill>
                  <a:schemeClr val="tx1"/>
                </a:solidFill>
              </a:rPr>
              <a:t> </a:t>
            </a:r>
            <a:r>
              <a:rPr kumimoji="1" lang="en-US" altLang="ja-JP" sz="1200" dirty="0">
                <a:solidFill>
                  <a:schemeClr val="tx1"/>
                </a:solidFill>
              </a:rPr>
              <a:t>retransmission</a:t>
            </a:r>
          </a:p>
        </p:txBody>
      </p:sp>
      <p:sp>
        <p:nvSpPr>
          <p:cNvPr id="71" name="正方形/長方形 70"/>
          <p:cNvSpPr/>
          <p:nvPr/>
        </p:nvSpPr>
        <p:spPr bwMode="auto">
          <a:xfrm>
            <a:off x="5940152" y="3861048"/>
            <a:ext cx="3110798" cy="24482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p:cNvCxnSpPr/>
          <p:nvPr/>
        </p:nvCxnSpPr>
        <p:spPr bwMode="auto">
          <a:xfrm>
            <a:off x="4644008" y="3042593"/>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73" name="テキスト ボックス 72"/>
          <p:cNvSpPr txBox="1"/>
          <p:nvPr/>
        </p:nvSpPr>
        <p:spPr>
          <a:xfrm>
            <a:off x="4859812" y="2904094"/>
            <a:ext cx="1008112" cy="276999"/>
          </a:xfrm>
          <a:prstGeom prst="rect">
            <a:avLst/>
          </a:prstGeom>
          <a:noFill/>
        </p:spPr>
        <p:txBody>
          <a:bodyPr wrap="square" rtlCol="0">
            <a:spAutoFit/>
          </a:bodyPr>
          <a:lstStyle/>
          <a:p>
            <a:r>
              <a:rPr kumimoji="1" lang="en-US" altLang="ja-JP" sz="1200" dirty="0">
                <a:solidFill>
                  <a:schemeClr val="tx1"/>
                </a:solidFill>
              </a:rPr>
              <a:t>Queue in</a:t>
            </a:r>
            <a:endParaRPr kumimoji="1" lang="ja-JP" altLang="en-US" sz="1200" dirty="0">
              <a:solidFill>
                <a:schemeClr val="tx1"/>
              </a:solidFill>
            </a:endParaRPr>
          </a:p>
        </p:txBody>
      </p:sp>
      <p:sp>
        <p:nvSpPr>
          <p:cNvPr id="74" name="テキスト ボックス 73"/>
          <p:cNvSpPr txBox="1"/>
          <p:nvPr/>
        </p:nvSpPr>
        <p:spPr>
          <a:xfrm>
            <a:off x="4860032" y="3115185"/>
            <a:ext cx="1008112" cy="461665"/>
          </a:xfrm>
          <a:prstGeom prst="rect">
            <a:avLst/>
          </a:prstGeom>
          <a:noFill/>
        </p:spPr>
        <p:txBody>
          <a:bodyPr wrap="square" rtlCol="0">
            <a:spAutoFit/>
          </a:bodyPr>
          <a:lstStyle/>
          <a:p>
            <a:r>
              <a:rPr kumimoji="1" lang="en-US" altLang="ja-JP" sz="1200" dirty="0">
                <a:solidFill>
                  <a:schemeClr val="tx1"/>
                </a:solidFill>
              </a:rPr>
              <a:t>Contention start</a:t>
            </a:r>
            <a:endParaRPr kumimoji="1" lang="ja-JP" altLang="en-US" sz="1200" dirty="0">
              <a:solidFill>
                <a:schemeClr val="tx1"/>
              </a:solidFill>
            </a:endParaRPr>
          </a:p>
        </p:txBody>
      </p:sp>
      <p:cxnSp>
        <p:nvCxnSpPr>
          <p:cNvPr id="75" name="直線矢印コネクタ 74"/>
          <p:cNvCxnSpPr/>
          <p:nvPr/>
        </p:nvCxnSpPr>
        <p:spPr bwMode="auto">
          <a:xfrm>
            <a:off x="4644008" y="3301722"/>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cxnSp>
        <p:nvCxnSpPr>
          <p:cNvPr id="76" name="直線コネクタ 75"/>
          <p:cNvCxnSpPr/>
          <p:nvPr/>
        </p:nvCxnSpPr>
        <p:spPr bwMode="auto">
          <a:xfrm>
            <a:off x="611560" y="3042593"/>
            <a:ext cx="4032448"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77" name="直線コネクタ 76"/>
          <p:cNvCxnSpPr/>
          <p:nvPr/>
        </p:nvCxnSpPr>
        <p:spPr bwMode="auto">
          <a:xfrm>
            <a:off x="611560" y="3301723"/>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0" name="直線矢印コネクタ 79"/>
          <p:cNvCxnSpPr/>
          <p:nvPr/>
        </p:nvCxnSpPr>
        <p:spPr bwMode="auto">
          <a:xfrm>
            <a:off x="2123728" y="3042593"/>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1" name="直線矢印コネクタ 80"/>
          <p:cNvCxnSpPr/>
          <p:nvPr/>
        </p:nvCxnSpPr>
        <p:spPr bwMode="auto">
          <a:xfrm>
            <a:off x="2123728" y="3317721"/>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3" name="直線矢印コネクタ 82"/>
          <p:cNvCxnSpPr/>
          <p:nvPr/>
        </p:nvCxnSpPr>
        <p:spPr bwMode="auto">
          <a:xfrm>
            <a:off x="2123728" y="4330612"/>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5" name="直線矢印コネクタ 84"/>
          <p:cNvCxnSpPr/>
          <p:nvPr/>
        </p:nvCxnSpPr>
        <p:spPr bwMode="auto">
          <a:xfrm>
            <a:off x="2123728" y="5405017"/>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87" name="내용 개체 틀 2"/>
          <p:cNvSpPr txBox="1">
            <a:spLocks/>
          </p:cNvSpPr>
          <p:nvPr/>
        </p:nvSpPr>
        <p:spPr bwMode="auto">
          <a:xfrm>
            <a:off x="107504" y="3030820"/>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W</a:t>
            </a:r>
            <a:r>
              <a:rPr lang="en-US" altLang="ko-KR" sz="1200" b="0" dirty="0">
                <a:solidFill>
                  <a:srgbClr val="0000FF"/>
                </a:solidFill>
              </a:rPr>
              <a:t>: Contention waiting time</a:t>
            </a:r>
            <a:endParaRPr lang="ko-KR" altLang="en-US" sz="1200" b="0" dirty="0">
              <a:solidFill>
                <a:srgbClr val="0000FF"/>
              </a:solidFill>
            </a:endParaRPr>
          </a:p>
        </p:txBody>
      </p:sp>
      <p:sp>
        <p:nvSpPr>
          <p:cNvPr id="88" name="내용 개체 틀 2"/>
          <p:cNvSpPr txBox="1">
            <a:spLocks/>
          </p:cNvSpPr>
          <p:nvPr/>
        </p:nvSpPr>
        <p:spPr bwMode="auto">
          <a:xfrm>
            <a:off x="107504" y="3639917"/>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C</a:t>
            </a:r>
            <a:r>
              <a:rPr lang="en-US" altLang="ko-KR" sz="1200" b="0" dirty="0">
                <a:solidFill>
                  <a:srgbClr val="0000FF"/>
                </a:solidFill>
              </a:rPr>
              <a:t>: Contention time</a:t>
            </a:r>
            <a:endParaRPr lang="ko-KR" altLang="en-US" sz="1200" b="0" dirty="0">
              <a:solidFill>
                <a:srgbClr val="0000FF"/>
              </a:solidFill>
            </a:endParaRPr>
          </a:p>
        </p:txBody>
      </p:sp>
      <p:sp>
        <p:nvSpPr>
          <p:cNvPr id="89" name="내용 개체 틀 2"/>
          <p:cNvSpPr txBox="1">
            <a:spLocks/>
          </p:cNvSpPr>
          <p:nvPr/>
        </p:nvSpPr>
        <p:spPr bwMode="auto">
          <a:xfrm>
            <a:off x="107504" y="4654322"/>
            <a:ext cx="201622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R</a:t>
            </a:r>
            <a:r>
              <a:rPr lang="en-US" altLang="ko-KR" sz="1200" b="0" dirty="0">
                <a:solidFill>
                  <a:srgbClr val="0000FF"/>
                </a:solidFill>
              </a:rPr>
              <a:t>: Additional time for retransmission</a:t>
            </a:r>
          </a:p>
        </p:txBody>
      </p:sp>
      <p:sp>
        <p:nvSpPr>
          <p:cNvPr id="90" name="내용 개체 틀 2"/>
          <p:cNvSpPr txBox="1">
            <a:spLocks/>
          </p:cNvSpPr>
          <p:nvPr/>
        </p:nvSpPr>
        <p:spPr bwMode="auto">
          <a:xfrm>
            <a:off x="107504" y="5373216"/>
            <a:ext cx="2016224" cy="6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TX</a:t>
            </a:r>
            <a:r>
              <a:rPr lang="en-US" altLang="ko-KR" sz="1200" b="0" dirty="0">
                <a:solidFill>
                  <a:srgbClr val="0000FF"/>
                </a:solidFill>
              </a:rPr>
              <a:t>: Transmission time for successful data frame </a:t>
            </a:r>
          </a:p>
          <a:p>
            <a:pPr marL="0" indent="0" algn="r">
              <a:buNone/>
            </a:pPr>
            <a:r>
              <a:rPr lang="en-US" altLang="ko-KR" sz="1200" b="0" dirty="0">
                <a:solidFill>
                  <a:srgbClr val="0000FF"/>
                </a:solidFill>
              </a:rPr>
              <a:t>and ACK</a:t>
            </a:r>
          </a:p>
        </p:txBody>
      </p:sp>
      <p:sp>
        <p:nvSpPr>
          <p:cNvPr id="93" name="右中かっこ 92"/>
          <p:cNvSpPr/>
          <p:nvPr/>
        </p:nvSpPr>
        <p:spPr bwMode="auto">
          <a:xfrm>
            <a:off x="4752020" y="5427719"/>
            <a:ext cx="90010" cy="346897"/>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テキスト ボックス 93"/>
          <p:cNvSpPr txBox="1"/>
          <p:nvPr/>
        </p:nvSpPr>
        <p:spPr>
          <a:xfrm>
            <a:off x="4859812" y="5373216"/>
            <a:ext cx="1152348" cy="646331"/>
          </a:xfrm>
          <a:prstGeom prst="rect">
            <a:avLst/>
          </a:prstGeom>
          <a:noFill/>
        </p:spPr>
        <p:txBody>
          <a:bodyPr wrap="square" rtlCol="0">
            <a:spAutoFit/>
          </a:bodyPr>
          <a:lstStyle/>
          <a:p>
            <a:r>
              <a:rPr kumimoji="1" lang="en-US" altLang="ja-JP" sz="1200" dirty="0">
                <a:solidFill>
                  <a:schemeClr val="tx1"/>
                </a:solidFill>
              </a:rPr>
              <a:t>Successful data </a:t>
            </a:r>
            <a:br>
              <a:rPr kumimoji="1" lang="en-US" altLang="ja-JP" sz="1200" dirty="0">
                <a:solidFill>
                  <a:schemeClr val="tx1"/>
                </a:solidFill>
              </a:rPr>
            </a:br>
            <a:r>
              <a:rPr kumimoji="1" lang="en-US" altLang="ja-JP" sz="1200" dirty="0">
                <a:solidFill>
                  <a:schemeClr val="tx1"/>
                </a:solidFill>
              </a:rPr>
              <a:t>transmission and ACK</a:t>
            </a:r>
          </a:p>
        </p:txBody>
      </p:sp>
      <p:sp>
        <p:nvSpPr>
          <p:cNvPr id="55" name="右中かっこ 54"/>
          <p:cNvSpPr/>
          <p:nvPr/>
        </p:nvSpPr>
        <p:spPr bwMode="auto">
          <a:xfrm>
            <a:off x="4752020" y="3317721"/>
            <a:ext cx="90010" cy="1226073"/>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テキスト ボックス 55"/>
          <p:cNvSpPr txBox="1"/>
          <p:nvPr/>
        </p:nvSpPr>
        <p:spPr>
          <a:xfrm>
            <a:off x="4859812" y="3621791"/>
            <a:ext cx="1152348" cy="461665"/>
          </a:xfrm>
          <a:prstGeom prst="rect">
            <a:avLst/>
          </a:prstGeom>
          <a:noFill/>
        </p:spPr>
        <p:txBody>
          <a:bodyPr wrap="square" rtlCol="0">
            <a:spAutoFit/>
          </a:bodyPr>
          <a:lstStyle/>
          <a:p>
            <a:r>
              <a:rPr kumimoji="1" lang="en-US" altLang="ja-JP" sz="1200" dirty="0">
                <a:solidFill>
                  <a:schemeClr val="tx1"/>
                </a:solidFill>
              </a:rPr>
              <a:t>Initial transmission</a:t>
            </a:r>
          </a:p>
        </p:txBody>
      </p:sp>
      <p:sp>
        <p:nvSpPr>
          <p:cNvPr id="7" name="テキスト ボックス 6"/>
          <p:cNvSpPr txBox="1"/>
          <p:nvPr/>
        </p:nvSpPr>
        <p:spPr>
          <a:xfrm>
            <a:off x="5940152" y="2440370"/>
            <a:ext cx="3167796" cy="1200329"/>
          </a:xfrm>
          <a:prstGeom prst="rect">
            <a:avLst/>
          </a:prstGeom>
          <a:noFill/>
        </p:spPr>
        <p:txBody>
          <a:bodyPr wrap="square" rtlCol="0">
            <a:spAutoFit/>
          </a:bodyPr>
          <a:lstStyle/>
          <a:p>
            <a:r>
              <a:rPr kumimoji="1" lang="en-US" altLang="ja-JP" sz="1800" dirty="0">
                <a:solidFill>
                  <a:srgbClr val="FF0000"/>
                </a:solidFill>
              </a:rPr>
              <a:t>Contention time and retransmission time have great impact on latency characteristics for RTA!</a:t>
            </a:r>
          </a:p>
        </p:txBody>
      </p:sp>
    </p:spTree>
    <p:extLst>
      <p:ext uri="{BB962C8B-B14F-4D97-AF65-F5344CB8AC3E}">
        <p14:creationId xmlns:p14="http://schemas.microsoft.com/office/powerpoint/2010/main" val="407377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Latency Measurement and Notification</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685800" y="1981200"/>
            <a:ext cx="7918648" cy="4400128"/>
          </a:xfrm>
        </p:spPr>
        <p:txBody>
          <a:bodyPr>
            <a:normAutofit fontScale="92500"/>
          </a:bodyPr>
          <a:lstStyle/>
          <a:p>
            <a:pPr>
              <a:buFont typeface="Arial" panose="020B0604020202020204" pitchFamily="34" charset="0"/>
              <a:buChar char="•"/>
            </a:pPr>
            <a:r>
              <a:rPr lang="en-US" altLang="ja-JP" dirty="0"/>
              <a:t>Additional measurement functions that can measure contention time and retransmission time should be required.</a:t>
            </a:r>
          </a:p>
          <a:p>
            <a:pPr lvl="1">
              <a:buFont typeface="Arial" panose="020B0604020202020204" pitchFamily="34" charset="0"/>
              <a:buChar char="•"/>
            </a:pPr>
            <a:r>
              <a:rPr lang="en-US" altLang="ja-JP" dirty="0">
                <a:solidFill>
                  <a:schemeClr val="tx1"/>
                </a:solidFill>
              </a:rPr>
              <a:t>Though it can be left for implementation matter, all RTA STAs should have latency measurement functions and we should make agreement for that.</a:t>
            </a:r>
          </a:p>
          <a:p>
            <a:pPr marL="0" indent="0"/>
            <a:endParaRPr lang="en-US" altLang="ja-JP" sz="1000" dirty="0"/>
          </a:p>
          <a:p>
            <a:pPr>
              <a:buFont typeface="Arial" panose="020B0604020202020204" pitchFamily="34" charset="0"/>
              <a:buChar char="•"/>
            </a:pPr>
            <a:r>
              <a:rPr lang="en-US" altLang="ja-JP" dirty="0"/>
              <a:t>Statistical information about latency and jitter should be measured and notified to determine whether target RTA can be utilized or not.</a:t>
            </a:r>
          </a:p>
          <a:p>
            <a:pPr lvl="1">
              <a:buFont typeface="Arial" panose="020B0604020202020204" pitchFamily="34" charset="0"/>
              <a:buChar char="•"/>
            </a:pPr>
            <a:r>
              <a:rPr lang="en-US" altLang="ja-JP" dirty="0">
                <a:solidFill>
                  <a:schemeClr val="tx1"/>
                </a:solidFill>
              </a:rPr>
              <a:t>Notification function of the information should be defined in IEEE 802.11be.</a:t>
            </a:r>
          </a:p>
          <a:p>
            <a:pPr lvl="1">
              <a:buFont typeface="Arial" panose="020B0604020202020204" pitchFamily="34" charset="0"/>
              <a:buChar char="•"/>
            </a:pPr>
            <a:r>
              <a:rPr lang="en-US" altLang="ja-JP" dirty="0"/>
              <a:t>Statistical information: Average latency for certain period, worst case latency and jitter, et, al.</a:t>
            </a:r>
            <a:endParaRPr lang="en-US" altLang="ja-JP" sz="200" dirty="0"/>
          </a:p>
        </p:txBody>
      </p:sp>
    </p:spTree>
    <p:extLst>
      <p:ext uri="{BB962C8B-B14F-4D97-AF65-F5344CB8AC3E}">
        <p14:creationId xmlns:p14="http://schemas.microsoft.com/office/powerpoint/2010/main" val="163408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Conclusions</a:t>
            </a:r>
            <a:endParaRPr kumimoji="1" lang="ja-JP" altLang="en-US" dirty="0"/>
          </a:p>
        </p:txBody>
      </p:sp>
      <p:sp>
        <p:nvSpPr>
          <p:cNvPr id="3" name="コンテンツ プレースホルダー 2"/>
          <p:cNvSpPr>
            <a:spLocks noGrp="1"/>
          </p:cNvSpPr>
          <p:nvPr>
            <p:ph idx="1"/>
          </p:nvPr>
        </p:nvSpPr>
        <p:spPr>
          <a:xfrm>
            <a:off x="685800" y="1981200"/>
            <a:ext cx="7918648" cy="4400128"/>
          </a:xfrm>
        </p:spPr>
        <p:txBody>
          <a:bodyPr>
            <a:normAutofit lnSpcReduction="10000"/>
          </a:bodyPr>
          <a:lstStyle/>
          <a:p>
            <a:pPr>
              <a:buFont typeface="Arial" panose="020B0604020202020204" pitchFamily="34" charset="0"/>
              <a:buChar char="•"/>
            </a:pPr>
            <a:r>
              <a:rPr lang="en-US" altLang="ja-JP" dirty="0"/>
              <a:t>To obtain more detailed availability of low-latency and jitter features, </a:t>
            </a:r>
            <a:r>
              <a:rPr lang="en-US" altLang="ja-JP" dirty="0" smtClean="0"/>
              <a:t>a</a:t>
            </a:r>
            <a:r>
              <a:rPr lang="en-US" altLang="ja-JP" dirty="0" smtClean="0">
                <a:solidFill>
                  <a:schemeClr val="tx1"/>
                </a:solidFill>
              </a:rPr>
              <a:t>dditional </a:t>
            </a:r>
            <a:r>
              <a:rPr lang="en-US" altLang="ja-JP" dirty="0">
                <a:solidFill>
                  <a:schemeClr val="tx1"/>
                </a:solidFill>
              </a:rPr>
              <a:t>measurement function(s) for contention time, retransmission </a:t>
            </a:r>
            <a:r>
              <a:rPr lang="en-US" altLang="ja-JP" dirty="0" smtClean="0">
                <a:solidFill>
                  <a:schemeClr val="tx1"/>
                </a:solidFill>
              </a:rPr>
              <a:t>time will be needed.</a:t>
            </a:r>
            <a:endParaRPr lang="en-US" altLang="ja-JP" dirty="0">
              <a:solidFill>
                <a:schemeClr val="tx1"/>
              </a:solidFill>
            </a:endParaRPr>
          </a:p>
          <a:p>
            <a:pPr lvl="1">
              <a:buFont typeface="Arial" panose="020B0604020202020204" pitchFamily="34" charset="0"/>
              <a:buChar char="•"/>
            </a:pPr>
            <a:endParaRPr lang="en-US" altLang="ja-JP" sz="800" dirty="0"/>
          </a:p>
          <a:p>
            <a:pPr>
              <a:buFont typeface="Arial" panose="020B0604020202020204" pitchFamily="34" charset="0"/>
              <a:buChar char="•"/>
            </a:pPr>
            <a:r>
              <a:rPr lang="en-US" altLang="ja-JP" dirty="0"/>
              <a:t>To judge whether current RTA is applicable or not, statistical information about latency and jitter should be measured and notified as well.</a:t>
            </a:r>
            <a:endParaRPr lang="en-US" altLang="ja-JP" sz="1200" dirty="0"/>
          </a:p>
          <a:p>
            <a:pPr>
              <a:buFont typeface="Arial" panose="020B0604020202020204" pitchFamily="34" charset="0"/>
              <a:buChar char="•"/>
            </a:pPr>
            <a:endParaRPr lang="en-US" altLang="ja-JP" sz="800" dirty="0"/>
          </a:p>
          <a:p>
            <a:pPr>
              <a:buFont typeface="Arial" panose="020B0604020202020204" pitchFamily="34" charset="0"/>
              <a:buChar char="•"/>
            </a:pPr>
            <a:r>
              <a:rPr lang="en-US" altLang="ja-JP" dirty="0"/>
              <a:t>To control low-latency features in 11be </a:t>
            </a:r>
            <a:r>
              <a:rPr lang="en-US" altLang="ja-JP" dirty="0">
                <a:solidFill>
                  <a:schemeClr val="tx1"/>
                </a:solidFill>
              </a:rPr>
              <a:t>properly, RTA STAs should have latency measurement and notification features.</a:t>
            </a:r>
          </a:p>
          <a:p>
            <a:pPr lvl="1">
              <a:buFont typeface="Arial" panose="020B0604020202020204" pitchFamily="34" charset="0"/>
              <a:buChar char="•"/>
            </a:pPr>
            <a:r>
              <a:rPr lang="en-US" altLang="ja-JP" dirty="0">
                <a:solidFill>
                  <a:schemeClr val="tx1"/>
                </a:solidFill>
              </a:rPr>
              <a:t>However, concrete method of latency measurement will be implementation matter.</a:t>
            </a:r>
          </a:p>
          <a:p>
            <a:pPr>
              <a:buFont typeface="Arial" panose="020B0604020202020204" pitchFamily="34" charset="0"/>
              <a:buChar char="•"/>
            </a:pPr>
            <a:endParaRPr lang="en-US" altLang="ja-JP" sz="6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14342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r>
              <a:rPr lang="en-US" altLang="ja-JP" dirty="0"/>
              <a:t>[1] 802.11/18-1231r1 “EHT draft proposed PAR”</a:t>
            </a:r>
          </a:p>
          <a:p>
            <a:pPr marL="0" indent="0"/>
            <a:r>
              <a:rPr lang="en-US" altLang="ja-JP" dirty="0"/>
              <a:t>[2] 802.11/19-0006r6 “RTA report draft”</a:t>
            </a:r>
          </a:p>
          <a:p>
            <a:pPr marL="0" indent="0"/>
            <a:r>
              <a:rPr lang="en-US" altLang="ja-JP" dirty="0"/>
              <a:t>[3] 802.11/19-1524r0 “</a:t>
            </a:r>
            <a:r>
              <a:rPr lang="en-US" altLang="ko-KR" dirty="0">
                <a:solidFill>
                  <a:schemeClr val="tx1"/>
                </a:solidFill>
                <a:ea typeface="굴림" panose="020B0600000101010101" pitchFamily="50" charset="-127"/>
              </a:rPr>
              <a:t>Latency enhancement for EHT</a:t>
            </a:r>
            <a:r>
              <a:rPr lang="en-US" altLang="ja-JP" dirty="0"/>
              <a:t>”</a:t>
            </a:r>
          </a:p>
          <a:p>
            <a:pPr marL="0" indent="0"/>
            <a:r>
              <a:rPr lang="en-US" altLang="ja-JP" dirty="0"/>
              <a:t>[4] 802.11/17-1734r0 “</a:t>
            </a:r>
            <a:r>
              <a:rPr lang="en-US" altLang="zh-CN" dirty="0"/>
              <a:t>Wi-Fi Time Sensitive Networking</a:t>
            </a:r>
            <a:r>
              <a:rPr lang="en-US" altLang="ja-JP" dirty="0"/>
              <a:t>”</a:t>
            </a:r>
          </a:p>
          <a:p>
            <a:pPr marL="0" indent="0"/>
            <a:r>
              <a:rPr lang="en-US" altLang="ja-JP" dirty="0"/>
              <a:t>[5] 802.11/19-0762r1 “</a:t>
            </a:r>
            <a:r>
              <a:rPr lang="en-US" altLang="ko-KR" dirty="0">
                <a:solidFill>
                  <a:schemeClr val="tx1"/>
                </a:solidFill>
                <a:ea typeface="굴림" panose="020B0600000101010101" pitchFamily="50" charset="-127"/>
              </a:rPr>
              <a:t>Latency analysis for EHT”</a:t>
            </a:r>
            <a:endParaRPr lang="en-US" altLang="ja-JP" dirty="0"/>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621886327"/>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7398</TotalTime>
  <Words>2524</Words>
  <Application>Microsoft Office PowerPoint</Application>
  <PresentationFormat>画面に合わせる (4:3)</PresentationFormat>
  <Paragraphs>345</Paragraphs>
  <Slides>13</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Arial Unicode MS</vt:lpstr>
      <vt:lpstr>굴림</vt:lpstr>
      <vt:lpstr>맑은 고딕</vt:lpstr>
      <vt:lpstr>ＭＳ Ｐゴシック</vt:lpstr>
      <vt:lpstr>MS Gothic</vt:lpstr>
      <vt:lpstr>Arial</vt:lpstr>
      <vt:lpstr>Times New Roman</vt:lpstr>
      <vt:lpstr>Office テーマ</vt:lpstr>
      <vt:lpstr>Latency Measurement for 11be Features</vt:lpstr>
      <vt:lpstr>Abstract</vt:lpstr>
      <vt:lpstr>Need for Features of Latency Measurement</vt:lpstr>
      <vt:lpstr>Need for Features of Latency Measurement (cont’d)</vt:lpstr>
      <vt:lpstr>Time Categorization for Latency Analysis</vt:lpstr>
      <vt:lpstr>Time Categorization for Latency Analysis (cont’d)</vt:lpstr>
      <vt:lpstr>Latency Measurement and Notification</vt:lpstr>
      <vt:lpstr>Conclusions</vt:lpstr>
      <vt:lpstr>References</vt:lpstr>
      <vt:lpstr>Appendix – TM and FTM</vt:lpstr>
      <vt:lpstr>Existing Features of Timing Measurement: WNM</vt:lpstr>
      <vt:lpstr>Timing Measurement procedure in WNM</vt:lpstr>
      <vt:lpstr>Scope of Timing Measurement in WNM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keywords>CTPClassification=CTP_NT</cp:keywords>
  <cp:lastModifiedBy>岸田朗</cp:lastModifiedBy>
  <cp:revision>466</cp:revision>
  <cp:lastPrinted>1601-01-01T00:00:00Z</cp:lastPrinted>
  <dcterms:created xsi:type="dcterms:W3CDTF">2018-09-03T10:06:00Z</dcterms:created>
  <dcterms:modified xsi:type="dcterms:W3CDTF">2020-01-13T19:32:43Z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e326724a-0d99-4cc7-967e-0d011b784e4a</vt:lpwstr>
  </property>
  <property fmtid="{D5CDD505-2E9C-101B-9397-08002B2CF9AE}" pid="3" name="CTP_TimeStamp">
    <vt:lpwstr>2020-01-10 23:38:48Z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