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5" r:id="rId2"/>
    <p:sldId id="277" r:id="rId3"/>
    <p:sldId id="305" r:id="rId4"/>
    <p:sldId id="307" r:id="rId5"/>
    <p:sldId id="314" r:id="rId6"/>
    <p:sldId id="315" r:id="rId7"/>
    <p:sldId id="308" r:id="rId8"/>
    <p:sldId id="309" r:id="rId9"/>
    <p:sldId id="312" r:id="rId10"/>
    <p:sldId id="310" r:id="rId11"/>
    <p:sldId id="313" r:id="rId12"/>
    <p:sldId id="311" r:id="rId13"/>
    <p:sldId id="302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1" autoAdjust="0"/>
    <p:restoredTop sz="86437" autoAdjust="0"/>
  </p:normalViewPr>
  <p:slideViewPr>
    <p:cSldViewPr>
      <p:cViewPr varScale="1">
        <p:scale>
          <a:sx n="97" d="100"/>
          <a:sy n="97" d="100"/>
        </p:scale>
        <p:origin x="196" y="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32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8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22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88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88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38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88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32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Akira </a:t>
            </a:r>
            <a:r>
              <a:rPr lang="en-GB" dirty="0" err="1" smtClean="0"/>
              <a:t>Kishida</a:t>
            </a:r>
            <a:r>
              <a:rPr lang="en-GB" dirty="0" smtClean="0"/>
              <a:t>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802.11-19/1942r2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4989"/>
            <a:ext cx="7770813" cy="1065213"/>
          </a:xfrm>
        </p:spPr>
        <p:txBody>
          <a:bodyPr/>
          <a:lstStyle/>
          <a:p>
            <a:r>
              <a:rPr lang="en-US" altLang="ja-JP" sz="2800" dirty="0" smtClean="0"/>
              <a:t>Timing Measurement for Low Latency Features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7999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2019-11-</a:t>
            </a:r>
            <a:r>
              <a:rPr lang="en-US" sz="2000" b="0" kern="0" dirty="0" smtClean="0"/>
              <a:t>12</a:t>
            </a:r>
            <a:endParaRPr lang="en-GB" sz="2000" b="0" kern="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0138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9">
            <a:extLst>
              <a:ext uri="{FF2B5EF4-FFF2-40B4-BE49-F238E27FC236}">
                <a16:creationId xmlns:a16="http://schemas.microsoft.com/office/drawing/2014/main" id="{B0464F94-2A94-47C2-92BC-6B71B17D4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777111"/>
              </p:ext>
            </p:extLst>
          </p:nvPr>
        </p:nvGraphicFramePr>
        <p:xfrm>
          <a:off x="381001" y="2636912"/>
          <a:ext cx="8305800" cy="37084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86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8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Akira </a:t>
                      </a:r>
                      <a:r>
                        <a:rPr lang="en-US" altLang="ko-KR" sz="1400" b="0" kern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Kishida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NTT</a:t>
                      </a:r>
                      <a:endParaRPr 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akira.kishida.fs@hco.ntt.co.jp</a:t>
                      </a: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Yasuhiko Inoue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Yusuke </a:t>
                      </a:r>
                      <a:r>
                        <a:rPr lang="en-US" altLang="ko-KR" sz="1400" b="0" kern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Asai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2292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Yasushi</a:t>
                      </a:r>
                      <a:r>
                        <a:rPr lang="en-US" altLang="ko-KR" sz="1400" b="0" kern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400" b="0" kern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Takatori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7640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Kengo</a:t>
                      </a: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Nagata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Suhwook</a:t>
                      </a: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Kim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LG Electronics</a:t>
                      </a:r>
                      <a:endParaRPr lang="en-US" altLang="ko-KR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suhwook.kim@lge.com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9004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Kazuyuki Sakoda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Sony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Kazuyuki.Sakoda@sony.com</a:t>
                      </a: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5878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Mohamed </a:t>
                      </a:r>
                      <a:r>
                        <a:rPr lang="en-US" altLang="ko-KR" sz="1400" b="0" kern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Abouelseoud</a:t>
                      </a:r>
                      <a:r>
                        <a:rPr lang="en-US" altLang="ko-KR" sz="14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endParaRPr lang="ko-KR" altLang="ja-JP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+mn-cs"/>
                        </a:rPr>
                        <a:t>Mohamed.Abouelseoud@gmail.com</a:t>
                      </a:r>
                      <a:endParaRPr lang="ko-KR" altLang="en-US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4938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400" dirty="0" err="1" smtClean="0"/>
                        <a:t>Liangxiao</a:t>
                      </a:r>
                      <a:r>
                        <a:rPr lang="en-US" altLang="ja-JP" sz="1400" dirty="0" smtClean="0"/>
                        <a:t> </a:t>
                      </a:r>
                      <a:r>
                        <a:rPr lang="en-US" altLang="ja-JP" sz="1400" dirty="0" smtClean="0"/>
                        <a:t>Xin</a:t>
                      </a:r>
                      <a:endParaRPr lang="en-US" altLang="ja-JP" sz="1400" dirty="0" smtClean="0"/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/>
                        <a:t>Liangxiao.Xin@sony.com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736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5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To obtain more detailed availability of low-latency and jitter features, following functions should be discussed in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Additional </a:t>
            </a:r>
            <a:r>
              <a:rPr lang="en-US" altLang="ja-JP" dirty="0"/>
              <a:t>function(s) to measure </a:t>
            </a:r>
            <a:r>
              <a:rPr lang="en-US" altLang="ja-JP" dirty="0" smtClean="0"/>
              <a:t>contention time </a:t>
            </a:r>
            <a:r>
              <a:rPr lang="en-US" altLang="ja-JP" dirty="0"/>
              <a:t>and </a:t>
            </a:r>
            <a:r>
              <a:rPr lang="en-US" altLang="ja-JP" dirty="0" smtClean="0"/>
              <a:t>retransmission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Additional </a:t>
            </a:r>
            <a:r>
              <a:rPr lang="en-US" altLang="ja-JP" dirty="0"/>
              <a:t>function(s) </a:t>
            </a:r>
            <a:r>
              <a:rPr lang="en-US" altLang="ja-JP" dirty="0" smtClean="0"/>
              <a:t>to measure and notify statistical information about </a:t>
            </a:r>
            <a:r>
              <a:rPr lang="en-US" altLang="ja-JP" dirty="0"/>
              <a:t>latency and </a:t>
            </a:r>
            <a:r>
              <a:rPr lang="en-US" altLang="ja-JP" dirty="0" smtClean="0"/>
              <a:t>jitter.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31434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Strall</a:t>
            </a:r>
            <a:r>
              <a:rPr kumimoji="1" lang="en-US" altLang="ja-JP" dirty="0" smtClean="0"/>
              <a:t> Poll 1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2019</a:t>
            </a:r>
            <a:endParaRPr lang="en-GB" altLang="ja-JP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Do </a:t>
            </a:r>
            <a:r>
              <a:rPr lang="en-US" altLang="ja-JP" dirty="0"/>
              <a:t>you agree </a:t>
            </a:r>
            <a:r>
              <a:rPr lang="en-US" altLang="ja-JP" dirty="0" smtClean="0"/>
              <a:t>that measurements of contention time (T</a:t>
            </a:r>
            <a:r>
              <a:rPr lang="en-US" altLang="ja-JP" baseline="-25000" dirty="0" smtClean="0"/>
              <a:t>C</a:t>
            </a:r>
            <a:r>
              <a:rPr lang="en-US" altLang="ja-JP" dirty="0" smtClean="0"/>
              <a:t>) and retransmission time (T</a:t>
            </a:r>
            <a:r>
              <a:rPr lang="en-US" altLang="ja-JP" baseline="-25000" dirty="0" smtClean="0"/>
              <a:t>R</a:t>
            </a:r>
            <a:r>
              <a:rPr lang="en-US" altLang="ja-JP" dirty="0" smtClean="0"/>
              <a:t>) are useful for controlling low-latency features?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Y</a:t>
            </a:r>
            <a:r>
              <a:rPr lang="en-US" altLang="ja-JP" dirty="0"/>
              <a:t>:	  N:     	A:		Need more Information: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" dirty="0"/>
          </a:p>
        </p:txBody>
      </p:sp>
      <p:pic>
        <p:nvPicPr>
          <p:cNvPr id="8" name="그림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4653136"/>
            <a:ext cx="448652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541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Strall</a:t>
            </a:r>
            <a:r>
              <a:rPr kumimoji="1" lang="en-US" altLang="ja-JP" dirty="0" smtClean="0"/>
              <a:t> Poll 2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2019</a:t>
            </a:r>
            <a:endParaRPr lang="en-GB" altLang="ja-JP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 you agree that discussions of measurement and report functions for low-latency should be continued?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 Y</a:t>
            </a:r>
            <a:r>
              <a:rPr lang="en-US" altLang="ja-JP" dirty="0"/>
              <a:t>:	  N:     	A</a:t>
            </a:r>
            <a:r>
              <a:rPr lang="en-US" altLang="ja-JP" dirty="0" smtClean="0"/>
              <a:t>:		Need more Information: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" dirty="0"/>
          </a:p>
        </p:txBody>
      </p:sp>
    </p:spTree>
    <p:extLst>
      <p:ext uri="{BB962C8B-B14F-4D97-AF65-F5344CB8AC3E}">
        <p14:creationId xmlns:p14="http://schemas.microsoft.com/office/powerpoint/2010/main" val="1757888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altLang="ja-JP" dirty="0"/>
              <a:t>[1] </a:t>
            </a:r>
            <a:r>
              <a:rPr lang="en-US" altLang="ja-JP" dirty="0" smtClean="0"/>
              <a:t>802.11/18-1231r1 “EHT </a:t>
            </a:r>
            <a:r>
              <a:rPr lang="en-US" altLang="ja-JP" dirty="0"/>
              <a:t>draft proposed </a:t>
            </a:r>
            <a:r>
              <a:rPr lang="en-US" altLang="ja-JP" dirty="0" smtClean="0"/>
              <a:t>PAR”</a:t>
            </a:r>
          </a:p>
          <a:p>
            <a:pPr marL="0" indent="0"/>
            <a:r>
              <a:rPr lang="en-US" altLang="ja-JP" dirty="0" smtClean="0"/>
              <a:t>[2] 802.11/19-0006r6 “RTA </a:t>
            </a:r>
            <a:r>
              <a:rPr lang="en-US" altLang="ja-JP" dirty="0"/>
              <a:t>report </a:t>
            </a:r>
            <a:r>
              <a:rPr lang="en-US" altLang="ja-JP" dirty="0" smtClean="0"/>
              <a:t>draft”</a:t>
            </a:r>
          </a:p>
          <a:p>
            <a:pPr marL="0" indent="0"/>
            <a:r>
              <a:rPr lang="en-US" altLang="ja-JP" dirty="0" smtClean="0"/>
              <a:t>[3] 802.11/19-1524r0 “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Latency enhancement for EHT</a:t>
            </a:r>
            <a:r>
              <a:rPr lang="en-US" altLang="ja-JP" dirty="0" smtClean="0"/>
              <a:t>”</a:t>
            </a:r>
            <a:endParaRPr lang="en-US" altLang="ja-JP" dirty="0"/>
          </a:p>
          <a:p>
            <a:pPr marL="0" indent="0"/>
            <a:r>
              <a:rPr lang="en-US" altLang="ja-JP" dirty="0" smtClean="0"/>
              <a:t>[4] 802.11/17-1734r0 “</a:t>
            </a:r>
            <a:r>
              <a:rPr lang="en-US" altLang="zh-CN" dirty="0"/>
              <a:t>Wi-Fi Time Sensitive Networking</a:t>
            </a:r>
            <a:r>
              <a:rPr lang="en-US" altLang="ja-JP" dirty="0" smtClean="0"/>
              <a:t>”</a:t>
            </a:r>
            <a:endParaRPr lang="en-US" altLang="ja-JP" dirty="0"/>
          </a:p>
          <a:p>
            <a:pPr marL="0" indent="0"/>
            <a:r>
              <a:rPr lang="en-US" altLang="ja-JP" dirty="0" smtClean="0"/>
              <a:t>[5] </a:t>
            </a:r>
            <a:r>
              <a:rPr lang="en-US" altLang="ja-JP" dirty="0"/>
              <a:t>802.11/19-0762r1 </a:t>
            </a:r>
            <a:r>
              <a:rPr lang="en-US" altLang="ja-JP" dirty="0" smtClean="0"/>
              <a:t>“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Latency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analysis for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EHT”</a:t>
            </a:r>
            <a:endParaRPr lang="en-US" altLang="ja-JP" dirty="0"/>
          </a:p>
          <a:p>
            <a:pPr marL="0" indent="0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6218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72136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According to EHT PAR </a:t>
            </a:r>
            <a:r>
              <a:rPr lang="en-US" altLang="ja-JP" dirty="0" smtClean="0"/>
              <a:t>[1], the scope </a:t>
            </a:r>
            <a:r>
              <a:rPr lang="en-US" altLang="ja-JP" dirty="0"/>
              <a:t>of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 </a:t>
            </a:r>
            <a:r>
              <a:rPr lang="en-US" altLang="ja-JP" dirty="0"/>
              <a:t>includes </a:t>
            </a:r>
            <a:r>
              <a:rPr lang="en-GB" altLang="ja-JP" dirty="0"/>
              <a:t>at least one mode of operation capable of improved worst case latency and jitter.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To achieve the above scope of PAR, latency and jitter should </a:t>
            </a:r>
            <a:r>
              <a:rPr lang="en-US" altLang="ja-JP" dirty="0"/>
              <a:t>be measured </a:t>
            </a:r>
            <a:r>
              <a:rPr lang="en-US" altLang="ja-JP" dirty="0" smtClean="0"/>
              <a:t>Quantitatively.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As well as IEEE 802.11a/b/g/n/ac/ax, IEEE 802.11be will use unlicensed spectra, low-latency and jitter functions depend on the surrounding environments.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Therefore, measurement of quality of low-latency and jitter is quite important.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Direct measurement is </a:t>
            </a:r>
            <a:r>
              <a:rPr lang="en-US" altLang="ja-JP" dirty="0"/>
              <a:t>o</a:t>
            </a:r>
            <a:r>
              <a:rPr lang="en-US" altLang="ja-JP" dirty="0" smtClean="0"/>
              <a:t>ne of the most precise methods to evaluate the quality.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7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This </a:t>
            </a:r>
            <a:r>
              <a:rPr lang="en-US" altLang="ja-JP" dirty="0"/>
              <a:t>presentation </a:t>
            </a:r>
            <a:r>
              <a:rPr lang="en-US" altLang="ja-JP" dirty="0" smtClean="0"/>
              <a:t>discusses necessity of measurement for </a:t>
            </a:r>
            <a:r>
              <a:rPr lang="en-US" altLang="ja-JP" dirty="0"/>
              <a:t>IEEE 802.11be </a:t>
            </a:r>
            <a:r>
              <a:rPr lang="en-US" altLang="ja-JP" dirty="0" smtClean="0"/>
              <a:t>low-latency</a:t>
            </a:r>
            <a:r>
              <a:rPr lang="ja-JP" altLang="en-US" dirty="0"/>
              <a:t> </a:t>
            </a:r>
            <a:r>
              <a:rPr lang="en-US" altLang="ja-JP" dirty="0" smtClean="0"/>
              <a:t>functions.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IEEE 802.11v (already merged to IEEE 802.11-2016) defines timing measurement and fine timing measurement as parts of WNM (Wireless Network Management</a:t>
            </a:r>
            <a:r>
              <a:rPr lang="en-US" altLang="ja-JP" dirty="0" smtClean="0"/>
              <a:t>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However, WNM offers measurement </a:t>
            </a:r>
            <a:r>
              <a:rPr lang="en-US" altLang="ja-JP" dirty="0" smtClean="0"/>
              <a:t>functions </a:t>
            </a:r>
            <a:r>
              <a:rPr lang="en-US" altLang="ja-JP" dirty="0"/>
              <a:t>only for medium access delay of successful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In addition to medium access delay, contention </a:t>
            </a:r>
            <a:r>
              <a:rPr lang="en-US" altLang="ja-JP" dirty="0"/>
              <a:t>time and retransmission time should be </a:t>
            </a:r>
            <a:r>
              <a:rPr lang="en-US" altLang="ja-JP" dirty="0" smtClean="0"/>
              <a:t>also measured for real-time applications (RTAs).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Statistical </a:t>
            </a:r>
            <a:r>
              <a:rPr lang="en-US" altLang="ja-JP" dirty="0"/>
              <a:t>measurement for worst case latency or jitter </a:t>
            </a:r>
            <a:r>
              <a:rPr lang="en-US" altLang="ja-JP" dirty="0" smtClean="0"/>
              <a:t>should </a:t>
            </a:r>
            <a:r>
              <a:rPr lang="en-US" altLang="ja-JP" dirty="0"/>
              <a:t>be </a:t>
            </a:r>
            <a:r>
              <a:rPr lang="en-US" altLang="ja-JP" dirty="0" smtClean="0"/>
              <a:t>needed, which requires a number of measurement results.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726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Need for Features of </a:t>
            </a:r>
            <a:r>
              <a:rPr lang="en-US" altLang="ja-JP" dirty="0" smtClean="0"/>
              <a:t>Measurement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544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RTA Report [2] indicates various use cases of real-time applications and their requirements.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It </a:t>
            </a:r>
            <a:r>
              <a:rPr lang="en-US" altLang="ja-JP" dirty="0"/>
              <a:t>should be clarified </a:t>
            </a:r>
            <a:r>
              <a:rPr lang="en-US" altLang="ja-JP" dirty="0" smtClean="0"/>
              <a:t>how </a:t>
            </a:r>
            <a:r>
              <a:rPr lang="en-US" altLang="ja-JP" dirty="0"/>
              <a:t>much delay occurs in a </a:t>
            </a:r>
            <a:r>
              <a:rPr lang="en-US" altLang="ja-JP" dirty="0" smtClean="0"/>
              <a:t>BSS(s) </a:t>
            </a:r>
            <a:r>
              <a:rPr lang="en-US" altLang="ja-JP" dirty="0"/>
              <a:t>to meet the requirement of corresponding </a:t>
            </a:r>
            <a:r>
              <a:rPr lang="en-US" altLang="ja-JP" dirty="0" smtClean="0"/>
              <a:t>RTA.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From the perspective of network operator, low-latency </a:t>
            </a:r>
            <a:r>
              <a:rPr lang="en-US" altLang="ja-JP" dirty="0"/>
              <a:t>features in IEEE 802.11be </a:t>
            </a:r>
            <a:r>
              <a:rPr lang="en-US" altLang="ja-JP" dirty="0" smtClean="0"/>
              <a:t>should </a:t>
            </a:r>
            <a:r>
              <a:rPr lang="en-US" altLang="ja-JP" dirty="0"/>
              <a:t>be </a:t>
            </a:r>
            <a:r>
              <a:rPr lang="en-US" altLang="ja-JP" dirty="0" smtClean="0"/>
              <a:t>controlled </a:t>
            </a:r>
            <a:r>
              <a:rPr lang="en-US" altLang="ja-JP" dirty="0"/>
              <a:t>based on the results of timing measurement.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Timing measurement can offer recognition or prediction of “Worst Case” for RTA.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For example, low-latency queue proposed in [3] can be utilized based on the results of timing measurement.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3624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Time </a:t>
            </a:r>
            <a:r>
              <a:rPr lang="en-US" altLang="ko-KR" dirty="0" smtClean="0"/>
              <a:t>Categorization for Latency Analysis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8206680" cy="1152128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“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Wi-Fi Time Sensitive Networking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 smtClean="0"/>
              <a:t>17/1734r1)”[4] comprises packet delay as follows.</a:t>
            </a:r>
            <a:endParaRPr lang="en-US" altLang="ja-JP" sz="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b="0" dirty="0"/>
              <a:t>Packet Delay = Queueing Delay + Packet Transmission </a:t>
            </a:r>
            <a:r>
              <a:rPr lang="en-US" altLang="ja-JP" sz="1600" b="0" dirty="0" smtClean="0"/>
              <a:t>Time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9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“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Latency 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analysis for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EHT</a:t>
            </a:r>
            <a:r>
              <a:rPr lang="en-US" altLang="ja-JP" sz="2000" dirty="0" smtClean="0"/>
              <a:t> (19/0762r1)”[5] divides packet delay as follows.</a:t>
            </a:r>
            <a:endParaRPr lang="en-US" altLang="ja-JP" sz="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pic>
        <p:nvPicPr>
          <p:cNvPr id="9" name="그림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9582" y="2996952"/>
            <a:ext cx="4684836" cy="1729389"/>
          </a:xfrm>
          <a:prstGeom prst="rect">
            <a:avLst/>
          </a:prstGeom>
        </p:spPr>
      </p:pic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1120080" y="4729064"/>
            <a:ext cx="7336533" cy="174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600" b="0" dirty="0" smtClean="0"/>
              <a:t>T</a:t>
            </a:r>
            <a:r>
              <a:rPr lang="en-US" altLang="ko-KR" sz="1600" b="0" baseline="-25000" dirty="0" smtClean="0"/>
              <a:t>W</a:t>
            </a:r>
            <a:r>
              <a:rPr lang="en-US" altLang="ko-KR" sz="1600" b="0" dirty="0"/>
              <a:t>: Contention waiting time</a:t>
            </a:r>
          </a:p>
          <a:p>
            <a:pPr lvl="1"/>
            <a:r>
              <a:rPr lang="en-US" altLang="ko-KR" sz="1400" dirty="0"/>
              <a:t>Time to transmit previously arrived packets</a:t>
            </a:r>
          </a:p>
          <a:p>
            <a:r>
              <a:rPr lang="en-US" altLang="ko-KR" sz="1600" b="0" dirty="0"/>
              <a:t>T</a:t>
            </a:r>
            <a:r>
              <a:rPr lang="en-US" altLang="ko-KR" sz="1600" b="0" baseline="-25000" dirty="0"/>
              <a:t>C</a:t>
            </a:r>
            <a:r>
              <a:rPr lang="en-US" altLang="ko-KR" sz="1600" b="0" dirty="0"/>
              <a:t>: Contention </a:t>
            </a:r>
            <a:r>
              <a:rPr lang="en-US" altLang="ko-KR" sz="1600" b="0" dirty="0" smtClean="0"/>
              <a:t>time </a:t>
            </a:r>
          </a:p>
          <a:p>
            <a:r>
              <a:rPr lang="en-US" altLang="ko-KR" sz="1600" b="0" dirty="0"/>
              <a:t>T</a:t>
            </a:r>
            <a:r>
              <a:rPr lang="en-US" altLang="ko-KR" sz="1600" b="0" baseline="-25000" dirty="0"/>
              <a:t>R</a:t>
            </a:r>
            <a:r>
              <a:rPr lang="en-US" altLang="ko-KR" sz="1600" b="0" dirty="0"/>
              <a:t>: Additional time for retransmission</a:t>
            </a:r>
          </a:p>
          <a:p>
            <a:pPr lvl="1"/>
            <a:r>
              <a:rPr lang="en-US" altLang="ko-KR" sz="1400" dirty="0"/>
              <a:t>Time spent for failed transmission</a:t>
            </a:r>
          </a:p>
          <a:p>
            <a:r>
              <a:rPr lang="en-US" altLang="ko-KR" sz="1600" b="0" dirty="0"/>
              <a:t>T</a:t>
            </a:r>
            <a:r>
              <a:rPr lang="en-US" altLang="ko-KR" sz="1600" b="0" baseline="-25000" dirty="0"/>
              <a:t>TX</a:t>
            </a:r>
            <a:r>
              <a:rPr lang="en-US" altLang="ko-KR" sz="1600" b="0" dirty="0"/>
              <a:t>: Transmission time for successful data frame and ACK</a:t>
            </a:r>
            <a:endParaRPr lang="ko-KR" altLang="en-US" sz="1600" b="0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67544" y="2852936"/>
            <a:ext cx="8208912" cy="361878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92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Time Categorization for Latency </a:t>
            </a:r>
            <a:r>
              <a:rPr lang="en-US" altLang="ko-KR" sz="2800" dirty="0" smtClean="0"/>
              <a:t>Analysis (cont’d)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6792"/>
            <a:ext cx="8206680" cy="1152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This figure </a:t>
            </a:r>
            <a:r>
              <a:rPr lang="en-US" altLang="ja-JP" sz="2000" dirty="0" smtClean="0"/>
              <a:t>shows an example of divided time categories based </a:t>
            </a:r>
            <a:r>
              <a:rPr lang="en-US" altLang="ja-JP" sz="2000" dirty="0"/>
              <a:t>on </a:t>
            </a:r>
            <a:r>
              <a:rPr lang="en-US" altLang="ja-JP" sz="2000" dirty="0" smtClean="0"/>
              <a:t>“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Latency analysis for EHT</a:t>
            </a:r>
            <a:r>
              <a:rPr lang="en-US" altLang="ja-JP" sz="2000" dirty="0"/>
              <a:t> (19/0762r1)”[5</a:t>
            </a:r>
            <a:r>
              <a:rPr lang="en-US" altLang="ja-JP" sz="2000" dirty="0" smtClean="0"/>
              <a:t>]</a:t>
            </a:r>
            <a:endParaRPr lang="en-US" altLang="ja-JP" sz="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pic>
        <p:nvPicPr>
          <p:cNvPr id="9" name="그림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4003517"/>
            <a:ext cx="3110798" cy="1148339"/>
          </a:xfrm>
          <a:prstGeom prst="rect">
            <a:avLst/>
          </a:prstGeom>
        </p:spPr>
      </p:pic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027440" y="5079229"/>
            <a:ext cx="2736304" cy="11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 smtClean="0">
                <a:solidFill>
                  <a:srgbClr val="0000FF"/>
                </a:solidFill>
              </a:rPr>
              <a:t>W</a:t>
            </a:r>
            <a:r>
              <a:rPr lang="en-US" altLang="ko-KR" sz="1200" b="0" dirty="0">
                <a:solidFill>
                  <a:srgbClr val="0000FF"/>
                </a:solidFill>
              </a:rPr>
              <a:t>: Contention waiting time</a:t>
            </a:r>
          </a:p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 smtClean="0">
                <a:solidFill>
                  <a:srgbClr val="0000FF"/>
                </a:solidFill>
              </a:rPr>
              <a:t>C</a:t>
            </a:r>
            <a:r>
              <a:rPr lang="en-US" altLang="ko-KR" sz="1200" b="0" dirty="0">
                <a:solidFill>
                  <a:srgbClr val="0000FF"/>
                </a:solidFill>
              </a:rPr>
              <a:t>: Contention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time </a:t>
            </a:r>
          </a:p>
          <a:p>
            <a:pPr marL="0" indent="0">
              <a:buNone/>
            </a:pPr>
            <a:r>
              <a:rPr lang="en-US" altLang="ko-KR" sz="1200" b="0" dirty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>
                <a:solidFill>
                  <a:srgbClr val="0000FF"/>
                </a:solidFill>
              </a:rPr>
              <a:t>R</a:t>
            </a:r>
            <a:r>
              <a:rPr lang="en-US" altLang="ko-KR" sz="1200" b="0" dirty="0">
                <a:solidFill>
                  <a:srgbClr val="0000FF"/>
                </a:solidFill>
              </a:rPr>
              <a:t>: Additional time for retransmission</a:t>
            </a:r>
          </a:p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 smtClean="0">
                <a:solidFill>
                  <a:srgbClr val="0000FF"/>
                </a:solidFill>
              </a:rPr>
              <a:t>TX</a:t>
            </a:r>
            <a:r>
              <a:rPr lang="en-US" altLang="ko-KR" sz="1200" b="0" dirty="0">
                <a:solidFill>
                  <a:srgbClr val="0000FF"/>
                </a:solidFill>
              </a:rPr>
              <a:t>: Transmission time for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successful</a:t>
            </a:r>
          </a:p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 </a:t>
            </a:r>
            <a:r>
              <a:rPr lang="en-US" altLang="ko-KR" sz="1200" b="0" dirty="0">
                <a:solidFill>
                  <a:srgbClr val="0000FF"/>
                </a:solidFill>
              </a:rPr>
              <a:t>data frame and ACK</a:t>
            </a:r>
            <a:endParaRPr lang="ko-KR" altLang="en-US" sz="1200" b="0" dirty="0">
              <a:solidFill>
                <a:srgbClr val="0000FF"/>
              </a:solidFill>
            </a:endParaRPr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4644008" y="2719703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>
            <a:off x="2339752" y="2719703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1835696" y="2377042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Sending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67944" y="237704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Recieving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2339752" y="2935727"/>
            <a:ext cx="2304256" cy="3659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Previous transmission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2339752" y="3605170"/>
            <a:ext cx="2304256" cy="34713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直線コネクタ 27"/>
          <p:cNvCxnSpPr/>
          <p:nvPr/>
        </p:nvCxnSpPr>
        <p:spPr bwMode="auto">
          <a:xfrm>
            <a:off x="2627784" y="3301722"/>
            <a:ext cx="0" cy="3001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9" name="テキスト ボックス 28"/>
          <p:cNvSpPr txBox="1"/>
          <p:nvPr/>
        </p:nvSpPr>
        <p:spPr>
          <a:xfrm>
            <a:off x="2619317" y="3324892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2" name="直線コネクタ 31"/>
          <p:cNvCxnSpPr/>
          <p:nvPr/>
        </p:nvCxnSpPr>
        <p:spPr bwMode="auto">
          <a:xfrm>
            <a:off x="2627784" y="3961182"/>
            <a:ext cx="0" cy="3729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2619317" y="4003517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B</a:t>
            </a:r>
            <a:r>
              <a:rPr kumimoji="1" lang="en-US" altLang="ja-JP" sz="1200" dirty="0" err="1" smtClean="0">
                <a:solidFill>
                  <a:schemeClr val="tx1"/>
                </a:solidFill>
              </a:rPr>
              <a:t>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5" name="直線コネクタ 34"/>
          <p:cNvCxnSpPr/>
          <p:nvPr/>
        </p:nvCxnSpPr>
        <p:spPr bwMode="auto">
          <a:xfrm>
            <a:off x="611560" y="4330612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矢印コネクタ 37"/>
          <p:cNvCxnSpPr/>
          <p:nvPr/>
        </p:nvCxnSpPr>
        <p:spPr bwMode="auto">
          <a:xfrm>
            <a:off x="2339752" y="4365286"/>
            <a:ext cx="1728192" cy="7171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2339752" y="4520874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正方形/長方形 39"/>
          <p:cNvSpPr/>
          <p:nvPr/>
        </p:nvSpPr>
        <p:spPr bwMode="auto">
          <a:xfrm>
            <a:off x="2339752" y="4874403"/>
            <a:ext cx="2304256" cy="253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>
            <a:off x="2627784" y="4509120"/>
            <a:ext cx="0" cy="3596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2" name="テキスト ボックス 41"/>
          <p:cNvSpPr txBox="1"/>
          <p:nvPr/>
        </p:nvSpPr>
        <p:spPr>
          <a:xfrm>
            <a:off x="2619317" y="4543794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2627784" y="5128018"/>
            <a:ext cx="0" cy="276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7" name="テキスト ボックス 46"/>
          <p:cNvSpPr txBox="1"/>
          <p:nvPr/>
        </p:nvSpPr>
        <p:spPr>
          <a:xfrm>
            <a:off x="2619317" y="5128018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49" name="直線コネクタ 48"/>
          <p:cNvCxnSpPr/>
          <p:nvPr/>
        </p:nvCxnSpPr>
        <p:spPr bwMode="auto">
          <a:xfrm>
            <a:off x="611560" y="5405017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矢印コネクタ 58"/>
          <p:cNvCxnSpPr/>
          <p:nvPr/>
        </p:nvCxnSpPr>
        <p:spPr bwMode="auto">
          <a:xfrm>
            <a:off x="2339752" y="5405017"/>
            <a:ext cx="2304256" cy="14343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直線矢印コネクタ 59"/>
          <p:cNvCxnSpPr/>
          <p:nvPr/>
        </p:nvCxnSpPr>
        <p:spPr bwMode="auto">
          <a:xfrm flipH="1">
            <a:off x="2339752" y="5661248"/>
            <a:ext cx="2304256" cy="11336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直線コネクタ 62"/>
          <p:cNvCxnSpPr/>
          <p:nvPr/>
        </p:nvCxnSpPr>
        <p:spPr bwMode="auto">
          <a:xfrm>
            <a:off x="611560" y="5774616"/>
            <a:ext cx="403244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4843098" y="422108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Transmission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failed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923928" y="422108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68" name="直線矢印コネクタ 67"/>
          <p:cNvCxnSpPr>
            <a:endCxn id="64" idx="1"/>
          </p:cNvCxnSpPr>
          <p:nvPr/>
        </p:nvCxnSpPr>
        <p:spPr bwMode="auto">
          <a:xfrm>
            <a:off x="4644008" y="4451921"/>
            <a:ext cx="1990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69" name="右中かっこ 68"/>
          <p:cNvSpPr/>
          <p:nvPr/>
        </p:nvSpPr>
        <p:spPr bwMode="auto">
          <a:xfrm>
            <a:off x="4752020" y="4543794"/>
            <a:ext cx="90010" cy="829422"/>
          </a:xfrm>
          <a:prstGeom prst="rightBrace">
            <a:avLst>
              <a:gd name="adj1" fmla="val 5872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859812" y="4767535"/>
            <a:ext cx="1152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Contention for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</a:rPr>
              <a:t>r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etransmission</a:t>
            </a: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5940152" y="3861048"/>
            <a:ext cx="3110798" cy="24482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/>
          <p:cNvCxnSpPr/>
          <p:nvPr/>
        </p:nvCxnSpPr>
        <p:spPr bwMode="auto">
          <a:xfrm>
            <a:off x="4644008" y="3042593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73" name="テキスト ボックス 72"/>
          <p:cNvSpPr txBox="1"/>
          <p:nvPr/>
        </p:nvSpPr>
        <p:spPr>
          <a:xfrm>
            <a:off x="4859812" y="2904094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Queue in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860032" y="311518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Contention start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>
            <a:off x="4644008" y="3301722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76" name="直線コネクタ 75"/>
          <p:cNvCxnSpPr/>
          <p:nvPr/>
        </p:nvCxnSpPr>
        <p:spPr bwMode="auto">
          <a:xfrm>
            <a:off x="611560" y="3042593"/>
            <a:ext cx="403244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611560" y="3301723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矢印コネクタ 79"/>
          <p:cNvCxnSpPr/>
          <p:nvPr/>
        </p:nvCxnSpPr>
        <p:spPr bwMode="auto">
          <a:xfrm>
            <a:off x="2123728" y="3042593"/>
            <a:ext cx="0" cy="25912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1" name="直線矢印コネクタ 80"/>
          <p:cNvCxnSpPr/>
          <p:nvPr/>
        </p:nvCxnSpPr>
        <p:spPr bwMode="auto">
          <a:xfrm>
            <a:off x="2123728" y="3317721"/>
            <a:ext cx="0" cy="101289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>
            <a:off x="2123728" y="4330612"/>
            <a:ext cx="0" cy="107440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>
            <a:off x="2123728" y="5405017"/>
            <a:ext cx="0" cy="36959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87" name="내용 개체 틀 2"/>
          <p:cNvSpPr txBox="1">
            <a:spLocks/>
          </p:cNvSpPr>
          <p:nvPr/>
        </p:nvSpPr>
        <p:spPr bwMode="auto">
          <a:xfrm>
            <a:off x="107504" y="3030820"/>
            <a:ext cx="2016224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 smtClean="0">
                <a:solidFill>
                  <a:srgbClr val="0000FF"/>
                </a:solidFill>
              </a:rPr>
              <a:t>W</a:t>
            </a:r>
            <a:r>
              <a:rPr lang="en-US" altLang="ko-KR" sz="1200" b="0" dirty="0">
                <a:solidFill>
                  <a:srgbClr val="0000FF"/>
                </a:solidFill>
              </a:rPr>
              <a:t>: Contention waiting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time</a:t>
            </a:r>
            <a:endParaRPr lang="ko-KR" altLang="en-US" sz="1200" b="0" dirty="0">
              <a:solidFill>
                <a:srgbClr val="0000FF"/>
              </a:solidFill>
            </a:endParaRPr>
          </a:p>
        </p:txBody>
      </p:sp>
      <p:sp>
        <p:nvSpPr>
          <p:cNvPr id="88" name="내용 개체 틀 2"/>
          <p:cNvSpPr txBox="1">
            <a:spLocks/>
          </p:cNvSpPr>
          <p:nvPr/>
        </p:nvSpPr>
        <p:spPr bwMode="auto">
          <a:xfrm>
            <a:off x="107504" y="3639917"/>
            <a:ext cx="2016224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 smtClean="0">
                <a:solidFill>
                  <a:srgbClr val="0000FF"/>
                </a:solidFill>
              </a:rPr>
              <a:t>C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: </a:t>
            </a:r>
            <a:r>
              <a:rPr lang="en-US" altLang="ko-KR" sz="1200" b="0" dirty="0">
                <a:solidFill>
                  <a:srgbClr val="0000FF"/>
                </a:solidFill>
              </a:rPr>
              <a:t>Contention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time</a:t>
            </a:r>
            <a:endParaRPr lang="ko-KR" altLang="en-US" sz="1200" b="0" dirty="0">
              <a:solidFill>
                <a:srgbClr val="0000FF"/>
              </a:solidFill>
            </a:endParaRPr>
          </a:p>
        </p:txBody>
      </p:sp>
      <p:sp>
        <p:nvSpPr>
          <p:cNvPr id="89" name="내용 개체 틀 2"/>
          <p:cNvSpPr txBox="1">
            <a:spLocks/>
          </p:cNvSpPr>
          <p:nvPr/>
        </p:nvSpPr>
        <p:spPr bwMode="auto">
          <a:xfrm>
            <a:off x="107504" y="4654322"/>
            <a:ext cx="2016224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>
                <a:solidFill>
                  <a:srgbClr val="0000FF"/>
                </a:solidFill>
              </a:rPr>
              <a:t>R</a:t>
            </a:r>
            <a:r>
              <a:rPr lang="en-US" altLang="ko-KR" sz="1200" b="0" dirty="0">
                <a:solidFill>
                  <a:srgbClr val="0000FF"/>
                </a:solidFill>
              </a:rPr>
              <a:t>: Additional time for retransmission</a:t>
            </a:r>
          </a:p>
        </p:txBody>
      </p:sp>
      <p:sp>
        <p:nvSpPr>
          <p:cNvPr id="90" name="내용 개체 틀 2"/>
          <p:cNvSpPr txBox="1">
            <a:spLocks/>
          </p:cNvSpPr>
          <p:nvPr/>
        </p:nvSpPr>
        <p:spPr bwMode="auto">
          <a:xfrm>
            <a:off x="107504" y="5373216"/>
            <a:ext cx="2016224" cy="683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>
                <a:solidFill>
                  <a:srgbClr val="0000FF"/>
                </a:solidFill>
              </a:rPr>
              <a:t>TX</a:t>
            </a:r>
            <a:r>
              <a:rPr lang="en-US" altLang="ko-KR" sz="1200" b="0" dirty="0">
                <a:solidFill>
                  <a:srgbClr val="0000FF"/>
                </a:solidFill>
              </a:rPr>
              <a:t>: Transmission time for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successful data </a:t>
            </a:r>
            <a:r>
              <a:rPr lang="en-US" altLang="ko-KR" sz="1200" b="0" dirty="0">
                <a:solidFill>
                  <a:srgbClr val="0000FF"/>
                </a:solidFill>
              </a:rPr>
              <a:t>frame </a:t>
            </a:r>
            <a:endParaRPr lang="en-US" altLang="ko-KR" sz="1200" b="0" dirty="0" smtClean="0">
              <a:solidFill>
                <a:srgbClr val="0000FF"/>
              </a:solidFill>
            </a:endParaRPr>
          </a:p>
          <a:p>
            <a:pPr marL="0" indent="0" algn="r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and </a:t>
            </a:r>
            <a:r>
              <a:rPr lang="en-US" altLang="ko-KR" sz="1200" b="0" dirty="0">
                <a:solidFill>
                  <a:srgbClr val="0000FF"/>
                </a:solidFill>
              </a:rPr>
              <a:t>ACK</a:t>
            </a:r>
          </a:p>
        </p:txBody>
      </p:sp>
      <p:sp>
        <p:nvSpPr>
          <p:cNvPr id="93" name="右中かっこ 92"/>
          <p:cNvSpPr/>
          <p:nvPr/>
        </p:nvSpPr>
        <p:spPr bwMode="auto">
          <a:xfrm>
            <a:off x="4752020" y="5427719"/>
            <a:ext cx="90010" cy="346897"/>
          </a:xfrm>
          <a:prstGeom prst="rightBrace">
            <a:avLst>
              <a:gd name="adj1" fmla="val 5872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859812" y="5373216"/>
            <a:ext cx="115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Successful data</a:t>
            </a:r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1200" dirty="0" smtClean="0">
                <a:solidFill>
                  <a:schemeClr val="tx1"/>
                </a:solidFill>
              </a:rPr>
            </a:br>
            <a:r>
              <a:rPr kumimoji="1" lang="en-US" altLang="ja-JP" sz="1200" dirty="0" smtClean="0">
                <a:solidFill>
                  <a:schemeClr val="tx1"/>
                </a:solidFill>
              </a:rPr>
              <a:t>transmission and ACK</a:t>
            </a:r>
          </a:p>
        </p:txBody>
      </p:sp>
      <p:sp>
        <p:nvSpPr>
          <p:cNvPr id="55" name="右中かっこ 54"/>
          <p:cNvSpPr/>
          <p:nvPr/>
        </p:nvSpPr>
        <p:spPr bwMode="auto">
          <a:xfrm>
            <a:off x="4752020" y="3317721"/>
            <a:ext cx="90010" cy="1226073"/>
          </a:xfrm>
          <a:prstGeom prst="rightBrace">
            <a:avLst>
              <a:gd name="adj1" fmla="val 5872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859812" y="3621791"/>
            <a:ext cx="1152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Initial transmission</a:t>
            </a:r>
          </a:p>
        </p:txBody>
      </p:sp>
    </p:spTree>
    <p:extLst>
      <p:ext uri="{BB962C8B-B14F-4D97-AF65-F5344CB8AC3E}">
        <p14:creationId xmlns:p14="http://schemas.microsoft.com/office/powerpoint/2010/main" val="407377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Existing Features </a:t>
            </a:r>
            <a:r>
              <a:rPr lang="en-US" altLang="ja-JP" sz="2800" dirty="0"/>
              <a:t>of Timing </a:t>
            </a:r>
            <a:r>
              <a:rPr lang="en-US" altLang="ja-JP" sz="2800" dirty="0" smtClean="0"/>
              <a:t>Measurement: WNM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544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WNM (Wireless Network Management) defined in IEEE 802.11-2016 establishes Timing Measurement / Fine Timing Measurement procedures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However, timing </a:t>
            </a:r>
            <a:r>
              <a:rPr lang="en-US" altLang="ja-JP" dirty="0"/>
              <a:t>Measurement in WNM can measure only medium access delay of successful transmission </a:t>
            </a:r>
            <a:r>
              <a:rPr lang="en-US" altLang="ja-JP" dirty="0" smtClean="0"/>
              <a:t>(portion of T</a:t>
            </a:r>
            <a:r>
              <a:rPr lang="en-US" altLang="ja-JP" baseline="-25000" dirty="0" smtClean="0"/>
              <a:t>TX</a:t>
            </a:r>
            <a:r>
              <a:rPr lang="en-US" altLang="ja-JP" dirty="0" smtClean="0"/>
              <a:t>).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pic>
        <p:nvPicPr>
          <p:cNvPr id="7" name="그림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647181"/>
            <a:ext cx="3110798" cy="1148339"/>
          </a:xfrm>
          <a:prstGeom prst="rect">
            <a:avLst/>
          </a:prstGeom>
        </p:spPr>
      </p:pic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932040" y="4647181"/>
            <a:ext cx="2736304" cy="11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200" b="0" dirty="0" smtClean="0"/>
              <a:t>T</a:t>
            </a:r>
            <a:r>
              <a:rPr lang="en-US" altLang="ko-KR" sz="1200" b="0" baseline="-25000" dirty="0" smtClean="0"/>
              <a:t>W</a:t>
            </a:r>
            <a:r>
              <a:rPr lang="en-US" altLang="ko-KR" sz="1200" b="0" dirty="0"/>
              <a:t>: Contention waiting time</a:t>
            </a:r>
          </a:p>
          <a:p>
            <a:pPr marL="0" indent="0">
              <a:buNone/>
            </a:pPr>
            <a:r>
              <a:rPr lang="en-US" altLang="ko-KR" sz="1200" b="0" dirty="0" smtClean="0"/>
              <a:t>T</a:t>
            </a:r>
            <a:r>
              <a:rPr lang="en-US" altLang="ko-KR" sz="1200" b="0" baseline="-25000" dirty="0" smtClean="0"/>
              <a:t>C</a:t>
            </a:r>
            <a:r>
              <a:rPr lang="en-US" altLang="ko-KR" sz="1200" b="0" dirty="0"/>
              <a:t>: Contention </a:t>
            </a:r>
            <a:r>
              <a:rPr lang="en-US" altLang="ko-KR" sz="1200" b="0" dirty="0" smtClean="0"/>
              <a:t>time </a:t>
            </a:r>
          </a:p>
          <a:p>
            <a:pPr marL="0" indent="0">
              <a:buNone/>
            </a:pPr>
            <a:r>
              <a:rPr lang="en-US" altLang="ko-KR" sz="1200" b="0" dirty="0"/>
              <a:t>T</a:t>
            </a:r>
            <a:r>
              <a:rPr lang="en-US" altLang="ko-KR" sz="1200" b="0" baseline="-25000" dirty="0"/>
              <a:t>R</a:t>
            </a:r>
            <a:r>
              <a:rPr lang="en-US" altLang="ko-KR" sz="1200" b="0" dirty="0"/>
              <a:t>: Additional time for retransmission</a:t>
            </a:r>
          </a:p>
          <a:p>
            <a:pPr marL="0" indent="0">
              <a:buNone/>
            </a:pPr>
            <a:r>
              <a:rPr lang="en-US" altLang="ko-KR" sz="1200" b="0" dirty="0" smtClean="0"/>
              <a:t>T</a:t>
            </a:r>
            <a:r>
              <a:rPr lang="en-US" altLang="ko-KR" sz="1200" b="0" baseline="-25000" dirty="0" smtClean="0"/>
              <a:t>TX</a:t>
            </a:r>
            <a:r>
              <a:rPr lang="en-US" altLang="ko-KR" sz="1200" b="0" dirty="0"/>
              <a:t>: Transmission time for </a:t>
            </a:r>
            <a:r>
              <a:rPr lang="en-US" altLang="ko-KR" sz="1200" b="0" dirty="0" smtClean="0"/>
              <a:t>successful</a:t>
            </a:r>
          </a:p>
          <a:p>
            <a:pPr marL="0" indent="0">
              <a:buNone/>
            </a:pPr>
            <a:r>
              <a:rPr lang="en-US" altLang="ko-KR" sz="1200" b="0" dirty="0" smtClean="0"/>
              <a:t> </a:t>
            </a:r>
            <a:r>
              <a:rPr lang="en-US" altLang="ko-KR" sz="1200" b="0" dirty="0"/>
              <a:t>data frame and ACK</a:t>
            </a:r>
            <a:endParaRPr lang="ko-KR" altLang="en-US" sz="1200" b="0" dirty="0"/>
          </a:p>
        </p:txBody>
      </p:sp>
      <p:sp>
        <p:nvSpPr>
          <p:cNvPr id="9" name="正方形/長方形 8"/>
          <p:cNvSpPr/>
          <p:nvPr/>
        </p:nvSpPr>
        <p:spPr bwMode="auto">
          <a:xfrm>
            <a:off x="1115616" y="4365104"/>
            <a:ext cx="7128792" cy="17281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楕円 9"/>
          <p:cNvSpPr/>
          <p:nvPr/>
        </p:nvSpPr>
        <p:spPr bwMode="auto">
          <a:xfrm>
            <a:off x="3635896" y="5517232"/>
            <a:ext cx="288032" cy="288032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81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775" y="1700808"/>
            <a:ext cx="5381295" cy="443720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Timing Measurement procedure in WNM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2126" y="1981200"/>
            <a:ext cx="3773810" cy="4400128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Timing Measurement is initiated </a:t>
            </a:r>
            <a:r>
              <a:rPr lang="en-US" altLang="ja-JP" dirty="0"/>
              <a:t>by transmitting Timing Measurement Request </a:t>
            </a:r>
            <a:r>
              <a:rPr lang="en-US" altLang="ja-JP" dirty="0" smtClean="0"/>
              <a:t>frame.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Timing Measurement frame and corresponding </a:t>
            </a:r>
            <a:r>
              <a:rPr lang="en-US" altLang="ja-JP" dirty="0" err="1" smtClean="0"/>
              <a:t>Ack</a:t>
            </a:r>
            <a:r>
              <a:rPr lang="en-US" altLang="ja-JP" dirty="0" smtClean="0"/>
              <a:t> frame are used to measure time difference between STAs.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Timing Measurement </a:t>
            </a:r>
            <a:r>
              <a:rPr lang="en-US" altLang="ja-JP" dirty="0" smtClean="0"/>
              <a:t>frame is an Action frame.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00" dirty="0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977006" y="4437112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3977006" y="4653136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/>
          <p:cNvCxnSpPr/>
          <p:nvPr/>
        </p:nvCxnSpPr>
        <p:spPr bwMode="auto">
          <a:xfrm>
            <a:off x="3977006" y="4852120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3977006" y="5089036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上下矢印 20"/>
          <p:cNvSpPr/>
          <p:nvPr/>
        </p:nvSpPr>
        <p:spPr bwMode="auto">
          <a:xfrm>
            <a:off x="4409054" y="4437112"/>
            <a:ext cx="144016" cy="216024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上下矢印 21"/>
          <p:cNvSpPr/>
          <p:nvPr/>
        </p:nvSpPr>
        <p:spPr bwMode="auto">
          <a:xfrm>
            <a:off x="4409054" y="4852119"/>
            <a:ext cx="144016" cy="216024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75856" y="5272545"/>
            <a:ext cx="1712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 Measurement period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cxnSp>
        <p:nvCxnSpPr>
          <p:cNvPr id="25" name="直線コネクタ 24"/>
          <p:cNvCxnSpPr>
            <a:stCxn id="21" idx="2"/>
          </p:cNvCxnSpPr>
          <p:nvPr/>
        </p:nvCxnSpPr>
        <p:spPr bwMode="auto">
          <a:xfrm flipH="1">
            <a:off x="3760982" y="4545124"/>
            <a:ext cx="684076" cy="7274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 flipH="1">
            <a:off x="3760982" y="4983529"/>
            <a:ext cx="683943" cy="2835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正方形/長方形 29"/>
          <p:cNvSpPr/>
          <p:nvPr/>
        </p:nvSpPr>
        <p:spPr bwMode="auto">
          <a:xfrm>
            <a:off x="7152285" y="4221088"/>
            <a:ext cx="1512168" cy="21602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429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Scope of Timing Measurement in WNM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2126" y="1981199"/>
            <a:ext cx="3917826" cy="4494213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Timing Measurement in WNM can measure only medium access </a:t>
            </a:r>
            <a:r>
              <a:rPr lang="en-US" altLang="ja-JP" dirty="0"/>
              <a:t>delay of successful </a:t>
            </a:r>
            <a:r>
              <a:rPr lang="en-US" altLang="ja-JP" dirty="0" smtClean="0"/>
              <a:t>transmission (portion of T</a:t>
            </a:r>
            <a:r>
              <a:rPr lang="en-US" altLang="ja-JP" baseline="-25000" dirty="0" smtClean="0"/>
              <a:t>TX</a:t>
            </a:r>
            <a:r>
              <a:rPr lang="en-US" altLang="ja-JP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However, real time applications are greatly affected by contention time </a:t>
            </a:r>
            <a:r>
              <a:rPr lang="en-US" altLang="ja-JP" dirty="0"/>
              <a:t>(</a:t>
            </a:r>
            <a:r>
              <a:rPr lang="en-US" altLang="ja-JP" dirty="0" smtClean="0"/>
              <a:t>T</a:t>
            </a:r>
            <a:r>
              <a:rPr lang="en-US" altLang="ja-JP" baseline="-25000" dirty="0"/>
              <a:t>C</a:t>
            </a:r>
            <a:r>
              <a:rPr lang="en-US" altLang="ja-JP" dirty="0" smtClean="0"/>
              <a:t>) and retransmission time </a:t>
            </a:r>
            <a:r>
              <a:rPr lang="en-US" altLang="ja-JP" dirty="0"/>
              <a:t>(</a:t>
            </a:r>
            <a:r>
              <a:rPr lang="en-US" altLang="ja-JP" dirty="0" smtClean="0"/>
              <a:t>T</a:t>
            </a:r>
            <a:r>
              <a:rPr lang="en-US" altLang="ja-JP" baseline="-25000" dirty="0" smtClean="0"/>
              <a:t>R</a:t>
            </a:r>
            <a:r>
              <a:rPr lang="en-US" altLang="ja-JP" dirty="0" smtClean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Contention time increases according to transmissions by other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Retransmission affects immediately n increase of latency.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rgbClr val="0000FF"/>
                </a:solidFill>
              </a:rPr>
              <a:t>Additional function(s) to</a:t>
            </a:r>
            <a:r>
              <a:rPr lang="ja-JP" altLang="en-US" dirty="0">
                <a:solidFill>
                  <a:srgbClr val="0000FF"/>
                </a:solidFill>
              </a:rPr>
              <a:t> </a:t>
            </a:r>
            <a:r>
              <a:rPr lang="en-US" altLang="ja-JP" dirty="0" smtClean="0">
                <a:solidFill>
                  <a:srgbClr val="0000FF"/>
                </a:solidFill>
              </a:rPr>
              <a:t>measure T</a:t>
            </a:r>
            <a:r>
              <a:rPr lang="en-US" altLang="ja-JP" baseline="-25000" dirty="0" smtClean="0">
                <a:solidFill>
                  <a:srgbClr val="0000FF"/>
                </a:solidFill>
              </a:rPr>
              <a:t>C</a:t>
            </a:r>
            <a:r>
              <a:rPr lang="en-US" altLang="ja-JP" dirty="0" smtClean="0">
                <a:solidFill>
                  <a:srgbClr val="0000FF"/>
                </a:solidFill>
              </a:rPr>
              <a:t> and T</a:t>
            </a:r>
            <a:r>
              <a:rPr lang="en-US" altLang="ja-JP" baseline="-25000" dirty="0" smtClean="0">
                <a:solidFill>
                  <a:srgbClr val="0000FF"/>
                </a:solidFill>
              </a:rPr>
              <a:t>R</a:t>
            </a:r>
            <a:r>
              <a:rPr lang="en-US" altLang="ja-JP" dirty="0">
                <a:solidFill>
                  <a:srgbClr val="0000FF"/>
                </a:solidFill>
              </a:rPr>
              <a:t> </a:t>
            </a:r>
            <a:r>
              <a:rPr lang="en-US" altLang="ja-JP" dirty="0" smtClean="0">
                <a:solidFill>
                  <a:srgbClr val="0000FF"/>
                </a:solidFill>
              </a:rPr>
              <a:t>should be needed in IEEE 802.11be.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8585861" y="2324992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6281605" y="2324992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5777549" y="1982331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Sending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09797" y="1982331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Recieving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281605" y="2541016"/>
            <a:ext cx="2304256" cy="3659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Previous transmission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281605" y="3210459"/>
            <a:ext cx="2304256" cy="34713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569637" y="2907011"/>
            <a:ext cx="0" cy="3001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6561170" y="2930181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 bwMode="auto">
          <a:xfrm>
            <a:off x="6569637" y="3566471"/>
            <a:ext cx="0" cy="3729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6561170" y="3608806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5858849" y="3935901"/>
            <a:ext cx="27270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>
            <a:off x="6281605" y="3970575"/>
            <a:ext cx="1728192" cy="7171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7" name="直線コネクタ 26"/>
          <p:cNvCxnSpPr/>
          <p:nvPr/>
        </p:nvCxnSpPr>
        <p:spPr bwMode="auto">
          <a:xfrm>
            <a:off x="6281605" y="4126163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正方形/長方形 27"/>
          <p:cNvSpPr/>
          <p:nvPr/>
        </p:nvSpPr>
        <p:spPr bwMode="auto">
          <a:xfrm>
            <a:off x="6281605" y="4479692"/>
            <a:ext cx="2304256" cy="253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9" name="直線コネクタ 28"/>
          <p:cNvCxnSpPr/>
          <p:nvPr/>
        </p:nvCxnSpPr>
        <p:spPr bwMode="auto">
          <a:xfrm>
            <a:off x="6569637" y="4114409"/>
            <a:ext cx="0" cy="3596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テキスト ボックス 29"/>
          <p:cNvSpPr txBox="1"/>
          <p:nvPr/>
        </p:nvSpPr>
        <p:spPr>
          <a:xfrm>
            <a:off x="6561170" y="4149083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6569637" y="4733307"/>
            <a:ext cx="0" cy="276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6561170" y="4733307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>
            <a:off x="4553413" y="5010306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6281605" y="5010306"/>
            <a:ext cx="2304256" cy="14343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6281605" y="5266537"/>
            <a:ext cx="2304256" cy="11336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>
            <a:off x="4553413" y="5379905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7865781" y="382637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4553413" y="2647882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>
            <a:off x="4553413" y="2907012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矢印コネクタ 47"/>
          <p:cNvCxnSpPr/>
          <p:nvPr/>
        </p:nvCxnSpPr>
        <p:spPr bwMode="auto">
          <a:xfrm>
            <a:off x="6065581" y="2647882"/>
            <a:ext cx="0" cy="25912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49" name="直線矢印コネクタ 48"/>
          <p:cNvCxnSpPr/>
          <p:nvPr/>
        </p:nvCxnSpPr>
        <p:spPr bwMode="auto">
          <a:xfrm>
            <a:off x="6065581" y="2923010"/>
            <a:ext cx="0" cy="101289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50" name="直線矢印コネクタ 49"/>
          <p:cNvCxnSpPr/>
          <p:nvPr/>
        </p:nvCxnSpPr>
        <p:spPr bwMode="auto">
          <a:xfrm>
            <a:off x="6065581" y="3935901"/>
            <a:ext cx="0" cy="107440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51" name="直線矢印コネクタ 50"/>
          <p:cNvCxnSpPr/>
          <p:nvPr/>
        </p:nvCxnSpPr>
        <p:spPr bwMode="auto">
          <a:xfrm>
            <a:off x="6065581" y="5010306"/>
            <a:ext cx="0" cy="36959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52" name="내용 개체 틀 2"/>
          <p:cNvSpPr txBox="1">
            <a:spLocks/>
          </p:cNvSpPr>
          <p:nvPr/>
        </p:nvSpPr>
        <p:spPr bwMode="auto">
          <a:xfrm>
            <a:off x="5652119" y="2636109"/>
            <a:ext cx="413461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W</a:t>
            </a:r>
            <a:endParaRPr lang="ko-KR" altLang="en-US" sz="1200" b="0" dirty="0"/>
          </a:p>
        </p:txBody>
      </p:sp>
      <p:sp>
        <p:nvSpPr>
          <p:cNvPr id="53" name="내용 개체 틀 2"/>
          <p:cNvSpPr txBox="1">
            <a:spLocks/>
          </p:cNvSpPr>
          <p:nvPr/>
        </p:nvSpPr>
        <p:spPr bwMode="auto">
          <a:xfrm>
            <a:off x="5652119" y="3245206"/>
            <a:ext cx="413461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C</a:t>
            </a:r>
            <a:endParaRPr lang="ko-KR" altLang="en-US" sz="1200" b="0" dirty="0"/>
          </a:p>
        </p:txBody>
      </p:sp>
      <p:sp>
        <p:nvSpPr>
          <p:cNvPr id="54" name="내용 개체 틀 2"/>
          <p:cNvSpPr txBox="1">
            <a:spLocks/>
          </p:cNvSpPr>
          <p:nvPr/>
        </p:nvSpPr>
        <p:spPr bwMode="auto">
          <a:xfrm>
            <a:off x="5652119" y="4259611"/>
            <a:ext cx="413461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R</a:t>
            </a:r>
            <a:endParaRPr lang="en-US" altLang="ko-KR" sz="1200" b="0" dirty="0"/>
          </a:p>
        </p:txBody>
      </p:sp>
      <p:sp>
        <p:nvSpPr>
          <p:cNvPr id="55" name="내용 개체 틀 2"/>
          <p:cNvSpPr txBox="1">
            <a:spLocks/>
          </p:cNvSpPr>
          <p:nvPr/>
        </p:nvSpPr>
        <p:spPr bwMode="auto">
          <a:xfrm>
            <a:off x="5652119" y="4978505"/>
            <a:ext cx="413461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TX</a:t>
            </a:r>
            <a:endParaRPr lang="en-US" altLang="ko-KR" sz="1200" b="0" dirty="0"/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5220072" y="5010306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上下矢印 61"/>
          <p:cNvSpPr/>
          <p:nvPr/>
        </p:nvSpPr>
        <p:spPr bwMode="auto">
          <a:xfrm>
            <a:off x="5314167" y="5010306"/>
            <a:ext cx="211379" cy="174372"/>
          </a:xfrm>
          <a:prstGeom prst="upDownArrow">
            <a:avLst>
              <a:gd name="adj1" fmla="val 44303"/>
              <a:gd name="adj2" fmla="val 23222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912688" y="5684192"/>
            <a:ext cx="26484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Measurement period </a:t>
            </a:r>
            <a:br>
              <a:rPr kumimoji="1" lang="en-US" altLang="ja-JP" sz="1400" dirty="0" smtClean="0">
                <a:solidFill>
                  <a:srgbClr val="FF0000"/>
                </a:solidFill>
              </a:rPr>
            </a:br>
            <a:r>
              <a:rPr kumimoji="1" lang="en-US" altLang="ja-JP" sz="1400" dirty="0" smtClean="0">
                <a:solidFill>
                  <a:srgbClr val="FF0000"/>
                </a:solidFill>
              </a:rPr>
              <a:t>by timing measurement defined in</a:t>
            </a:r>
          </a:p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WNM 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grpSp>
        <p:nvGrpSpPr>
          <p:cNvPr id="95" name="グループ化 94"/>
          <p:cNvGrpSpPr/>
          <p:nvPr/>
        </p:nvGrpSpPr>
        <p:grpSpPr>
          <a:xfrm>
            <a:off x="4666099" y="5097493"/>
            <a:ext cx="753758" cy="663228"/>
            <a:chOff x="4666099" y="5097492"/>
            <a:chExt cx="753758" cy="721471"/>
          </a:xfrm>
        </p:grpSpPr>
        <p:cxnSp>
          <p:nvCxnSpPr>
            <p:cNvPr id="65" name="直線コネクタ 64"/>
            <p:cNvCxnSpPr>
              <a:stCxn id="62" idx="2"/>
            </p:cNvCxnSpPr>
            <p:nvPr/>
          </p:nvCxnSpPr>
          <p:spPr bwMode="auto">
            <a:xfrm flipH="1">
              <a:off x="4666099" y="5097492"/>
              <a:ext cx="706934" cy="7214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直線コネクタ 65"/>
            <p:cNvCxnSpPr/>
            <p:nvPr/>
          </p:nvCxnSpPr>
          <p:spPr bwMode="auto">
            <a:xfrm flipH="1">
              <a:off x="4666099" y="5316428"/>
              <a:ext cx="753758" cy="50253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8" name="直線コネクタ 67"/>
          <p:cNvCxnSpPr/>
          <p:nvPr/>
        </p:nvCxnSpPr>
        <p:spPr bwMode="auto">
          <a:xfrm>
            <a:off x="5220072" y="5184678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線コネクタ 68"/>
          <p:cNvCxnSpPr/>
          <p:nvPr/>
        </p:nvCxnSpPr>
        <p:spPr bwMode="auto">
          <a:xfrm>
            <a:off x="5220072" y="5267126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線コネクタ 69"/>
          <p:cNvCxnSpPr/>
          <p:nvPr/>
        </p:nvCxnSpPr>
        <p:spPr bwMode="auto">
          <a:xfrm>
            <a:off x="5220072" y="5376531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上下矢印 89"/>
          <p:cNvSpPr/>
          <p:nvPr/>
        </p:nvSpPr>
        <p:spPr bwMode="auto">
          <a:xfrm>
            <a:off x="5314167" y="5266440"/>
            <a:ext cx="211379" cy="113465"/>
          </a:xfrm>
          <a:prstGeom prst="upDownArrow">
            <a:avLst>
              <a:gd name="adj1" fmla="val 44303"/>
              <a:gd name="adj2" fmla="val 23222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左中かっこ 91"/>
          <p:cNvSpPr/>
          <p:nvPr/>
        </p:nvSpPr>
        <p:spPr bwMode="auto">
          <a:xfrm>
            <a:off x="5580112" y="2930181"/>
            <a:ext cx="197437" cy="2048324"/>
          </a:xfrm>
          <a:prstGeom prst="leftBrace">
            <a:avLst>
              <a:gd name="adj1" fmla="val 58506"/>
              <a:gd name="adj2" fmla="val 50000"/>
            </a:avLst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139952" y="3573016"/>
            <a:ext cx="14589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b="1" dirty="0" smtClean="0">
                <a:solidFill>
                  <a:srgbClr val="0000FF"/>
                </a:solidFill>
              </a:rPr>
              <a:t>Need to measure</a:t>
            </a:r>
            <a:r>
              <a:rPr kumimoji="1" lang="en-US" altLang="ja-JP" sz="1400" b="1" dirty="0">
                <a:solidFill>
                  <a:srgbClr val="0000FF"/>
                </a:solidFill>
              </a:rPr>
              <a:t/>
            </a:r>
            <a:br>
              <a:rPr kumimoji="1" lang="en-US" altLang="ja-JP" sz="1400" b="1" dirty="0">
                <a:solidFill>
                  <a:srgbClr val="0000FF"/>
                </a:solidFill>
              </a:rPr>
            </a:br>
            <a:r>
              <a:rPr kumimoji="1" lang="en-US" altLang="ja-JP" sz="1400" b="1" dirty="0" smtClean="0">
                <a:solidFill>
                  <a:srgbClr val="0000FF"/>
                </a:solidFill>
              </a:rPr>
              <a:t>for RTA in</a:t>
            </a:r>
            <a:br>
              <a:rPr kumimoji="1" lang="en-US" altLang="ja-JP" sz="1400" b="1" dirty="0" smtClean="0">
                <a:solidFill>
                  <a:srgbClr val="0000FF"/>
                </a:solidFill>
              </a:rPr>
            </a:br>
            <a:r>
              <a:rPr kumimoji="1" lang="en-US" altLang="ja-JP" sz="1400" b="1" dirty="0" smtClean="0">
                <a:solidFill>
                  <a:srgbClr val="0000FF"/>
                </a:solidFill>
              </a:rPr>
              <a:t>IEEE 802.11be</a:t>
            </a:r>
          </a:p>
          <a:p>
            <a:pPr algn="r"/>
            <a:endParaRPr kumimoji="1" lang="en-US" altLang="ja-JP" sz="14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77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Timing Measurement for IEEE 802.11be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As explained, additional measurement functions that </a:t>
            </a:r>
            <a:r>
              <a:rPr lang="en-US" altLang="ja-JP" dirty="0"/>
              <a:t>can measure contention </a:t>
            </a:r>
            <a:r>
              <a:rPr lang="en-US" altLang="ja-JP" dirty="0" smtClean="0"/>
              <a:t>time </a:t>
            </a:r>
            <a:r>
              <a:rPr lang="en-US" altLang="ja-JP" dirty="0"/>
              <a:t>and retransmission time </a:t>
            </a:r>
            <a:r>
              <a:rPr lang="en-US" altLang="ja-JP" dirty="0" smtClean="0"/>
              <a:t>should be required.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Statistical </a:t>
            </a:r>
            <a:r>
              <a:rPr lang="en-US" altLang="ja-JP" dirty="0"/>
              <a:t>information about latency and jitter </a:t>
            </a:r>
            <a:r>
              <a:rPr lang="en-US" altLang="ja-JP" dirty="0" smtClean="0"/>
              <a:t>should </a:t>
            </a:r>
            <a:r>
              <a:rPr lang="en-US" altLang="ja-JP" dirty="0"/>
              <a:t>be </a:t>
            </a:r>
            <a:r>
              <a:rPr lang="en-US" altLang="ja-JP" dirty="0" smtClean="0"/>
              <a:t>measured and notified to </a:t>
            </a:r>
            <a:r>
              <a:rPr lang="en-US" altLang="ja-JP" dirty="0"/>
              <a:t>determine whether </a:t>
            </a:r>
            <a:r>
              <a:rPr lang="en-US" altLang="ja-JP" dirty="0" smtClean="0"/>
              <a:t>target RTA can be utilized or </a:t>
            </a:r>
            <a:r>
              <a:rPr lang="en-US" altLang="ja-JP" dirty="0"/>
              <a:t>not.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Statistical </a:t>
            </a:r>
            <a:r>
              <a:rPr lang="en-US" altLang="ja-JP" dirty="0" smtClean="0"/>
              <a:t>information: Average latency</a:t>
            </a:r>
            <a:r>
              <a:rPr lang="en-US" altLang="ja-JP" dirty="0"/>
              <a:t> for certain period</a:t>
            </a:r>
            <a:r>
              <a:rPr lang="en-US" altLang="ja-JP" dirty="0" smtClean="0"/>
              <a:t>, worst case latency and jitter, et, al.</a:t>
            </a:r>
            <a:endParaRPr lang="en-US" altLang="ja-JP" sz="200" dirty="0"/>
          </a:p>
        </p:txBody>
      </p:sp>
    </p:spTree>
    <p:extLst>
      <p:ext uri="{BB962C8B-B14F-4D97-AF65-F5344CB8AC3E}">
        <p14:creationId xmlns:p14="http://schemas.microsoft.com/office/powerpoint/2010/main" val="16340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4848</TotalTime>
  <Words>1236</Words>
  <Application>Microsoft Office PowerPoint</Application>
  <PresentationFormat>画面に合わせる (4:3)</PresentationFormat>
  <Paragraphs>228</Paragraphs>
  <Slides>13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Arial Unicode MS</vt:lpstr>
      <vt:lpstr>굴림</vt:lpstr>
      <vt:lpstr>맑은 고딕</vt:lpstr>
      <vt:lpstr>ＭＳ Ｐゴシック</vt:lpstr>
      <vt:lpstr>MS Gothic</vt:lpstr>
      <vt:lpstr>Arial</vt:lpstr>
      <vt:lpstr>Times New Roman</vt:lpstr>
      <vt:lpstr>Office テーマ</vt:lpstr>
      <vt:lpstr>Timing Measurement for Low Latency Features</vt:lpstr>
      <vt:lpstr>Abstract</vt:lpstr>
      <vt:lpstr>Need for Features of Measurement</vt:lpstr>
      <vt:lpstr>Time Categorization for Latency Analysis</vt:lpstr>
      <vt:lpstr>Time Categorization for Latency Analysis (cont’d)</vt:lpstr>
      <vt:lpstr>Existing Features of Timing Measurement: WNM</vt:lpstr>
      <vt:lpstr>Timing Measurement procedure in WNM</vt:lpstr>
      <vt:lpstr>Scope of Timing Measurement in WNM</vt:lpstr>
      <vt:lpstr>Timing Measurement for IEEE 802.11be</vt:lpstr>
      <vt:lpstr>Conclusions</vt:lpstr>
      <vt:lpstr>Strall Poll 1</vt:lpstr>
      <vt:lpstr>Strall Poll 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admin</dc:creator>
  <cp:lastModifiedBy>岸田朗</cp:lastModifiedBy>
  <cp:revision>389</cp:revision>
  <cp:lastPrinted>1601-01-01T00:00:00Z</cp:lastPrinted>
  <dcterms:created xsi:type="dcterms:W3CDTF">2018-09-03T10:06:00Z</dcterms:created>
  <dcterms:modified xsi:type="dcterms:W3CDTF">2019-11-12T06:07:20Z</dcterms:modified>
</cp:coreProperties>
</file>