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8" r:id="rId3"/>
    <p:sldId id="262" r:id="rId4"/>
    <p:sldId id="289" r:id="rId5"/>
    <p:sldId id="291" r:id="rId6"/>
    <p:sldId id="293" r:id="rId7"/>
    <p:sldId id="295" r:id="rId8"/>
    <p:sldId id="296" r:id="rId9"/>
    <p:sldId id="297" r:id="rId10"/>
    <p:sldId id="265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bo (Boyce, 2012 NT Lab)" initials="Y(2NL" lastIdx="16" clrIdx="0">
    <p:extLst>
      <p:ext uri="{19B8F6BF-5375-455C-9EA6-DF929625EA0E}">
        <p15:presenceInfo xmlns:p15="http://schemas.microsoft.com/office/powerpoint/2012/main" userId="S-1-5-21-147214757-305610072-1517763936-41419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157" autoAdjust="0"/>
  </p:normalViewPr>
  <p:slideViewPr>
    <p:cSldViewPr>
      <p:cViewPr varScale="1">
        <p:scale>
          <a:sx n="107" d="100"/>
          <a:sy n="107" d="100"/>
        </p:scale>
        <p:origin x="177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949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Actually.</a:t>
            </a:r>
            <a:r>
              <a:rPr lang="en-US" altLang="zh-CN" baseline="0" dirty="0" smtClean="0"/>
              <a:t> 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45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914400" lvl="2" indent="0">
              <a:buFont typeface="Times New Roman" pitchFamily="16" charset="0"/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914400" lvl="2" indent="0">
              <a:buFont typeface="Times New Roman" pitchFamily="16" charset="0"/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635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Forward compatibility to 32 antennas or 64 antennas or distributed APs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84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257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802.11-19/1193r0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10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Lily </a:t>
            </a:r>
            <a:r>
              <a:rPr lang="en-GB" dirty="0" err="1" smtClean="0"/>
              <a:t>Lv</a:t>
            </a:r>
            <a:r>
              <a:rPr lang="en-GB" dirty="0" smtClean="0"/>
              <a:t>, Huawei,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Calibration of Implicit Sounding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"/>
          <p:cNvGraphicFramePr/>
          <p:nvPr>
            <p:extLst>
              <p:ext uri="{D42A27DB-BD31-4B8C-83A1-F6EECF244321}">
                <p14:modId xmlns:p14="http://schemas.microsoft.com/office/powerpoint/2010/main" val="4030457843"/>
              </p:ext>
            </p:extLst>
          </p:nvPr>
        </p:nvGraphicFramePr>
        <p:xfrm>
          <a:off x="533400" y="2508250"/>
          <a:ext cx="7558608" cy="2465795"/>
        </p:xfrm>
        <a:graphic>
          <a:graphicData uri="http://schemas.openxmlformats.org/drawingml/2006/table">
            <a:tbl>
              <a:tblPr firstRow="1" bandRow="1"/>
              <a:tblGrid>
                <a:gridCol w="17979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24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3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418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93159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Name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latin typeface="+mj-lt"/>
                        </a:rPr>
                        <a:t>Affiliations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latin typeface="+mj-lt"/>
                        </a:rPr>
                        <a:t>Address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email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Yunping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(Lily)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dirty="0" smtClean="0">
                          <a:latin typeface="+mj-lt"/>
                        </a:rPr>
                        <a:t>Huawei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lvyunping@huawei.com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Bo (Boyce)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Yang</a:t>
                      </a:r>
                      <a:endParaRPr lang="en-US" altLang="zh-CN" sz="1400" dirty="0" smtClean="0">
                        <a:latin typeface="+mj-lt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>
                          <a:latin typeface="+mj-lt"/>
                        </a:rPr>
                        <a:t>Fangchao</a:t>
                      </a:r>
                      <a:r>
                        <a:rPr lang="en-US" sz="1400" dirty="0" smtClean="0">
                          <a:latin typeface="+mj-lt"/>
                        </a:rPr>
                        <a:t> (Dylan) Yuan</a:t>
                      </a:r>
                      <a:endParaRPr sz="1400" dirty="0">
                        <a:latin typeface="+mj-lt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  <a:p>
                      <a:pPr lvl="0" algn="l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dirty="0" smtClean="0"/>
              <a:t>Conclusion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Relative calibration involves AP only, adding no complexity to the 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Test results show that </a:t>
            </a:r>
            <a:r>
              <a:rPr lang="en-US" altLang="zh-CN" dirty="0"/>
              <a:t>implicit sounding </a:t>
            </a:r>
            <a:r>
              <a:rPr lang="en-US" altLang="zh-CN" dirty="0" smtClean="0"/>
              <a:t>with </a:t>
            </a:r>
            <a:r>
              <a:rPr lang="en-US" dirty="0" smtClean="0"/>
              <a:t>relative calibration can estimate the channel status very accurately.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Introducing Implicit sounding almost add no complexity to </a:t>
            </a:r>
            <a:r>
              <a:rPr lang="en-US" altLang="zh-CN" dirty="0" smtClean="0"/>
              <a:t>STAs.</a:t>
            </a:r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Lily </a:t>
            </a:r>
            <a:r>
              <a:rPr lang="en-GB" dirty="0" err="1" smtClean="0"/>
              <a:t>Lv</a:t>
            </a:r>
            <a:r>
              <a:rPr lang="en-GB" dirty="0" smtClean="0"/>
              <a:t>, Huawei,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380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[1] 19/767 </a:t>
            </a:r>
            <a:r>
              <a:rPr lang="en-US" dirty="0"/>
              <a:t>Implicit Channel Sounding in IEEE 802.11 (Feasibility Study</a:t>
            </a:r>
            <a:r>
              <a:rPr lang="en-US" dirty="0" smtClean="0"/>
              <a:t>)</a:t>
            </a:r>
          </a:p>
          <a:p>
            <a:r>
              <a:rPr lang="en-US" dirty="0"/>
              <a:t>[2] 19/768 Implicit Channel Sounding in IEEE 802.11</a:t>
            </a:r>
          </a:p>
          <a:p>
            <a:r>
              <a:rPr lang="en-US" dirty="0"/>
              <a:t>[3] 19/1268 Implicit sounding overhead analysis </a:t>
            </a:r>
          </a:p>
          <a:p>
            <a:r>
              <a:rPr lang="en-US" dirty="0" smtClean="0"/>
              <a:t>[4] 18/1191 MU sounding improvements</a:t>
            </a:r>
          </a:p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Lily </a:t>
            </a:r>
            <a:r>
              <a:rPr lang="en-GB" dirty="0" err="1" smtClean="0"/>
              <a:t>Lv</a:t>
            </a:r>
            <a:r>
              <a:rPr lang="en-GB" dirty="0" smtClean="0"/>
              <a:t>, Huawei, et al.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319" y="1729317"/>
            <a:ext cx="7960129" cy="4113213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[1][2][3][4] propose to consider implicit sounding in </a:t>
            </a:r>
            <a:r>
              <a:rPr lang="en-GB" dirty="0" err="1"/>
              <a:t>TGbe</a:t>
            </a:r>
            <a:r>
              <a:rPr lang="en-GB" dirty="0"/>
              <a:t>, in order to reduce </a:t>
            </a:r>
            <a:r>
              <a:rPr lang="en-GB" dirty="0" smtClean="0"/>
              <a:t>overhead for </a:t>
            </a:r>
            <a:r>
              <a:rPr lang="en-GB" dirty="0"/>
              <a:t>16ss and multi AP cases. </a:t>
            </a:r>
            <a:endParaRPr lang="en-GB" dirty="0" smtClean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On the other hand, implicit sounding needs accurate calibration to maintain channel reciprocity,  although the procedure of calibration does not need to be part of the standard.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</a:t>
            </a:r>
            <a:r>
              <a:rPr lang="en-GB" dirty="0"/>
              <a:t>this contribution, we </a:t>
            </a:r>
            <a:r>
              <a:rPr lang="en-GB" dirty="0" smtClean="0"/>
              <a:t>show our lab test results on calibration accuracy, proving the feasibility of implicit sounding.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Lily </a:t>
            </a:r>
            <a:r>
              <a:rPr lang="en-GB" dirty="0" err="1" smtClean="0"/>
              <a:t>Lv</a:t>
            </a:r>
            <a:r>
              <a:rPr lang="en-GB" dirty="0" smtClean="0"/>
              <a:t>, Huawei,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135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1484784"/>
            <a:ext cx="3607753" cy="208823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Recap of calibration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685800" y="1704585"/>
            <a:ext cx="4462264" cy="173583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802.11n calibration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Calibration in 802.11n is an ‘absolute calibration’, involving both AP and STAs. 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624" y="4437112"/>
            <a:ext cx="7026004" cy="1905812"/>
          </a:xfrm>
          <a:prstGeom prst="rect">
            <a:avLst/>
          </a:prstGeom>
        </p:spPr>
      </p:pic>
      <p:sp>
        <p:nvSpPr>
          <p:cNvPr id="36" name="Content Placeholder 12"/>
          <p:cNvSpPr txBox="1">
            <a:spLocks/>
          </p:cNvSpPr>
          <p:nvPr/>
        </p:nvSpPr>
        <p:spPr bwMode="auto">
          <a:xfrm>
            <a:off x="685800" y="3544499"/>
            <a:ext cx="8319162" cy="17358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After calibration procedure, the correction </a:t>
            </a:r>
            <a:r>
              <a:rPr lang="en-US" kern="0" dirty="0" smtClean="0"/>
              <a:t>matric </a:t>
            </a:r>
            <a:r>
              <a:rPr lang="en-US" dirty="0" smtClean="0">
                <a:latin typeface="TimesNewRomanPS-BoldMT"/>
              </a:rPr>
              <a:t>K</a:t>
            </a:r>
            <a:r>
              <a:rPr lang="en-US" sz="1200" b="0" dirty="0" smtClean="0">
                <a:latin typeface="ArialMT"/>
              </a:rPr>
              <a:t>A</a:t>
            </a:r>
            <a:r>
              <a:rPr lang="en-US" kern="0" dirty="0" smtClean="0"/>
              <a:t>/</a:t>
            </a:r>
            <a:r>
              <a:rPr lang="en-US" dirty="0" smtClean="0">
                <a:latin typeface="TimesNewRomanPS-BoldMT"/>
              </a:rPr>
              <a:t>K</a:t>
            </a:r>
            <a:r>
              <a:rPr lang="en-US" sz="1200" b="0" dirty="0" smtClean="0">
                <a:latin typeface="ArialMT"/>
              </a:rPr>
              <a:t>B</a:t>
            </a:r>
            <a:r>
              <a:rPr lang="en-US" kern="0" dirty="0" smtClean="0"/>
              <a:t> can be computed which is used to restore baseband-to-baseband channel reciprocity. 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Lily </a:t>
            </a:r>
            <a:r>
              <a:rPr lang="en-GB" dirty="0" err="1" smtClean="0"/>
              <a:t>Lv</a:t>
            </a:r>
            <a:r>
              <a:rPr lang="en-GB" dirty="0" smtClean="0"/>
              <a:t>, Huawei, et al.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48" y="56658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Recap of calibration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125546" y="1775156"/>
            <a:ext cx="8870728" cy="173583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Relative calibration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Different from absolute calibration, relative calibration only involves AP side.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Each antenna is calibrated with a reference antenna, getting a relative factor 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 relative factor C to compensate steering matrix for MIMO/BF.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694" y="3838100"/>
            <a:ext cx="5616624" cy="1944216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220" name="Rectangle 9219"/>
              <p:cNvSpPr/>
              <p:nvPr/>
            </p:nvSpPr>
            <p:spPr>
              <a:xfrm>
                <a:off x="4417053" y="4810208"/>
                <a:ext cx="43023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20" name="Rectangle 92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053" y="4810208"/>
                <a:ext cx="430239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4286" r="-10000"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5024640" y="4829606"/>
                <a:ext cx="43023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4640" y="4829606"/>
                <a:ext cx="430239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4225" r="-9859"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22" name="Straight Arrow Connector 9221"/>
          <p:cNvCxnSpPr/>
          <p:nvPr/>
        </p:nvCxnSpPr>
        <p:spPr bwMode="auto">
          <a:xfrm>
            <a:off x="4600010" y="4589479"/>
            <a:ext cx="6795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Straight Arrow Connector 74"/>
          <p:cNvCxnSpPr/>
          <p:nvPr/>
        </p:nvCxnSpPr>
        <p:spPr bwMode="auto">
          <a:xfrm flipH="1">
            <a:off x="4560910" y="4653404"/>
            <a:ext cx="718694" cy="83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/>
              <p:cNvSpPr/>
              <p:nvPr/>
            </p:nvSpPr>
            <p:spPr>
              <a:xfrm>
                <a:off x="4705137" y="4328569"/>
                <a:ext cx="430239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05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im</m:t>
                          </m:r>
                        </m:sub>
                      </m:sSub>
                      <m:r>
                        <a:rPr lang="en-US" altLang="zh-CN" sz="105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77" name="Rectangle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137" y="4328569"/>
                <a:ext cx="430239" cy="26161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/>
              <p:cNvSpPr/>
              <p:nvPr/>
            </p:nvSpPr>
            <p:spPr>
              <a:xfrm>
                <a:off x="4742446" y="4574711"/>
                <a:ext cx="430239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05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105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mi</m:t>
                          </m:r>
                        </m:sub>
                      </m:sSub>
                      <m:r>
                        <a:rPr lang="en-US" altLang="zh-CN" sz="105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446" y="4574711"/>
                <a:ext cx="430239" cy="26161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000385" y="3645024"/>
            <a:ext cx="3019425" cy="2638425"/>
          </a:xfrm>
          <a:prstGeom prst="rect">
            <a:avLst/>
          </a:prstGeom>
        </p:spPr>
      </p:pic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Lily </a:t>
            </a:r>
            <a:r>
              <a:rPr lang="en-GB" dirty="0" err="1" smtClean="0"/>
              <a:t>Lv</a:t>
            </a:r>
            <a:r>
              <a:rPr lang="en-GB" dirty="0" smtClean="0"/>
              <a:t>, Huawei,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72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Calibration Accuracy Test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15916" y="1650173"/>
                <a:ext cx="6848372" cy="2904358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1800" dirty="0" smtClean="0"/>
                  <a:t>Step 1</a:t>
                </a:r>
                <a:r>
                  <a:rPr lang="zh-CN" altLang="en-US" sz="1800" dirty="0" smtClean="0"/>
                  <a:t>：</a:t>
                </a:r>
                <a:r>
                  <a:rPr lang="en-US" altLang="zh-CN" sz="1800" dirty="0" smtClean="0"/>
                  <a:t>Calculate relative calibration factor C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Test set up: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Master AP and slave AP are connected to a coordinator(server) via wired link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Procedure: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Master AP send NDP to slave AP from its 2 antennas simultaneously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slave AP send NDP to master AP from one of its antennas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Calculate relative calibration factor </a:t>
                </a:r>
                <a:r>
                  <a:rPr lang="en-US" sz="1400" dirty="0" smtClean="0"/>
                  <a:t>C for master AP according to the following formula</a:t>
                </a:r>
              </a:p>
              <a:p>
                <a:pPr marL="914400" lvl="2" indent="0"/>
                <a:endParaRPr lang="en-US" sz="1400" dirty="0" smtClean="0"/>
              </a:p>
              <a:p>
                <a:pPr marL="914400" lvl="2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zh-CN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400" b="0" i="1" smtClean="0">
                              <a:latin typeface="Cambria Math" panose="02040503050406030204" pitchFamily="18" charset="0"/>
                            </a:rPr>
                            <m:t>1,</m:t>
                          </m:r>
                          <m:f>
                            <m:fPr>
                              <m:ctrlP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altLang="zh-CN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zh-CN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altLang="zh-CN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altLang="zh-CN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sz="1400" b="0" i="1" smtClean="0">
                          <a:latin typeface="Cambria Math" panose="02040503050406030204" pitchFamily="18" charset="0"/>
                        </a:rPr>
                        <m:t>𝑤h𝑒𝑟𝑒</m:t>
                      </m:r>
                      <m:r>
                        <a:rPr lang="en-US" altLang="zh-CN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altLang="zh-CN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altLang="zh-CN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𝐷𝐿</m:t>
                              </m:r>
                            </m:sup>
                          </m:sSubSup>
                          <m:r>
                            <a:rPr lang="en-US" altLang="zh-CN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</m:num>
                        <m:den>
                          <m:sSubSup>
                            <m:sSubSupPr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𝑈𝐿</m:t>
                              </m:r>
                            </m:sup>
                          </m:sSubSup>
                        </m:den>
                      </m:f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CN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altLang="zh-CN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sz="14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𝐷𝐿</m:t>
                              </m:r>
                            </m:sup>
                          </m:sSubSup>
                          <m:r>
                            <a:rPr lang="en-US" altLang="zh-CN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</m:num>
                        <m:den>
                          <m:sSubSup>
                            <m:sSubSupPr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𝑈𝐿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altLang="zh-CN" sz="1400" b="0" i="1" dirty="0" smtClean="0">
                  <a:latin typeface="Cambria Math" panose="02040503050406030204" pitchFamily="18" charset="0"/>
                </a:endParaRPr>
              </a:p>
              <a:p>
                <a:pPr marL="914400" lvl="2" indent="0"/>
                <a:endParaRPr lang="en-US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5916" y="1650173"/>
                <a:ext cx="6848372" cy="2904358"/>
              </a:xfrm>
              <a:blipFill rotWithShape="0">
                <a:blip r:embed="rId2"/>
                <a:stretch>
                  <a:fillRect l="-623" t="-1681" b="-24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182" name="Group 181"/>
          <p:cNvGrpSpPr/>
          <p:nvPr/>
        </p:nvGrpSpPr>
        <p:grpSpPr>
          <a:xfrm>
            <a:off x="584879" y="4974562"/>
            <a:ext cx="7844302" cy="1406766"/>
            <a:chOff x="4022828" y="1417099"/>
            <a:chExt cx="7844302" cy="1406766"/>
          </a:xfrm>
        </p:grpSpPr>
        <p:cxnSp>
          <p:nvCxnSpPr>
            <p:cNvPr id="169" name="直接连接符 122"/>
            <p:cNvCxnSpPr/>
            <p:nvPr/>
          </p:nvCxnSpPr>
          <p:spPr bwMode="auto">
            <a:xfrm>
              <a:off x="4901183" y="1989122"/>
              <a:ext cx="6965947" cy="0"/>
            </a:xfrm>
            <a:prstGeom prst="line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0" name="直接连接符 123"/>
            <p:cNvCxnSpPr/>
            <p:nvPr/>
          </p:nvCxnSpPr>
          <p:spPr bwMode="auto">
            <a:xfrm>
              <a:off x="4901182" y="2682719"/>
              <a:ext cx="6965947" cy="0"/>
            </a:xfrm>
            <a:prstGeom prst="line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1" name="圆角矩形 124"/>
            <p:cNvSpPr/>
            <p:nvPr/>
          </p:nvSpPr>
          <p:spPr bwMode="auto">
            <a:xfrm>
              <a:off x="4901182" y="1662938"/>
              <a:ext cx="1205308" cy="32522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NDP</a:t>
              </a: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 M2S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172" name="圆角矩形 125"/>
            <p:cNvSpPr/>
            <p:nvPr/>
          </p:nvSpPr>
          <p:spPr bwMode="auto">
            <a:xfrm>
              <a:off x="6841811" y="2362309"/>
              <a:ext cx="1205308" cy="32522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altLang="zh-CN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NDP S2M</a:t>
              </a:r>
              <a:endParaRPr kumimoji="0" lang="zh-CN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174" name="直接连接符 127"/>
            <p:cNvCxnSpPr/>
            <p:nvPr/>
          </p:nvCxnSpPr>
          <p:spPr bwMode="auto">
            <a:xfrm>
              <a:off x="6106490" y="1417099"/>
              <a:ext cx="0" cy="1406766"/>
            </a:xfrm>
            <a:prstGeom prst="line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5" name="直接连接符 128"/>
            <p:cNvCxnSpPr/>
            <p:nvPr/>
          </p:nvCxnSpPr>
          <p:spPr bwMode="auto">
            <a:xfrm>
              <a:off x="6847752" y="1417099"/>
              <a:ext cx="0" cy="1406766"/>
            </a:xfrm>
            <a:prstGeom prst="line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8" name="文本框 131"/>
            <p:cNvSpPr txBox="1"/>
            <p:nvPr/>
          </p:nvSpPr>
          <p:spPr>
            <a:xfrm>
              <a:off x="8496560" y="1539942"/>
              <a:ext cx="16107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tx1"/>
                  </a:solidFill>
                </a:rPr>
                <a:t>……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79" name="文本框 132"/>
            <p:cNvSpPr txBox="1"/>
            <p:nvPr/>
          </p:nvSpPr>
          <p:spPr>
            <a:xfrm>
              <a:off x="8484949" y="2279471"/>
              <a:ext cx="16107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tx1"/>
                  </a:solidFill>
                </a:rPr>
                <a:t>……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80" name="文本框 4"/>
            <p:cNvSpPr txBox="1"/>
            <p:nvPr/>
          </p:nvSpPr>
          <p:spPr>
            <a:xfrm>
              <a:off x="4022828" y="1773610"/>
              <a:ext cx="11904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1" dirty="0">
                  <a:solidFill>
                    <a:schemeClr val="tx1"/>
                  </a:solidFill>
                  <a:latin typeface="Arial" charset="0"/>
                  <a:ea typeface="宋体" charset="-122"/>
                </a:rPr>
                <a:t>Master </a:t>
              </a:r>
              <a:r>
                <a:rPr lang="en-US" altLang="zh-CN" sz="1000" b="1" dirty="0" smtClean="0">
                  <a:solidFill>
                    <a:schemeClr val="tx1"/>
                  </a:solidFill>
                  <a:latin typeface="Arial" charset="0"/>
                  <a:ea typeface="宋体" charset="-122"/>
                </a:rPr>
                <a:t>AP</a:t>
              </a:r>
              <a:endParaRPr lang="zh-CN" altLang="en-US" sz="1000" b="1" dirty="0">
                <a:solidFill>
                  <a:schemeClr val="tx1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181" name="文本框 58"/>
            <p:cNvSpPr txBox="1"/>
            <p:nvPr/>
          </p:nvSpPr>
          <p:spPr>
            <a:xfrm>
              <a:off x="4022828" y="2463493"/>
              <a:ext cx="11904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1" dirty="0" smtClean="0">
                  <a:solidFill>
                    <a:schemeClr val="tx1"/>
                  </a:solidFill>
                  <a:latin typeface="Arial" charset="0"/>
                  <a:ea typeface="宋体" charset="-122"/>
                </a:rPr>
                <a:t>Slave AP</a:t>
              </a:r>
              <a:endParaRPr lang="zh-CN" altLang="en-US" sz="1000" b="1" dirty="0">
                <a:solidFill>
                  <a:schemeClr val="tx1"/>
                </a:solidFill>
                <a:latin typeface="Arial" charset="0"/>
                <a:ea typeface="宋体" charset="-122"/>
              </a:endParaRPr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7236776" y="1762724"/>
            <a:ext cx="1609603" cy="2206383"/>
            <a:chOff x="6851288" y="1770777"/>
            <a:chExt cx="1912495" cy="288021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6" name="矩形 28"/>
                <p:cNvSpPr/>
                <p:nvPr/>
              </p:nvSpPr>
              <p:spPr>
                <a:xfrm rot="4290750">
                  <a:off x="6592602" y="3206278"/>
                  <a:ext cx="831867" cy="31449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defTabSz="914400" eaLnBrk="1" hangingPunct="1"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zh-CN" sz="11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1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altLang="zh-CN" sz="11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𝑈𝐿</m:t>
                            </m:r>
                          </m:sup>
                        </m:sSubSup>
                      </m:oMath>
                    </m:oMathPara>
                  </a14:m>
                  <a:endParaRPr lang="zh-CN" altLang="en-US" sz="1100" dirty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endParaRPr>
                </a:p>
              </p:txBody>
            </p:sp>
          </mc:Choice>
          <mc:Fallback xmlns="">
            <p:sp>
              <p:nvSpPr>
                <p:cNvPr id="166" name="矩形 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4290750">
                  <a:off x="6592602" y="3206278"/>
                  <a:ext cx="831867" cy="31449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1" name="Group 200"/>
            <p:cNvGrpSpPr/>
            <p:nvPr/>
          </p:nvGrpSpPr>
          <p:grpSpPr>
            <a:xfrm>
              <a:off x="6948264" y="1770777"/>
              <a:ext cx="1815519" cy="2880215"/>
              <a:chOff x="6948264" y="1770777"/>
              <a:chExt cx="1815519" cy="2880215"/>
            </a:xfrm>
          </p:grpSpPr>
          <p:sp>
            <p:nvSpPr>
              <p:cNvPr id="149" name="圆角矩形 2"/>
              <p:cNvSpPr/>
              <p:nvPr/>
            </p:nvSpPr>
            <p:spPr bwMode="auto">
              <a:xfrm>
                <a:off x="6948264" y="1770777"/>
                <a:ext cx="1815519" cy="483413"/>
              </a:xfrm>
              <a:prstGeom prst="roundRect">
                <a:avLst/>
              </a:prstGeom>
              <a:noFill/>
              <a:ln>
                <a:solidFill>
                  <a:srgbClr val="000000"/>
                </a:solidFill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altLang="zh-CN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charset="0"/>
                    <a:ea typeface="宋体" charset="-122"/>
                  </a:rPr>
                  <a:t>Master AP</a:t>
                </a:r>
                <a:endParaRPr kumimoji="0" lang="zh-CN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150" name="组合 41"/>
              <p:cNvGrpSpPr/>
              <p:nvPr/>
            </p:nvGrpSpPr>
            <p:grpSpPr>
              <a:xfrm>
                <a:off x="6983330" y="2254190"/>
                <a:ext cx="111118" cy="310985"/>
                <a:chOff x="560608" y="1593644"/>
                <a:chExt cx="79766" cy="231618"/>
              </a:xfrm>
              <a:solidFill>
                <a:srgbClr val="0070C0"/>
              </a:solidFill>
            </p:grpSpPr>
            <p:cxnSp>
              <p:nvCxnSpPr>
                <p:cNvPr id="151" name="直接连接符 42"/>
                <p:cNvCxnSpPr>
                  <a:endCxn id="152" idx="0"/>
                </p:cNvCxnSpPr>
                <p:nvPr/>
              </p:nvCxnSpPr>
              <p:spPr bwMode="auto">
                <a:xfrm>
                  <a:off x="600491" y="1593644"/>
                  <a:ext cx="0" cy="107958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52" name="等腰三角形 43"/>
                <p:cNvSpPr/>
                <p:nvPr/>
              </p:nvSpPr>
              <p:spPr bwMode="auto">
                <a:xfrm>
                  <a:off x="560608" y="1701602"/>
                  <a:ext cx="79766" cy="123660"/>
                </a:xfrm>
                <a:prstGeom prst="triangle">
                  <a:avLst/>
                </a:prstGeom>
                <a:grpFill/>
                <a:ln>
                  <a:solidFill>
                    <a:srgbClr val="0070C0"/>
                  </a:solidFill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  <a:defRPr/>
                  </a:pPr>
                  <a:endParaRPr kumimoji="0" lang="zh-CN" altLang="en-US" sz="2000" b="0" i="0" u="none" strike="noStrike" kern="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charset="0"/>
                    <a:ea typeface="宋体" charset="-122"/>
                  </a:endParaRPr>
                </a:p>
              </p:txBody>
            </p:sp>
          </p:grpSp>
          <p:grpSp>
            <p:nvGrpSpPr>
              <p:cNvPr id="153" name="组合 44"/>
              <p:cNvGrpSpPr/>
              <p:nvPr/>
            </p:nvGrpSpPr>
            <p:grpSpPr>
              <a:xfrm>
                <a:off x="8566104" y="2254190"/>
                <a:ext cx="111118" cy="310985"/>
                <a:chOff x="560608" y="1593644"/>
                <a:chExt cx="79766" cy="231618"/>
              </a:xfrm>
              <a:solidFill>
                <a:srgbClr val="0070C0"/>
              </a:solidFill>
            </p:grpSpPr>
            <p:cxnSp>
              <p:nvCxnSpPr>
                <p:cNvPr id="154" name="直接连接符 45"/>
                <p:cNvCxnSpPr>
                  <a:endCxn id="155" idx="0"/>
                </p:cNvCxnSpPr>
                <p:nvPr/>
              </p:nvCxnSpPr>
              <p:spPr bwMode="auto">
                <a:xfrm>
                  <a:off x="600491" y="1593644"/>
                  <a:ext cx="0" cy="107958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55" name="等腰三角形 46"/>
                <p:cNvSpPr/>
                <p:nvPr/>
              </p:nvSpPr>
              <p:spPr bwMode="auto">
                <a:xfrm>
                  <a:off x="560608" y="1701602"/>
                  <a:ext cx="79766" cy="123660"/>
                </a:xfrm>
                <a:prstGeom prst="triangle">
                  <a:avLst/>
                </a:prstGeom>
                <a:grpFill/>
                <a:ln>
                  <a:solidFill>
                    <a:srgbClr val="0070C0"/>
                  </a:solidFill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  <a:defRPr/>
                  </a:pPr>
                  <a:endParaRPr kumimoji="0" lang="zh-CN" altLang="en-US" sz="2000" b="0" i="0" u="none" strike="noStrike" kern="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charset="0"/>
                    <a:ea typeface="宋体" charset="-122"/>
                  </a:endParaRPr>
                </a:p>
              </p:txBody>
            </p:sp>
          </p:grpSp>
          <p:sp>
            <p:nvSpPr>
              <p:cNvPr id="156" name="圆角矩形 68"/>
              <p:cNvSpPr/>
              <p:nvPr/>
            </p:nvSpPr>
            <p:spPr bwMode="auto">
              <a:xfrm>
                <a:off x="7162762" y="4167579"/>
                <a:ext cx="1356865" cy="483413"/>
              </a:xfrm>
              <a:prstGeom prst="roundRect">
                <a:avLst/>
              </a:prstGeom>
              <a:noFill/>
              <a:ln>
                <a:solidFill>
                  <a:srgbClr val="000000"/>
                </a:solidFill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altLang="zh-CN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charset="0"/>
                    <a:ea typeface="宋体" charset="-122"/>
                  </a:rPr>
                  <a:t>Slave AP</a:t>
                </a:r>
                <a:endParaRPr kumimoji="0" lang="zh-CN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157" name="组合 73"/>
              <p:cNvGrpSpPr/>
              <p:nvPr/>
            </p:nvGrpSpPr>
            <p:grpSpPr>
              <a:xfrm rot="10800000">
                <a:off x="8240043" y="3835530"/>
                <a:ext cx="134869" cy="310985"/>
                <a:chOff x="605602" y="1657796"/>
                <a:chExt cx="79766" cy="231618"/>
              </a:xfrm>
              <a:solidFill>
                <a:schemeClr val="bg1">
                  <a:lumMod val="75000"/>
                </a:schemeClr>
              </a:solidFill>
            </p:grpSpPr>
            <p:cxnSp>
              <p:nvCxnSpPr>
                <p:cNvPr id="158" name="直接连接符 83"/>
                <p:cNvCxnSpPr>
                  <a:endCxn id="159" idx="0"/>
                </p:cNvCxnSpPr>
                <p:nvPr/>
              </p:nvCxnSpPr>
              <p:spPr bwMode="auto">
                <a:xfrm>
                  <a:off x="645485" y="1657796"/>
                  <a:ext cx="0" cy="107958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1">
                      <a:lumMod val="6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59" name="等腰三角形 84"/>
                <p:cNvSpPr/>
                <p:nvPr/>
              </p:nvSpPr>
              <p:spPr bwMode="auto">
                <a:xfrm>
                  <a:off x="605602" y="1765754"/>
                  <a:ext cx="79766" cy="123660"/>
                </a:xfrm>
                <a:prstGeom prst="triangle">
                  <a:avLst/>
                </a:prstGeom>
                <a:grpFill/>
                <a:ln>
                  <a:solidFill>
                    <a:schemeClr val="bg1">
                      <a:lumMod val="65000"/>
                    </a:schemeClr>
                  </a:solidFill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  <a:defRPr/>
                  </a:pPr>
                  <a:endParaRPr kumimoji="0" lang="zh-CN" altLang="en-US" sz="2000" b="0" i="0" u="none" strike="noStrike" kern="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charset="0"/>
                    <a:ea typeface="宋体" charset="-122"/>
                  </a:endParaRPr>
                </a:p>
              </p:txBody>
            </p:sp>
          </p:grpSp>
          <p:cxnSp>
            <p:nvCxnSpPr>
              <p:cNvPr id="160" name="Straight Arrow Connector 17"/>
              <p:cNvCxnSpPr/>
              <p:nvPr/>
            </p:nvCxnSpPr>
            <p:spPr>
              <a:xfrm flipH="1" flipV="1">
                <a:off x="6983330" y="2657438"/>
                <a:ext cx="244764" cy="1115222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990000">
                    <a:lumMod val="20000"/>
                    <a:lumOff val="80000"/>
                  </a:srgbClr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161" name="Straight Arrow Connector 17"/>
              <p:cNvCxnSpPr/>
              <p:nvPr/>
            </p:nvCxnSpPr>
            <p:spPr>
              <a:xfrm>
                <a:off x="7101420" y="2634431"/>
                <a:ext cx="269367" cy="1126008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990000">
                    <a:lumMod val="20000"/>
                    <a:lumOff val="80000"/>
                  </a:srgbClr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162" name="Straight Arrow Connector 17"/>
              <p:cNvCxnSpPr/>
              <p:nvPr/>
            </p:nvCxnSpPr>
            <p:spPr>
              <a:xfrm flipV="1">
                <a:off x="7603095" y="2638494"/>
                <a:ext cx="1121248" cy="1192221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990000">
                    <a:lumMod val="20000"/>
                    <a:lumOff val="80000"/>
                  </a:srgbClr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163" name="Straight Arrow Connector 17"/>
              <p:cNvCxnSpPr/>
              <p:nvPr/>
            </p:nvCxnSpPr>
            <p:spPr>
              <a:xfrm flipH="1">
                <a:off x="7456429" y="2650851"/>
                <a:ext cx="1090795" cy="1099056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990000">
                    <a:lumMod val="20000"/>
                    <a:lumOff val="80000"/>
                  </a:srgbClr>
                </a:solidFill>
                <a:prstDash val="solid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4" name="矩形 27"/>
                  <p:cNvSpPr/>
                  <p:nvPr/>
                </p:nvSpPr>
                <p:spPr>
                  <a:xfrm rot="4422677">
                    <a:off x="7041977" y="3038180"/>
                    <a:ext cx="602910" cy="3132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defTabSz="914400" eaLnBrk="1" hangingPunct="1">
                      <a:buClrTx/>
                      <a:buSzTx/>
                      <a:buFontTx/>
                      <a:buNone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altLang="zh-CN" sz="11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1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altLang="zh-CN" sz="11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altLang="zh-CN" sz="1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𝐷𝐿</m:t>
                              </m:r>
                            </m:sup>
                          </m:sSubSup>
                        </m:oMath>
                      </m:oMathPara>
                    </a14:m>
                    <a:endParaRPr lang="zh-CN" altLang="en-US" sz="1100" dirty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endParaRPr>
                  </a:p>
                </p:txBody>
              </p:sp>
            </mc:Choice>
            <mc:Fallback xmlns="">
              <p:sp>
                <p:nvSpPr>
                  <p:cNvPr id="164" name="矩形 2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4422677">
                    <a:off x="7041977" y="3038180"/>
                    <a:ext cx="602910" cy="313277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5" name="矩形 95"/>
                  <p:cNvSpPr/>
                  <p:nvPr/>
                </p:nvSpPr>
                <p:spPr>
                  <a:xfrm rot="18741580">
                    <a:off x="7607143" y="2916814"/>
                    <a:ext cx="602910" cy="31365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defTabSz="914400" eaLnBrk="1" hangingPunct="1">
                      <a:buClrTx/>
                      <a:buSzTx/>
                      <a:buFontTx/>
                      <a:buNone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altLang="zh-CN" sz="11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1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altLang="zh-CN" sz="11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altLang="zh-CN" sz="1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𝐷𝐿</m:t>
                              </m:r>
                            </m:sup>
                          </m:sSubSup>
                        </m:oMath>
                      </m:oMathPara>
                    </a14:m>
                    <a:endParaRPr lang="zh-CN" altLang="en-US" sz="1100" dirty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endParaRPr>
                  </a:p>
                </p:txBody>
              </p:sp>
            </mc:Choice>
            <mc:Fallback xmlns="">
              <p:sp>
                <p:nvSpPr>
                  <p:cNvPr id="165" name="矩形 9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8741580">
                    <a:off x="7607143" y="2916814"/>
                    <a:ext cx="602910" cy="313659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7" name="矩形 96"/>
                  <p:cNvSpPr/>
                  <p:nvPr/>
                </p:nvSpPr>
                <p:spPr>
                  <a:xfrm rot="18869487">
                    <a:off x="7876254" y="3274918"/>
                    <a:ext cx="611877" cy="31495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defTabSz="914400" eaLnBrk="1" hangingPunct="1">
                      <a:buClrTx/>
                      <a:buSzTx/>
                      <a:buFontTx/>
                      <a:buNone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altLang="zh-CN" sz="11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1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altLang="zh-CN" sz="11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altLang="zh-CN" sz="1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𝑈𝐿</m:t>
                              </m:r>
                            </m:sup>
                          </m:sSubSup>
                        </m:oMath>
                      </m:oMathPara>
                    </a14:m>
                    <a:endParaRPr lang="zh-CN" altLang="en-US" sz="1100" dirty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endParaRPr>
                  </a:p>
                </p:txBody>
              </p:sp>
            </mc:Choice>
            <mc:Fallback xmlns="">
              <p:sp>
                <p:nvSpPr>
                  <p:cNvPr id="167" name="矩形 9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8869487">
                    <a:off x="7876254" y="3274918"/>
                    <a:ext cx="611877" cy="314954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87" name="直接连接符 83"/>
              <p:cNvCxnSpPr>
                <a:endCxn id="188" idx="0"/>
              </p:cNvCxnSpPr>
              <p:nvPr/>
            </p:nvCxnSpPr>
            <p:spPr bwMode="auto">
              <a:xfrm rot="10800000">
                <a:off x="7374076" y="4001572"/>
                <a:ext cx="0" cy="144951"/>
              </a:xfrm>
              <a:prstGeom prst="line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88" name="等腰三角形 84"/>
              <p:cNvSpPr/>
              <p:nvPr/>
            </p:nvSpPr>
            <p:spPr bwMode="auto">
              <a:xfrm rot="10800000">
                <a:off x="7306641" y="3835538"/>
                <a:ext cx="134869" cy="166034"/>
              </a:xfrm>
              <a:prstGeom prst="triangl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  <a:defRPr/>
                </a:pPr>
                <a:endParaRPr kumimoji="0" lang="zh-CN" altLang="en-US" sz="2000" b="0" i="0" u="none" strike="noStrike" kern="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charset="0"/>
                  <a:ea typeface="宋体" charset="-122"/>
                </a:endParaRPr>
              </a:p>
            </p:txBody>
          </p:sp>
        </p:grpSp>
      </p:grpSp>
      <p:sp>
        <p:nvSpPr>
          <p:cNvPr id="4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42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Lily </a:t>
            </a:r>
            <a:r>
              <a:rPr lang="en-GB" dirty="0" err="1" smtClean="0"/>
              <a:t>Lv</a:t>
            </a:r>
            <a:r>
              <a:rPr lang="en-GB" dirty="0" smtClean="0"/>
              <a:t>, Huawei,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378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28080"/>
            <a:ext cx="7770813" cy="1065213"/>
          </a:xfrm>
        </p:spPr>
        <p:txBody>
          <a:bodyPr/>
          <a:lstStyle/>
          <a:p>
            <a:r>
              <a:rPr lang="en-US" dirty="0"/>
              <a:t>Relative Calibration Accuracy Test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69860" y="1243154"/>
                <a:ext cx="6606395" cy="158664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1800" dirty="0" smtClean="0"/>
                  <a:t>Step 1</a:t>
                </a:r>
                <a:r>
                  <a:rPr lang="zh-CN" altLang="en-US" sz="1800" dirty="0" smtClean="0"/>
                  <a:t>：</a:t>
                </a:r>
                <a:r>
                  <a:rPr lang="en-US" altLang="zh-CN" sz="1800" dirty="0" smtClean="0"/>
                  <a:t>Calculate relative factor C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Test result 1: 10 times measurement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100" dirty="0" smtClean="0"/>
                  <a:t>Blue: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1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zh-CN" sz="1100" i="1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  <m:r>
                      <a:rPr lang="en-US" altLang="zh-CN" sz="11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CN" sz="11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1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altLang="zh-CN" sz="11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1100" b="0" i="1" smtClean="0">
                                <a:latin typeface="Cambria Math" panose="02040503050406030204" pitchFamily="18" charset="0"/>
                              </a:rPr>
                              <m:t>𝐷𝐿</m:t>
                            </m:r>
                          </m:sup>
                        </m:sSubSup>
                        <m:r>
                          <a:rPr lang="en-US" altLang="zh-CN" sz="11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US" altLang="zh-CN" sz="11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1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altLang="zh-CN" sz="11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zh-CN" sz="1100" b="0" i="1" smtClean="0">
                                <a:latin typeface="Cambria Math" panose="02040503050406030204" pitchFamily="18" charset="0"/>
                              </a:rPr>
                              <m:t>𝐷𝐿</m:t>
                            </m:r>
                          </m:sup>
                        </m:sSubSup>
                      </m:e>
                    </m:d>
                  </m:oMath>
                </a14:m>
                <a:endParaRPr lang="en-US" sz="1100" dirty="0" smtClean="0"/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100" dirty="0" smtClean="0"/>
                  <a:t>Green: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1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altLang="zh-CN" sz="11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zh-CN" sz="1100" i="1">
                            <a:latin typeface="Cambria Math" panose="02040503050406030204" pitchFamily="18" charset="0"/>
                          </a:rPr>
                          <m:t>𝑈𝐿</m:t>
                        </m:r>
                      </m:sub>
                    </m:sSub>
                    <m:r>
                      <a:rPr lang="en-US" altLang="zh-CN" sz="11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CN" sz="11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1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altLang="zh-CN" sz="11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11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  <m:r>
                              <a:rPr lang="en-US" altLang="zh-CN" sz="11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p>
                        </m:sSubSup>
                        <m:r>
                          <a:rPr lang="en-US" altLang="zh-CN" sz="1100" i="1"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US" altLang="zh-CN" sz="11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1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altLang="zh-CN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zh-CN" sz="11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  <m:r>
                              <a:rPr lang="en-US" altLang="zh-CN" sz="11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p>
                        </m:sSubSup>
                      </m:e>
                    </m:d>
                  </m:oMath>
                </a14:m>
                <a:endParaRPr lang="en-US" sz="1100" dirty="0" smtClean="0"/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100" dirty="0" smtClean="0"/>
                  <a:t>Red: </a:t>
                </a:r>
                <a14:m>
                  <m:oMath xmlns:m="http://schemas.openxmlformats.org/officeDocument/2006/math">
                    <m:r>
                      <a:rPr lang="en-US" altLang="zh-CN" sz="1100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altLang="zh-CN" sz="11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100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US" altLang="zh-CN" sz="11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11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100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US" altLang="zh-CN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11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altLang="zh-CN" sz="11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zh-CN" sz="1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1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altLang="zh-CN" sz="1100" i="1">
                                <a:latin typeface="Cambria Math" panose="02040503050406030204" pitchFamily="18" charset="0"/>
                              </a:rPr>
                              <m:t>𝐷𝐿</m:t>
                            </m:r>
                          </m:sub>
                        </m:sSub>
                        <m:r>
                          <a:rPr lang="en-US" altLang="zh-CN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</m:num>
                      <m:den>
                        <m:sSub>
                          <m:sSubPr>
                            <m:ctrlPr>
                              <a:rPr lang="en-US" altLang="zh-CN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1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altLang="zh-CN" sz="1100" i="1">
                                <a:latin typeface="Cambria Math" panose="02040503050406030204" pitchFamily="18" charset="0"/>
                              </a:rPr>
                              <m:t>𝑈𝐿</m:t>
                            </m:r>
                          </m:sub>
                        </m:sSub>
                      </m:den>
                    </m:f>
                  </m:oMath>
                </a14:m>
                <a:endParaRPr lang="en-US" sz="1400" dirty="0" smtClean="0"/>
              </a:p>
            </p:txBody>
          </p:sp>
        </mc:Choice>
        <mc:Fallback xmlns="">
          <p:sp>
            <p:nvSpPr>
              <p:cNvPr id="3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9860" y="1243154"/>
                <a:ext cx="6606395" cy="1586640"/>
              </a:xfrm>
              <a:blipFill rotWithShape="0">
                <a:blip r:embed="rId2"/>
                <a:stretch>
                  <a:fillRect l="-554" t="-3077" b="-10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971600" y="5445224"/>
            <a:ext cx="66247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Observation: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The calibration factor does not change much for measurements at different times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Additional HE-LTF can further improve calibration accuracy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5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603" y="2852936"/>
            <a:ext cx="3022712" cy="2304256"/>
          </a:xfrm>
          <a:prstGeom prst="rect">
            <a:avLst/>
          </a:prstGeom>
        </p:spPr>
      </p:pic>
      <p:pic>
        <p:nvPicPr>
          <p:cNvPr id="1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5915" y="2852936"/>
            <a:ext cx="2928253" cy="2232248"/>
          </a:xfrm>
          <a:prstGeom prst="rect">
            <a:avLst/>
          </a:prstGeom>
        </p:spPr>
      </p:pic>
      <p:pic>
        <p:nvPicPr>
          <p:cNvPr id="18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4227" y="2852936"/>
            <a:ext cx="2928253" cy="2232248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Lily </a:t>
            </a:r>
            <a:r>
              <a:rPr lang="en-GB" dirty="0" err="1" smtClean="0"/>
              <a:t>Lv</a:t>
            </a:r>
            <a:r>
              <a:rPr lang="en-GB" dirty="0" smtClean="0"/>
              <a:t>, Huawei,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868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Calibration Accuracy Test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502117"/>
                <a:ext cx="7722181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1800" dirty="0" smtClean="0"/>
                  <a:t>Step 2</a:t>
                </a:r>
                <a:r>
                  <a:rPr lang="zh-CN" altLang="en-US" sz="1800" dirty="0" smtClean="0"/>
                  <a:t>：</a:t>
                </a:r>
                <a:r>
                  <a:rPr lang="en-US" altLang="zh-CN" sz="1800" dirty="0" smtClean="0"/>
                  <a:t>Comparison of explicit sounding and implicit sounding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Test set up: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Master AP has 2 antennas, STA has one antenna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Using calibration factor achieved from step 1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Procedure: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Master AP send NDP to STA from its 2 antennas simultaneously(explicit sounding, Ng=1)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STA estimate downlink channel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</m:oMath>
                </a14:m>
                <a:r>
                  <a:rPr lang="en-US" sz="1400" dirty="0" smtClean="0"/>
                  <a:t>.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STA send NDP to master AP (implicit sounding)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Master AP estimates uplink channel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𝑈𝐿</m:t>
                        </m:r>
                      </m:sub>
                    </m:sSub>
                  </m:oMath>
                </a14:m>
                <a:r>
                  <a:rPr lang="en-US" sz="1400" dirty="0" smtClean="0"/>
                  <a:t>.</a:t>
                </a:r>
              </a:p>
              <a:p>
                <a:pPr lvl="2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400" dirty="0" smtClean="0"/>
                  <a:t>Calculate the downlink channel from uplink channel </a:t>
                </a:r>
                <a:endParaRPr lang="en-US" altLang="zh-CN" sz="1400" i="1" dirty="0" smtClean="0">
                  <a:latin typeface="Cambria Math" panose="02040503050406030204" pitchFamily="18" charset="0"/>
                </a:endParaRPr>
              </a:p>
              <a:p>
                <a:pPr marL="914400" lvl="2" indent="0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14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zh-CN" sz="1400" i="1">
                              <a:latin typeface="Cambria Math" panose="02040503050406030204" pitchFamily="18" charset="0"/>
                            </a:rPr>
                            <m:t>𝐷𝐿</m:t>
                          </m:r>
                        </m:sub>
                        <m:sup>
                          <m:r>
                            <a:rPr lang="en-US" altLang="zh-CN" sz="1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zh-CN" sz="1400" i="1">
                              <a:latin typeface="Cambria Math" panose="02040503050406030204" pitchFamily="18" charset="0"/>
                            </a:rPr>
                            <m:t>𝑈𝐿</m:t>
                          </m:r>
                        </m:sub>
                      </m:sSub>
                      <m:r>
                        <a:rPr lang="en-US" altLang="zh-CN" sz="14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altLang="zh-CN" sz="1400" dirty="0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502117"/>
                <a:ext cx="7722181" cy="4113213"/>
              </a:xfrm>
              <a:blipFill rotWithShape="0">
                <a:blip r:embed="rId2"/>
                <a:stretch>
                  <a:fillRect l="-553" t="-103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7380312" y="1689506"/>
            <a:ext cx="1329588" cy="2592178"/>
            <a:chOff x="526206" y="1972827"/>
            <a:chExt cx="1834949" cy="2952328"/>
          </a:xfrm>
        </p:grpSpPr>
        <p:sp>
          <p:nvSpPr>
            <p:cNvPr id="44" name="圆角矩形 66"/>
            <p:cNvSpPr/>
            <p:nvPr/>
          </p:nvSpPr>
          <p:spPr bwMode="auto">
            <a:xfrm>
              <a:off x="540898" y="1972827"/>
              <a:ext cx="1815519" cy="48341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Master AP</a:t>
              </a:r>
              <a:endPara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45" name="组合 67"/>
            <p:cNvGrpSpPr/>
            <p:nvPr/>
          </p:nvGrpSpPr>
          <p:grpSpPr>
            <a:xfrm>
              <a:off x="575964" y="2456240"/>
              <a:ext cx="111118" cy="310985"/>
              <a:chOff x="560608" y="1593644"/>
              <a:chExt cx="79766" cy="231618"/>
            </a:xfrm>
            <a:solidFill>
              <a:srgbClr val="0070C0"/>
            </a:solidFill>
          </p:grpSpPr>
          <p:cxnSp>
            <p:nvCxnSpPr>
              <p:cNvPr id="46" name="直接连接符 68"/>
              <p:cNvCxnSpPr>
                <a:endCxn id="47" idx="0"/>
              </p:cNvCxnSpPr>
              <p:nvPr/>
            </p:nvCxnSpPr>
            <p:spPr bwMode="auto">
              <a:xfrm>
                <a:off x="600491" y="1593644"/>
                <a:ext cx="0" cy="107958"/>
              </a:xfrm>
              <a:prstGeom prst="line">
                <a:avLst/>
              </a:prstGeom>
              <a:grp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7" name="等腰三角形 69"/>
              <p:cNvSpPr/>
              <p:nvPr/>
            </p:nvSpPr>
            <p:spPr bwMode="auto">
              <a:xfrm>
                <a:off x="560608" y="1701602"/>
                <a:ext cx="79766" cy="123660"/>
              </a:xfrm>
              <a:prstGeom prst="triangle">
                <a:avLst/>
              </a:prstGeom>
              <a:grpFill/>
              <a:ln>
                <a:solidFill>
                  <a:srgbClr val="0070C0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zh-CN" alt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</p:grpSp>
        <p:grpSp>
          <p:nvGrpSpPr>
            <p:cNvPr id="48" name="组合 70"/>
            <p:cNvGrpSpPr/>
            <p:nvPr/>
          </p:nvGrpSpPr>
          <p:grpSpPr>
            <a:xfrm>
              <a:off x="2158738" y="2456240"/>
              <a:ext cx="111118" cy="310985"/>
              <a:chOff x="560608" y="1593644"/>
              <a:chExt cx="79766" cy="231618"/>
            </a:xfrm>
            <a:solidFill>
              <a:srgbClr val="0070C0"/>
            </a:solidFill>
          </p:grpSpPr>
          <p:cxnSp>
            <p:nvCxnSpPr>
              <p:cNvPr id="49" name="直接连接符 71"/>
              <p:cNvCxnSpPr>
                <a:endCxn id="50" idx="0"/>
              </p:cNvCxnSpPr>
              <p:nvPr/>
            </p:nvCxnSpPr>
            <p:spPr bwMode="auto">
              <a:xfrm>
                <a:off x="600491" y="1593644"/>
                <a:ext cx="0" cy="107958"/>
              </a:xfrm>
              <a:prstGeom prst="line">
                <a:avLst/>
              </a:prstGeom>
              <a:grp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0" name="等腰三角形 72"/>
              <p:cNvSpPr/>
              <p:nvPr/>
            </p:nvSpPr>
            <p:spPr bwMode="auto">
              <a:xfrm>
                <a:off x="560608" y="1701602"/>
                <a:ext cx="79766" cy="123660"/>
              </a:xfrm>
              <a:prstGeom prst="triangle">
                <a:avLst/>
              </a:prstGeom>
              <a:grpFill/>
              <a:ln>
                <a:solidFill>
                  <a:srgbClr val="0070C0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zh-CN" alt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</p:grpSp>
        <p:sp>
          <p:nvSpPr>
            <p:cNvPr id="51" name="圆角矩形 73"/>
            <p:cNvSpPr/>
            <p:nvPr/>
          </p:nvSpPr>
          <p:spPr bwMode="auto">
            <a:xfrm>
              <a:off x="1059738" y="4441742"/>
              <a:ext cx="861385" cy="48341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r>
                <a:rPr lang="en-US" altLang="zh-CN" sz="1600" dirty="0">
                  <a:solidFill>
                    <a:schemeClr val="tx1"/>
                  </a:solidFill>
                  <a:latin typeface="Arial" charset="0"/>
                  <a:ea typeface="宋体" charset="-122"/>
                </a:rPr>
                <a:t>STA</a:t>
              </a:r>
              <a:endParaRPr lang="zh-CN" altLang="en-US" sz="1600" dirty="0">
                <a:solidFill>
                  <a:schemeClr val="tx1"/>
                </a:solidFill>
                <a:latin typeface="Arial" charset="0"/>
                <a:ea typeface="宋体" charset="-122"/>
              </a:endParaRPr>
            </a:p>
          </p:txBody>
        </p:sp>
        <p:grpSp>
          <p:nvGrpSpPr>
            <p:cNvPr id="52" name="组合 74"/>
            <p:cNvGrpSpPr/>
            <p:nvPr/>
          </p:nvGrpSpPr>
          <p:grpSpPr>
            <a:xfrm rot="10800000">
              <a:off x="1428228" y="4130757"/>
              <a:ext cx="134869" cy="310985"/>
              <a:chOff x="560608" y="1593644"/>
              <a:chExt cx="79766" cy="231618"/>
            </a:xfrm>
            <a:solidFill>
              <a:srgbClr val="0070C0"/>
            </a:solidFill>
          </p:grpSpPr>
          <p:cxnSp>
            <p:nvCxnSpPr>
              <p:cNvPr id="53" name="直接连接符 75"/>
              <p:cNvCxnSpPr>
                <a:endCxn id="54" idx="0"/>
              </p:cNvCxnSpPr>
              <p:nvPr/>
            </p:nvCxnSpPr>
            <p:spPr bwMode="auto">
              <a:xfrm>
                <a:off x="600491" y="1593644"/>
                <a:ext cx="0" cy="107958"/>
              </a:xfrm>
              <a:prstGeom prst="line">
                <a:avLst/>
              </a:prstGeom>
              <a:grp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4" name="等腰三角形 76"/>
              <p:cNvSpPr/>
              <p:nvPr/>
            </p:nvSpPr>
            <p:spPr bwMode="auto">
              <a:xfrm>
                <a:off x="560608" y="1701602"/>
                <a:ext cx="79766" cy="123660"/>
              </a:xfrm>
              <a:prstGeom prst="triangle">
                <a:avLst/>
              </a:prstGeom>
              <a:grpFill/>
              <a:ln>
                <a:solidFill>
                  <a:srgbClr val="0070C0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zh-CN" alt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</p:grpSp>
        <p:cxnSp>
          <p:nvCxnSpPr>
            <p:cNvPr id="55" name="Straight Arrow Connector 17"/>
            <p:cNvCxnSpPr/>
            <p:nvPr/>
          </p:nvCxnSpPr>
          <p:spPr>
            <a:xfrm flipH="1" flipV="1">
              <a:off x="526206" y="2885548"/>
              <a:ext cx="749556" cy="1253007"/>
            </a:xfrm>
            <a:prstGeom prst="straightConnector1">
              <a:avLst/>
            </a:prstGeom>
            <a:ln w="38100">
              <a:solidFill>
                <a:srgbClr val="92D05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17"/>
            <p:cNvCxnSpPr/>
            <p:nvPr/>
          </p:nvCxnSpPr>
          <p:spPr>
            <a:xfrm>
              <a:off x="694053" y="2836481"/>
              <a:ext cx="775718" cy="1302075"/>
            </a:xfrm>
            <a:prstGeom prst="straightConnector1">
              <a:avLst/>
            </a:prstGeom>
            <a:ln w="38100">
              <a:solidFill>
                <a:srgbClr val="92D05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17"/>
            <p:cNvCxnSpPr/>
            <p:nvPr/>
          </p:nvCxnSpPr>
          <p:spPr>
            <a:xfrm flipV="1">
              <a:off x="1777612" y="2863794"/>
              <a:ext cx="578270" cy="1294277"/>
            </a:xfrm>
            <a:prstGeom prst="straightConnector1">
              <a:avLst/>
            </a:prstGeom>
            <a:ln w="38100">
              <a:solidFill>
                <a:srgbClr val="92D05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17"/>
            <p:cNvCxnSpPr/>
            <p:nvPr/>
          </p:nvCxnSpPr>
          <p:spPr>
            <a:xfrm flipH="1">
              <a:off x="1531452" y="2852901"/>
              <a:ext cx="608406" cy="1277856"/>
            </a:xfrm>
            <a:prstGeom prst="straightConnector1">
              <a:avLst/>
            </a:prstGeom>
            <a:ln w="38100">
              <a:solidFill>
                <a:srgbClr val="92D05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矩形 81"/>
                <p:cNvSpPr/>
                <p:nvPr/>
              </p:nvSpPr>
              <p:spPr>
                <a:xfrm rot="3832865">
                  <a:off x="946840" y="3145430"/>
                  <a:ext cx="529679" cy="3638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zh-CN" sz="11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1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altLang="zh-CN" sz="11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𝐷𝐿</m:t>
                            </m:r>
                          </m:sup>
                        </m:sSubSup>
                      </m:oMath>
                    </m:oMathPara>
                  </a14:m>
                  <a:endParaRPr lang="zh-CN" alt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9" name="矩形 8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3832865">
                  <a:off x="946840" y="3145430"/>
                  <a:ext cx="529679" cy="363877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矩形 82"/>
                <p:cNvSpPr/>
                <p:nvPr/>
              </p:nvSpPr>
              <p:spPr>
                <a:xfrm rot="17433525">
                  <a:off x="1439018" y="3160830"/>
                  <a:ext cx="529679" cy="3643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zh-CN" sz="11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1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altLang="zh-CN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zh-CN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𝐷𝐿</m:t>
                            </m:r>
                          </m:sup>
                        </m:sSubSup>
                      </m:oMath>
                    </m:oMathPara>
                  </a14:m>
                  <a:endParaRPr lang="zh-CN" alt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0" name="矩形 8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7433525">
                  <a:off x="1439018" y="3160830"/>
                  <a:ext cx="529679" cy="364320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矩形 83"/>
                <p:cNvSpPr/>
                <p:nvPr/>
              </p:nvSpPr>
              <p:spPr>
                <a:xfrm rot="3910734">
                  <a:off x="518746" y="3446381"/>
                  <a:ext cx="529679" cy="36529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zh-CN" sz="11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1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altLang="zh-CN" sz="11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𝑈𝐿</m:t>
                            </m:r>
                          </m:sup>
                        </m:sSubSup>
                      </m:oMath>
                    </m:oMathPara>
                  </a14:m>
                  <a:endParaRPr lang="zh-CN" alt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1" name="矩形 8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3910734">
                  <a:off x="518746" y="3446381"/>
                  <a:ext cx="529679" cy="365293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矩形 84"/>
                <p:cNvSpPr/>
                <p:nvPr/>
              </p:nvSpPr>
              <p:spPr>
                <a:xfrm rot="17408217">
                  <a:off x="1913403" y="3430941"/>
                  <a:ext cx="529679" cy="36582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zh-CN" sz="11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1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altLang="zh-CN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zh-CN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𝑈𝐿</m:t>
                            </m:r>
                          </m:sup>
                        </m:sSubSup>
                      </m:oMath>
                    </m:oMathPara>
                  </a14:m>
                  <a:endParaRPr lang="zh-CN" alt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2" name="矩形 8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7408217">
                  <a:off x="1913403" y="3430941"/>
                  <a:ext cx="529679" cy="36582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Group 7"/>
          <p:cNvGrpSpPr/>
          <p:nvPr/>
        </p:nvGrpSpPr>
        <p:grpSpPr>
          <a:xfrm>
            <a:off x="889675" y="5157192"/>
            <a:ext cx="7397395" cy="1182373"/>
            <a:chOff x="4051802" y="1193658"/>
            <a:chExt cx="7808404" cy="1406766"/>
          </a:xfrm>
        </p:grpSpPr>
        <p:cxnSp>
          <p:nvCxnSpPr>
            <p:cNvPr id="64" name="直接连接符 4"/>
            <p:cNvCxnSpPr/>
            <p:nvPr/>
          </p:nvCxnSpPr>
          <p:spPr bwMode="auto">
            <a:xfrm>
              <a:off x="4894259" y="1765681"/>
              <a:ext cx="6965947" cy="0"/>
            </a:xfrm>
            <a:prstGeom prst="line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接连接符 118"/>
            <p:cNvCxnSpPr/>
            <p:nvPr/>
          </p:nvCxnSpPr>
          <p:spPr bwMode="auto">
            <a:xfrm>
              <a:off x="4894258" y="2459278"/>
              <a:ext cx="6965947" cy="0"/>
            </a:xfrm>
            <a:prstGeom prst="line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6" name="圆角矩形 5"/>
            <p:cNvSpPr/>
            <p:nvPr/>
          </p:nvSpPr>
          <p:spPr bwMode="auto">
            <a:xfrm>
              <a:off x="4894258" y="1439497"/>
              <a:ext cx="1205308" cy="32522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Explicit Sounding NDP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67" name="圆角矩形 119"/>
            <p:cNvSpPr/>
            <p:nvPr/>
          </p:nvSpPr>
          <p:spPr bwMode="auto">
            <a:xfrm>
              <a:off x="6834887" y="2133650"/>
              <a:ext cx="1331862" cy="32522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altLang="zh-CN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Implicit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altLang="zh-CN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Sounding NDP</a:t>
              </a:r>
              <a:endParaRPr kumimoji="0" lang="zh-CN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69" name="直接连接符 7"/>
            <p:cNvCxnSpPr/>
            <p:nvPr/>
          </p:nvCxnSpPr>
          <p:spPr bwMode="auto">
            <a:xfrm>
              <a:off x="6099566" y="1193658"/>
              <a:ext cx="0" cy="1406766"/>
            </a:xfrm>
            <a:prstGeom prst="line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直接连接符 122"/>
            <p:cNvCxnSpPr/>
            <p:nvPr/>
          </p:nvCxnSpPr>
          <p:spPr bwMode="auto">
            <a:xfrm>
              <a:off x="6840828" y="1193658"/>
              <a:ext cx="0" cy="1406766"/>
            </a:xfrm>
            <a:prstGeom prst="line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3" name="文本框 10"/>
            <p:cNvSpPr txBox="1"/>
            <p:nvPr/>
          </p:nvSpPr>
          <p:spPr>
            <a:xfrm>
              <a:off x="8489636" y="1316501"/>
              <a:ext cx="16107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tx1"/>
                  </a:solidFill>
                </a:rPr>
                <a:t>……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4" name="文本框 124"/>
            <p:cNvSpPr txBox="1"/>
            <p:nvPr/>
          </p:nvSpPr>
          <p:spPr>
            <a:xfrm>
              <a:off x="8478025" y="2056030"/>
              <a:ext cx="16107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tx1"/>
                  </a:solidFill>
                </a:rPr>
                <a:t>……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5" name="文本框 125"/>
            <p:cNvSpPr txBox="1"/>
            <p:nvPr/>
          </p:nvSpPr>
          <p:spPr>
            <a:xfrm>
              <a:off x="4051802" y="1557586"/>
              <a:ext cx="11904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1" dirty="0">
                  <a:solidFill>
                    <a:schemeClr val="tx1"/>
                  </a:solidFill>
                  <a:latin typeface="Arial" charset="0"/>
                  <a:ea typeface="宋体" charset="-122"/>
                </a:rPr>
                <a:t>Master </a:t>
              </a:r>
              <a:r>
                <a:rPr lang="en-US" altLang="zh-CN" sz="1000" b="1" dirty="0" smtClean="0">
                  <a:solidFill>
                    <a:schemeClr val="tx1"/>
                  </a:solidFill>
                  <a:latin typeface="Arial" charset="0"/>
                  <a:ea typeface="宋体" charset="-122"/>
                </a:rPr>
                <a:t>AP</a:t>
              </a:r>
              <a:endParaRPr lang="zh-CN" altLang="en-US" sz="1000" b="1" dirty="0">
                <a:solidFill>
                  <a:schemeClr val="tx1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76" name="文本框 126"/>
            <p:cNvSpPr txBox="1"/>
            <p:nvPr/>
          </p:nvSpPr>
          <p:spPr>
            <a:xfrm>
              <a:off x="4051802" y="2247469"/>
              <a:ext cx="11904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1" dirty="0" smtClean="0">
                  <a:solidFill>
                    <a:schemeClr val="tx1"/>
                  </a:solidFill>
                  <a:latin typeface="Arial" charset="0"/>
                  <a:ea typeface="宋体" charset="-122"/>
                </a:rPr>
                <a:t>STA</a:t>
              </a:r>
              <a:endParaRPr lang="zh-CN" altLang="en-US" sz="1000" b="1" dirty="0">
                <a:solidFill>
                  <a:schemeClr val="tx1"/>
                </a:solidFill>
                <a:latin typeface="Arial" charset="0"/>
                <a:ea typeface="宋体" charset="-122"/>
              </a:endParaRPr>
            </a:p>
          </p:txBody>
        </p:sp>
      </p:grpSp>
      <p:sp>
        <p:nvSpPr>
          <p:cNvPr id="3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3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Lily </a:t>
            </a:r>
            <a:r>
              <a:rPr lang="en-GB" dirty="0" err="1" smtClean="0"/>
              <a:t>Lv</a:t>
            </a:r>
            <a:r>
              <a:rPr lang="en-GB" dirty="0" smtClean="0"/>
              <a:t>, Huawei,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49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Calibration Accuracy Test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7" name="图片 2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3284984"/>
            <a:ext cx="3958208" cy="29542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 bwMode="auto">
              <a:xfrm>
                <a:off x="312347" y="1815557"/>
                <a:ext cx="8593917" cy="132541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1800" kern="0" dirty="0" smtClean="0"/>
                  <a:t>Step 2</a:t>
                </a:r>
                <a:r>
                  <a:rPr lang="zh-CN" altLang="en-US" sz="1800" kern="0" dirty="0" smtClean="0"/>
                  <a:t>：</a:t>
                </a:r>
                <a:r>
                  <a:rPr lang="en-US" altLang="zh-CN" sz="1800" kern="0" dirty="0" smtClean="0"/>
                  <a:t>Compare explicit sounding channel with implicit sounding channel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kern="0" dirty="0" smtClean="0"/>
                  <a:t>Test result</a:t>
                </a:r>
              </a:p>
              <a:p>
                <a:pPr marL="457200" lvl="1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zh-CN" sz="16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icrosoft YaHei" panose="020B0503020204020204" pitchFamily="34" charset="-122"/>
                        </a:rPr>
                        <m:t>EVM</m:t>
                      </m:r>
                      <m:r>
                        <a:rPr kumimoji="1" lang="en-US" altLang="zh-CN" sz="16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icrosoft YaHei" panose="020B0503020204020204" pitchFamily="34" charset="-122"/>
                        </a:rPr>
                        <m:t>=20</m:t>
                      </m:r>
                      <m:r>
                        <m:rPr>
                          <m:sty m:val="p"/>
                        </m:rPr>
                        <a:rPr kumimoji="1" lang="en-US" altLang="zh-CN" sz="16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icrosoft YaHei" panose="020B0503020204020204" pitchFamily="34" charset="-122"/>
                        </a:rPr>
                        <m:t>log</m:t>
                      </m:r>
                      <m:d>
                        <m:dPr>
                          <m:ctrlPr>
                            <a:rPr kumimoji="1" lang="en-US" altLang="zh-CN" sz="16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zh-CN" sz="16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kumimoji="1" lang="en-US" altLang="zh-CN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Microsoft YaHei" panose="020B0503020204020204" pitchFamily="34" charset="-122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kumimoji="1" lang="en-US" altLang="zh-CN" sz="16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Microsoft YaHei" panose="020B0503020204020204" pitchFamily="34" charset="-12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zh-CN" altLang="en-US" sz="16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Microsoft YaHei" panose="020B0503020204020204" pitchFamily="34" charset="-122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kumimoji="1" lang="zh-CN" altLang="en-US" sz="16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Microsoft YaHei" panose="020B0503020204020204" pitchFamily="34" charset="-122"/>
                                        </a:rPr>
                                        <m:t>𝑈𝐿</m:t>
                                      </m:r>
                                    </m:sub>
                                  </m:sSub>
                                  <m:r>
                                    <a:rPr kumimoji="1" lang="zh-CN" alt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Microsoft YaHei" panose="020B0503020204020204" pitchFamily="34" charset="-122"/>
                                    </a:rPr>
                                    <m:t>⋅</m:t>
                                  </m:r>
                                  <m:r>
                                    <a:rPr kumimoji="1" lang="zh-CN" alt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Microsoft YaHei" panose="020B0503020204020204" pitchFamily="34" charset="-122"/>
                                    </a:rPr>
                                    <m:t>𝐶</m:t>
                                  </m:r>
                                  <m:r>
                                    <a:rPr kumimoji="1" lang="zh-CN" alt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Microsoft YaHei" panose="020B0503020204020204" pitchFamily="34" charset="-122"/>
                                    </a:rPr>
                                    <m:t> −</m:t>
                                  </m:r>
                                  <m:sSub>
                                    <m:sSubPr>
                                      <m:ctrlPr>
                                        <a:rPr kumimoji="1" lang="en-US" altLang="zh-CN" sz="16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Microsoft YaHei" panose="020B0503020204020204" pitchFamily="34" charset="-12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zh-CN" sz="16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Microsoft YaHei" panose="020B0503020204020204" pitchFamily="34" charset="-122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kumimoji="1" lang="en-US" altLang="zh-CN" sz="16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Microsoft YaHei" panose="020B0503020204020204" pitchFamily="34" charset="-122"/>
                                        </a:rPr>
                                        <m:t>𝐷𝐿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kumimoji="1" lang="en-US" altLang="zh-CN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Microsoft YaHei" panose="020B0503020204020204" pitchFamily="34" charset="-122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kumimoji="1" lang="en-US" altLang="zh-CN" sz="16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Microsoft YaHei" panose="020B0503020204020204" pitchFamily="34" charset="-12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zh-CN" sz="16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Microsoft YaHei" panose="020B0503020204020204" pitchFamily="34" charset="-122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kumimoji="1" lang="en-US" altLang="zh-CN" sz="16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Microsoft YaHei" panose="020B0503020204020204" pitchFamily="34" charset="-122"/>
                                        </a:rPr>
                                        <m:t>𝐷𝐿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n-US" sz="1600" kern="0" dirty="0" smtClean="0"/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2347" y="1815557"/>
                <a:ext cx="8593917" cy="1325412"/>
              </a:xfrm>
              <a:prstGeom prst="rect">
                <a:avLst/>
              </a:prstGeom>
              <a:blipFill rotWithShape="0">
                <a:blip r:embed="rId3"/>
                <a:stretch>
                  <a:fillRect l="-426" t="-3687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860032" y="4005064"/>
            <a:ext cx="3960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Observation: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Additional error of implicit sounding with Channel calibration is about -37dB@50% if no repeated HE-LTF.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Additional HE-LTF could further improve the performance.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Lily </a:t>
            </a:r>
            <a:r>
              <a:rPr lang="en-GB" dirty="0" err="1" smtClean="0"/>
              <a:t>Lv</a:t>
            </a:r>
            <a:r>
              <a:rPr lang="en-GB" dirty="0" smtClean="0"/>
              <a:t>, Huawei,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98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 Transmission with </a:t>
            </a:r>
            <a:r>
              <a:rPr lang="en-US" dirty="0" smtClean="0"/>
              <a:t>I</a:t>
            </a:r>
            <a:r>
              <a:rPr lang="en-US" altLang="zh-CN" dirty="0" smtClean="0"/>
              <a:t>mplicit Sounding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50083" y="4191820"/>
            <a:ext cx="8593917" cy="132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zh-CN" sz="1800" b="0" kern="0" dirty="0" smtClean="0"/>
              <a:t>Three stages are involved. Almost no additional complexity to STAs: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 smtClean="0"/>
              <a:t>Calibration: </a:t>
            </a:r>
            <a:r>
              <a:rPr lang="en-US" sz="1600" b="0" kern="0" dirty="0" smtClean="0"/>
              <a:t>involving AP only</a:t>
            </a:r>
            <a:r>
              <a:rPr lang="en-US" sz="1600" b="0" u="sng" kern="0" dirty="0" smtClean="0"/>
              <a:t>, could be left to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 smtClean="0"/>
              <a:t>Sounding: </a:t>
            </a:r>
            <a:r>
              <a:rPr lang="en-US" sz="1600" b="0" kern="0" dirty="0" smtClean="0"/>
              <a:t>existing trigger mechanism, with additional feedback type (Sounding NDP)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 smtClean="0"/>
              <a:t>Data transmission</a:t>
            </a:r>
            <a:r>
              <a:rPr lang="zh-CN" altLang="en-US" sz="1600" kern="0" dirty="0" smtClean="0"/>
              <a:t>：</a:t>
            </a:r>
            <a:r>
              <a:rPr lang="en-US" altLang="zh-CN" sz="1600" b="0" kern="0" dirty="0" smtClean="0"/>
              <a:t>no changes</a:t>
            </a:r>
            <a:endParaRPr lang="en-US" sz="1400" b="0" kern="0" dirty="0" smtClean="0"/>
          </a:p>
        </p:txBody>
      </p:sp>
      <p:cxnSp>
        <p:nvCxnSpPr>
          <p:cNvPr id="12" name="直接连接符 118"/>
          <p:cNvCxnSpPr>
            <a:stCxn id="20" idx="2"/>
          </p:cNvCxnSpPr>
          <p:nvPr/>
        </p:nvCxnSpPr>
        <p:spPr bwMode="auto">
          <a:xfrm flipV="1">
            <a:off x="1247469" y="3895055"/>
            <a:ext cx="6833493" cy="28923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圆角矩形 119"/>
          <p:cNvSpPr/>
          <p:nvPr/>
        </p:nvSpPr>
        <p:spPr bwMode="auto">
          <a:xfrm>
            <a:off x="4572000" y="3637207"/>
            <a:ext cx="720080" cy="27334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44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Sounding NDP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0" name="文本框 126"/>
          <p:cNvSpPr txBox="1"/>
          <p:nvPr/>
        </p:nvSpPr>
        <p:spPr>
          <a:xfrm>
            <a:off x="683568" y="3717032"/>
            <a:ext cx="1127802" cy="206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1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STA</a:t>
            </a:r>
            <a:endParaRPr lang="zh-CN" altLang="en-US" sz="10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2" name="直接连接符 122"/>
          <p:cNvCxnSpPr/>
          <p:nvPr/>
        </p:nvCxnSpPr>
        <p:spPr bwMode="auto">
          <a:xfrm>
            <a:off x="1463234" y="2531048"/>
            <a:ext cx="6965947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接连接符 123"/>
          <p:cNvCxnSpPr/>
          <p:nvPr/>
        </p:nvCxnSpPr>
        <p:spPr bwMode="auto">
          <a:xfrm>
            <a:off x="1463233" y="3224645"/>
            <a:ext cx="6965947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圆角矩形 124"/>
          <p:cNvSpPr/>
          <p:nvPr/>
        </p:nvSpPr>
        <p:spPr bwMode="auto">
          <a:xfrm>
            <a:off x="1463233" y="2204864"/>
            <a:ext cx="660495" cy="325226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44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defTabSz="914400" eaLnBrk="1" hangingPunct="1">
              <a:buClr>
                <a:srgbClr val="CC9900"/>
              </a:buClr>
              <a:buSzTx/>
            </a:pPr>
            <a:r>
              <a:rPr lang="en-US" altLang="zh-CN" sz="1000" dirty="0">
                <a:solidFill>
                  <a:schemeClr val="tx1"/>
                </a:solidFill>
                <a:latin typeface="Arial" charset="0"/>
                <a:ea typeface="宋体" charset="-122"/>
              </a:rPr>
              <a:t>Cali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NDP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5" name="圆角矩形 125"/>
          <p:cNvSpPr/>
          <p:nvPr/>
        </p:nvSpPr>
        <p:spPr bwMode="auto">
          <a:xfrm>
            <a:off x="2411760" y="2904235"/>
            <a:ext cx="720080" cy="325226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44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defTabSz="914400" eaLnBrk="1" hangingPunct="1">
              <a:buClr>
                <a:srgbClr val="CC9900"/>
              </a:buClr>
              <a:buSzTx/>
            </a:pPr>
            <a:r>
              <a:rPr lang="en-US" altLang="zh-CN" sz="1050" dirty="0">
                <a:solidFill>
                  <a:schemeClr val="tx1"/>
                </a:solidFill>
                <a:latin typeface="Arial" charset="0"/>
                <a:ea typeface="宋体" charset="-122"/>
              </a:rPr>
              <a:t>Cali </a:t>
            </a: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NDP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26" name="直接连接符 127"/>
          <p:cNvCxnSpPr/>
          <p:nvPr/>
        </p:nvCxnSpPr>
        <p:spPr bwMode="auto">
          <a:xfrm>
            <a:off x="3419872" y="2060849"/>
            <a:ext cx="0" cy="1326462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文本框 4"/>
          <p:cNvSpPr txBox="1"/>
          <p:nvPr/>
        </p:nvSpPr>
        <p:spPr>
          <a:xfrm>
            <a:off x="584879" y="2315536"/>
            <a:ext cx="1190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1" dirty="0">
                <a:solidFill>
                  <a:schemeClr val="tx1"/>
                </a:solidFill>
                <a:latin typeface="Arial" charset="0"/>
                <a:ea typeface="宋体" charset="-122"/>
              </a:rPr>
              <a:t>Master </a:t>
            </a:r>
            <a:r>
              <a:rPr lang="en-US" altLang="zh-CN" sz="1000" b="1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AP</a:t>
            </a:r>
            <a:endParaRPr lang="zh-CN" altLang="en-US" sz="10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1" name="文本框 58"/>
          <p:cNvSpPr txBox="1"/>
          <p:nvPr/>
        </p:nvSpPr>
        <p:spPr>
          <a:xfrm>
            <a:off x="584879" y="3005419"/>
            <a:ext cx="1190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1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Slave AP</a:t>
            </a:r>
            <a:endParaRPr lang="zh-CN" altLang="en-US" sz="10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8" name="圆角矩形 119"/>
          <p:cNvSpPr/>
          <p:nvPr/>
        </p:nvSpPr>
        <p:spPr bwMode="auto">
          <a:xfrm>
            <a:off x="3419872" y="2948958"/>
            <a:ext cx="864096" cy="27334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44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105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NDP </a:t>
            </a: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Trigger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0" name="圆角矩形 119"/>
          <p:cNvSpPr/>
          <p:nvPr/>
        </p:nvSpPr>
        <p:spPr bwMode="auto">
          <a:xfrm>
            <a:off x="5508104" y="2948958"/>
            <a:ext cx="2088232" cy="27334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44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105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 Transmission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41" name="直接连接符 127"/>
          <p:cNvCxnSpPr/>
          <p:nvPr/>
        </p:nvCxnSpPr>
        <p:spPr bwMode="auto">
          <a:xfrm>
            <a:off x="5508104" y="2060849"/>
            <a:ext cx="0" cy="1326462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文本框 42"/>
          <p:cNvSpPr txBox="1"/>
          <p:nvPr/>
        </p:nvSpPr>
        <p:spPr>
          <a:xfrm>
            <a:off x="1547664" y="1700808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 smtClean="0">
                <a:solidFill>
                  <a:schemeClr val="tx1"/>
                </a:solidFill>
              </a:rPr>
              <a:t>Calibration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3563888" y="1700808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 smtClean="0">
                <a:solidFill>
                  <a:schemeClr val="tx1"/>
                </a:solidFill>
              </a:rPr>
              <a:t>Sounding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5868144" y="1700808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 smtClean="0">
                <a:solidFill>
                  <a:schemeClr val="tx1"/>
                </a:solidFill>
              </a:rPr>
              <a:t>MU/JT Transmission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sp>
        <p:nvSpPr>
          <p:cNvPr id="46" name="圆角矩形 119"/>
          <p:cNvSpPr/>
          <p:nvPr/>
        </p:nvSpPr>
        <p:spPr bwMode="auto">
          <a:xfrm>
            <a:off x="5508104" y="2256871"/>
            <a:ext cx="2088232" cy="27334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44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105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 Transmission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7" name="Content Placeholder 2"/>
          <p:cNvSpPr txBox="1">
            <a:spLocks/>
          </p:cNvSpPr>
          <p:nvPr/>
        </p:nvSpPr>
        <p:spPr bwMode="auto">
          <a:xfrm>
            <a:off x="586595" y="5589240"/>
            <a:ext cx="8089861" cy="6480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zh-CN" sz="1800" b="0" kern="0" dirty="0" smtClean="0"/>
              <a:t>Meanwhile, implicit Sounding NDP is transmitted by non-AP STA, which is transparent to the antenna numbers of AP or distributed APs.</a:t>
            </a:r>
          </a:p>
        </p:txBody>
      </p:sp>
      <p:sp>
        <p:nvSpPr>
          <p:cNvPr id="2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2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Lily </a:t>
            </a:r>
            <a:r>
              <a:rPr lang="en-GB" dirty="0" err="1" smtClean="0"/>
              <a:t>Lv</a:t>
            </a:r>
            <a:r>
              <a:rPr lang="en-GB" dirty="0" smtClean="0"/>
              <a:t>, Huawei,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46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14340</TotalTime>
  <Words>858</Words>
  <Application>Microsoft Office PowerPoint</Application>
  <PresentationFormat>On-screen Show (4:3)</PresentationFormat>
  <Paragraphs>186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 Unicode MS</vt:lpstr>
      <vt:lpstr>ArialMT</vt:lpstr>
      <vt:lpstr>MS Gothic</vt:lpstr>
      <vt:lpstr>TimesNewRomanPS-BoldMT</vt:lpstr>
      <vt:lpstr>宋体</vt:lpstr>
      <vt:lpstr>微软雅黑</vt:lpstr>
      <vt:lpstr>Arial</vt:lpstr>
      <vt:lpstr>Calibri</vt:lpstr>
      <vt:lpstr>Cambria Math</vt:lpstr>
      <vt:lpstr>Times New Roman</vt:lpstr>
      <vt:lpstr>Wingdings</vt:lpstr>
      <vt:lpstr>Office Theme</vt:lpstr>
      <vt:lpstr>Calibration of Implicit Sounding</vt:lpstr>
      <vt:lpstr>Abstract</vt:lpstr>
      <vt:lpstr>Recap of calibration</vt:lpstr>
      <vt:lpstr>Recap of calibration</vt:lpstr>
      <vt:lpstr>Relative Calibration Accuracy Test</vt:lpstr>
      <vt:lpstr>Relative Calibration Accuracy Test</vt:lpstr>
      <vt:lpstr>Relative Calibration Accuracy Test</vt:lpstr>
      <vt:lpstr>Relative Calibration Accuracy Test</vt:lpstr>
      <vt:lpstr>Data Transmission with Implicit Sounding</vt:lpstr>
      <vt:lpstr>Conclusion</vt:lpstr>
      <vt:lpstr>References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Lvyunping (Lily)</dc:creator>
  <cp:lastModifiedBy>Lvyunping (Lily)</cp:lastModifiedBy>
  <cp:revision>254</cp:revision>
  <cp:lastPrinted>1601-01-01T00:00:00Z</cp:lastPrinted>
  <dcterms:created xsi:type="dcterms:W3CDTF">2019-08-12T08:02:21Z</dcterms:created>
  <dcterms:modified xsi:type="dcterms:W3CDTF">2019-11-08T03:53:44Z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(3)qc1H12Tl7YNT9Q9j6WeHRHDO5ObVADYRkxLFMvSyIQBlvFVpob+3/3OnM/kbOXzDK9P4jcg9
4g2iQOLmOE/fLFOpyHN/LSCgnE3QgLFVa8R5YNyyBk2JJ8IrZx6676Agif208JxRfYYs5cpi
L4Wq56r9MPgmfaSCtEM1TMMU+lQPo2O4xbu9qrfysxVxl5QVkIrVIrwvqqWs69y0AjoZ2Ju4
WBTN6S8YNN4le9R6pO</vt:lpwstr>
  </property>
  <property fmtid="{D5CDD505-2E9C-101B-9397-08002B2CF9AE}" pid="3" name="_2015_ms_pID_7253431">
    <vt:lpwstr>mZAEyx/nSWuZfakZ3V20/KIqfYZ1Cs116XutXxnhOyCKfvRzOMFieS
Mw9JpIMiT8cZSi5e3tyQadoMec9HbroB5VwXzVX0n4gLpkr4ONo696R2ZfERPvnWa9t9AO87
CiNf9oTUxjN707RdzsjBQwjZWw1BSe+ppFYQoaEeE+iVfxYzat6WTQ60l31Do4rYkZKeyhyk
K91U+KjwtZl35qaOWKWw/UeNue08Gs8cNuKW</vt:lpwstr>
  </property>
  <property fmtid="{D5CDD505-2E9C-101B-9397-08002B2CF9AE}" pid="4" name="_2015_ms_pID_7253432">
    <vt:lpwstr>d4iz/htAmnDRnpFJCt+fFTc=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1572917320</vt:lpwstr>
  </property>
</Properties>
</file>