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omments/comment1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56" r:id="rId2"/>
    <p:sldId id="257" r:id="rId3"/>
    <p:sldId id="273" r:id="rId4"/>
    <p:sldId id="259" r:id="rId5"/>
    <p:sldId id="261" r:id="rId6"/>
    <p:sldId id="262" r:id="rId7"/>
    <p:sldId id="274" r:id="rId8"/>
    <p:sldId id="264" r:id="rId9"/>
    <p:sldId id="265" r:id="rId10"/>
    <p:sldId id="266" r:id="rId11"/>
    <p:sldId id="267" r:id="rId12"/>
    <p:sldId id="271" r:id="rId13"/>
    <p:sldId id="269" r:id="rId14"/>
    <p:sldId id="270" r:id="rId15"/>
    <p:sldId id="272" r:id="rId16"/>
    <p:sldId id="258" r:id="rId17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igurd Schelstraete" initials="SS" lastIdx="2" clrIdx="0">
    <p:extLst>
      <p:ext uri="{19B8F6BF-5375-455C-9EA6-DF929625EA0E}">
        <p15:presenceInfo xmlns:p15="http://schemas.microsoft.com/office/powerpoint/2012/main" userId="S::sschelstraete@quantenna.com::646d2d05-647a-4363-9f78-b4f119b2af4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565" autoAdjust="0"/>
    <p:restoredTop sz="94660"/>
  </p:normalViewPr>
  <p:slideViewPr>
    <p:cSldViewPr>
      <p:cViewPr varScale="1">
        <p:scale>
          <a:sx n="114" d="100"/>
          <a:sy n="114" d="100"/>
        </p:scale>
        <p:origin x="1242" y="10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9-11-01T09:44:34.353" idx="2">
    <p:pos x="10" y="10"/>
    <p:text>Add more results</p:text>
    <p:extLst>
      <p:ext uri="{C676402C-5697-4E1C-873F-D02D1690AC5C}">
        <p15:threadingInfo xmlns:p15="http://schemas.microsoft.com/office/powerpoint/2012/main" timeZoneBias="420"/>
      </p:ext>
    </p:extLst>
  </p:cm>
</p:cmLst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11/8/2019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Sigurd Schelstraete, Quantenna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Sigurd Schelstraete, Quantenna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November 2019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November 2019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Sigurd Schelstraete, Quantenna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802.11-19/1934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5" Type="http://schemas.openxmlformats.org/officeDocument/2006/relationships/comments" Target="../comments/comment1.xml"/><Relationship Id="rId4" Type="http://schemas.openxmlformats.org/officeDocument/2006/relationships/image" Target="../media/image16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emf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November 2019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Sigurd Schelstraete, Quantenna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963473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Precoding performance using implicit channel estimation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46069" y="248893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2019-11-08</a:t>
            </a: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293672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EB8E0D2A-BD1F-41EE-9D78-7CE8EE3C09D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1000" y="3431730"/>
            <a:ext cx="8382000" cy="2207070"/>
          </a:xfrm>
          <a:prstGeom prst="rect">
            <a:avLst/>
          </a:prstGeom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4E71EF-A20C-4225-A894-DE77E054DB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1065213"/>
          </a:xfrm>
        </p:spPr>
        <p:txBody>
          <a:bodyPr/>
          <a:lstStyle/>
          <a:p>
            <a:r>
              <a:rPr lang="en-US"/>
              <a:t>SU BF performance – over the air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EB5A8E-909F-4306-B75A-BF61C44CB5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6912" y="4038600"/>
            <a:ext cx="3276600" cy="18288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MCS 7, 2 SS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Measurements taken in office environment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Minor degradation from implicit feedback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4C959C3-1469-4D25-B0F6-58954A48BCBC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7304AB-94B0-4178-9929-F086B66058EB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GB"/>
              <a:t>Sigurd Schelstraete, Quantenna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AF97354-2F06-444C-9FCB-ECC1185E0B68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/>
              <a:t>November 2019</a:t>
            </a:r>
            <a:endParaRPr lang="en-GB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947C2A7F-B0E1-49C4-BA45-CC8F52B12C4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65261" y="3980027"/>
            <a:ext cx="3540863" cy="2289856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E7ECA071-893A-46A2-938D-50FBC0B39D2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65261" y="1519804"/>
            <a:ext cx="3540863" cy="2289856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106024E4-9E9B-4ED0-B1E5-57B3098ECBF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50137" y="1519804"/>
            <a:ext cx="3540863" cy="22898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226436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6E63C8-2208-4EA9-98E9-5036B8DE28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Calibration coefficients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B3F80FC-DB29-4528-AABD-4E81A53F812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1BBED1-D017-4253-A346-58E7B9735D9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Sigurd Schelstraete, Quantenna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8779886-9C64-4BD3-B1F5-D03DE9DA9DB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2019</a:t>
            </a:r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02B86C0-5843-4859-98BD-F3AC2460CC4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" y="1657801"/>
            <a:ext cx="8686851" cy="3542397"/>
          </a:xfrm>
          <a:prstGeom prst="rect">
            <a:avLst/>
          </a:prstGeom>
        </p:spPr>
      </p:pic>
      <p:grpSp>
        <p:nvGrpSpPr>
          <p:cNvPr id="15" name="Group 14">
            <a:extLst>
              <a:ext uri="{FF2B5EF4-FFF2-40B4-BE49-F238E27FC236}">
                <a16:creationId xmlns:a16="http://schemas.microsoft.com/office/drawing/2014/main" id="{9B87AEB1-301A-42B0-BB77-8CDB24E649A3}"/>
              </a:ext>
            </a:extLst>
          </p:cNvPr>
          <p:cNvGrpSpPr/>
          <p:nvPr/>
        </p:nvGrpSpPr>
        <p:grpSpPr>
          <a:xfrm>
            <a:off x="7344376" y="5515605"/>
            <a:ext cx="1485090" cy="615717"/>
            <a:chOff x="8897567" y="441365"/>
            <a:chExt cx="1364135" cy="779330"/>
          </a:xfrm>
        </p:grpSpPr>
        <p:grpSp>
          <p:nvGrpSpPr>
            <p:cNvPr id="16" name="Group 15">
              <a:extLst>
                <a:ext uri="{FF2B5EF4-FFF2-40B4-BE49-F238E27FC236}">
                  <a16:creationId xmlns:a16="http://schemas.microsoft.com/office/drawing/2014/main" id="{9D8733F2-B7C6-42BB-A733-D0BCE6AD623A}"/>
                </a:ext>
              </a:extLst>
            </p:cNvPr>
            <p:cNvGrpSpPr/>
            <p:nvPr/>
          </p:nvGrpSpPr>
          <p:grpSpPr>
            <a:xfrm>
              <a:off x="8897567" y="455453"/>
              <a:ext cx="1260374" cy="765242"/>
              <a:chOff x="8897567" y="466928"/>
              <a:chExt cx="1260374" cy="765242"/>
            </a:xfrm>
          </p:grpSpPr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id="{EBAA4F16-B704-44B1-B5EB-D29BEC358994}"/>
                  </a:ext>
                </a:extLst>
              </p:cNvPr>
              <p:cNvSpPr/>
              <p:nvPr/>
            </p:nvSpPr>
            <p:spPr>
              <a:xfrm>
                <a:off x="8897567" y="466928"/>
                <a:ext cx="1260374" cy="765242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20" name="Straight Connector 19">
                <a:extLst>
                  <a:ext uri="{FF2B5EF4-FFF2-40B4-BE49-F238E27FC236}">
                    <a16:creationId xmlns:a16="http://schemas.microsoft.com/office/drawing/2014/main" id="{73B888FB-BC28-4481-A97F-7F0AA28CCC78}"/>
                  </a:ext>
                </a:extLst>
              </p:cNvPr>
              <p:cNvCxnSpPr/>
              <p:nvPr/>
            </p:nvCxnSpPr>
            <p:spPr>
              <a:xfrm>
                <a:off x="9001328" y="609600"/>
                <a:ext cx="291829" cy="0"/>
              </a:xfrm>
              <a:prstGeom prst="line">
                <a:avLst/>
              </a:prstGeom>
              <a:ln>
                <a:solidFill>
                  <a:srgbClr val="FF0000"/>
                </a:solidFill>
              </a:ln>
              <a:effectLst/>
            </p:spPr>
            <p:style>
              <a:lnRef idx="2">
                <a:schemeClr val="accent5"/>
              </a:lnRef>
              <a:fillRef idx="0">
                <a:schemeClr val="accent5"/>
              </a:fillRef>
              <a:effectRef idx="1">
                <a:schemeClr val="accent5"/>
              </a:effectRef>
              <a:fontRef idx="minor">
                <a:schemeClr val="tx1"/>
              </a:fontRef>
            </p:style>
          </p:cxnSp>
          <p:cxnSp>
            <p:nvCxnSpPr>
              <p:cNvPr id="21" name="Straight Connector 20">
                <a:extLst>
                  <a:ext uri="{FF2B5EF4-FFF2-40B4-BE49-F238E27FC236}">
                    <a16:creationId xmlns:a16="http://schemas.microsoft.com/office/drawing/2014/main" id="{7D37694C-EBD5-486E-9FEC-49C151D6C66C}"/>
                  </a:ext>
                </a:extLst>
              </p:cNvPr>
              <p:cNvCxnSpPr/>
              <p:nvPr/>
            </p:nvCxnSpPr>
            <p:spPr>
              <a:xfrm>
                <a:off x="9001328" y="989242"/>
                <a:ext cx="291829" cy="0"/>
              </a:xfrm>
              <a:prstGeom prst="line">
                <a:avLst/>
              </a:prstGeom>
              <a:ln>
                <a:solidFill>
                  <a:schemeClr val="accent2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DE403666-C57E-4421-BD32-8493EA4A8E51}"/>
                </a:ext>
              </a:extLst>
            </p:cNvPr>
            <p:cNvSpPr txBox="1"/>
            <p:nvPr/>
          </p:nvSpPr>
          <p:spPr>
            <a:xfrm>
              <a:off x="9278786" y="817968"/>
              <a:ext cx="982916" cy="38956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>
                  <a:solidFill>
                    <a:schemeClr val="tx1"/>
                  </a:solidFill>
                </a:rPr>
                <a:t>amplitude</a:t>
              </a:r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5DB5DC6D-202C-4E32-935A-6A1DB7D1FE48}"/>
                </a:ext>
              </a:extLst>
            </p:cNvPr>
            <p:cNvSpPr txBox="1"/>
            <p:nvPr/>
          </p:nvSpPr>
          <p:spPr>
            <a:xfrm>
              <a:off x="9269759" y="441365"/>
              <a:ext cx="756216" cy="38956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>
                  <a:solidFill>
                    <a:schemeClr val="tx1"/>
                  </a:solidFill>
                </a:rPr>
                <a:t>phase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85897857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A097CA-5696-4CBD-B8BD-33F1B8D8D0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Results for MU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7C4D5A-66FC-4564-93FD-4853721774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Three different scenarios considered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MU with 4-stream feedback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MU with 8-stream feedback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MU with implicit (calibrated) channel feedback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AP is 8x8, STA is 2x2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Channels are simulated channel D with added impairments to model front-end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Amplitude offset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Random phase offsets</a:t>
            </a:r>
          </a:p>
          <a:p>
            <a:pPr marL="0" indent="0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E7417CA-426F-4C41-9FE5-75F3218EDF1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77FDE7-07C0-4236-A38A-68D22EFF4FF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Sigurd Schelstraete, Quantenna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613C58D-E928-4921-A24C-6B2F7E53F9F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2489780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4E71EF-A20C-4225-A894-DE77E054DB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 performance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EB5A8E-909F-4306-B75A-BF61C44CB5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3000" y="4078287"/>
            <a:ext cx="3124200" cy="2289855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Simulated Channel D with various amplitude offsets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Random phase offsets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Major improvement relative to 4SS feedback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1 – 1.5 dB difference relative to 8SS feedback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4C959C3-1469-4D25-B0F6-58954A48BCB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7304AB-94B0-4178-9929-F086B66058E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Sigurd Schelstraete, Quantenna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AF97354-2F06-444C-9FCB-ECC1185E0B6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2019</a:t>
            </a:r>
            <a:endParaRPr lang="en-GB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B1958299-7B10-4CB6-9AFB-BDC1A7AD050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0078" y="1539370"/>
            <a:ext cx="3540863" cy="2289856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A50D0FFC-507E-4C7F-ABB0-7F3A44BEFE0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23606" y="1539370"/>
            <a:ext cx="3540863" cy="2289856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42361013-048B-4F80-BCD4-953A43B68BF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23606" y="4007391"/>
            <a:ext cx="3540863" cy="22898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708027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A60D0D-0FB0-4A69-B145-8369066E46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F08899-E557-4D8D-B29F-5505CA2915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6912" y="1600200"/>
            <a:ext cx="7770813" cy="39624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Presented results for precoding based on implicit channel estimation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Simple calibration algorithm used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More advanced algorithms could be considered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SU performance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Little to no degradation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MU performance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Major improvement over 4-stream feedback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Minor degradation relative to 8-stream feedback	</a:t>
            </a:r>
          </a:p>
          <a:p>
            <a:pPr marL="0" indent="0"/>
            <a:endParaRPr lang="en-US" sz="1800" dirty="0"/>
          </a:p>
          <a:p>
            <a:pPr marL="0" indent="0"/>
            <a:r>
              <a:rPr lang="en-US" sz="1800" dirty="0"/>
              <a:t>NOTE: impact of overhead not considered in assessing performance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73E2D4-9C04-40CC-9799-17B1C7BBAD3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C75393-B868-4D9F-B9B8-64F63168AD0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Sigurd Schelstraete, Quantenna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DD639C0-8DA8-40B1-9ED4-BF50A319990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444420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09DBE1-8847-4374-AE20-C4D06D3D2E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7FEB1E-B3FE-4BE0-930E-906EC33980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Implicit channel estimation with calibration is a good candidate method for reducing </a:t>
            </a:r>
            <a:r>
              <a:rPr lang="en-US"/>
              <a:t>sounding overhead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6339B28-8885-4E69-8A32-741716BB6B6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3B0829-F11C-4F05-8FC7-04799EED3E1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Sigurd Schelstraete, Quantenna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88F8B83-067E-4D3A-AC5D-CCC277A9325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5634194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264638-EC7A-42D6-8087-BEC509C900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D5D869-BB60-4716-AFF6-229D7C06BF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[1] MU sounding improvements, IEEE 802.11-18/1191</a:t>
            </a:r>
          </a:p>
          <a:p>
            <a:pPr marL="0" indent="0">
              <a:buNone/>
            </a:pPr>
            <a:r>
              <a:rPr lang="en-GB" altLang="en-US" dirty="0"/>
              <a:t>[2] </a:t>
            </a:r>
            <a:r>
              <a:rPr lang="en-US" altLang="en-US" dirty="0"/>
              <a:t>	Implicit Channel Sounding in IEEE 802.11, </a:t>
            </a:r>
            <a:r>
              <a:rPr lang="en-GB" altLang="en-US" dirty="0"/>
              <a:t>IEEE 802.11-19/0768</a:t>
            </a:r>
          </a:p>
          <a:p>
            <a:pPr marL="0" indent="0"/>
            <a:r>
              <a:rPr lang="en-US" dirty="0"/>
              <a:t>[3] </a:t>
            </a:r>
            <a:r>
              <a:rPr lang="en-US" altLang="en-US" dirty="0"/>
              <a:t>Implicit Channel Sounding in IEEE 802.11 (Feasibility Study), </a:t>
            </a:r>
            <a:r>
              <a:rPr lang="en-GB" altLang="en-US" dirty="0"/>
              <a:t>IEEE 802.11-19/0767</a:t>
            </a:r>
          </a:p>
          <a:p>
            <a:r>
              <a:rPr lang="en-US" dirty="0"/>
              <a:t>[4] </a:t>
            </a:r>
            <a:r>
              <a:rPr lang="en-GB" dirty="0"/>
              <a:t>Implicit sounding overhead analysis, IEEE 802.11-19/1268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1095328-DF13-4AFD-8528-0D9A9887204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85F69A-4DDB-45A7-84C0-69E2B8FFDC1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Sigurd Schelstraete, Quantenna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2B35970-EE49-4EA6-9DD4-954B5930708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231954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FBE7F4-D935-43B8-9072-C09060C817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3AB84F-4F7E-4ABA-B16D-712DAA104B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Current 802.11 sounding protocols are based on sounding followed by explicit sounding feedback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These explicit protocols can 	potentially take up a lot of airtime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Implicit sounding [1, 2] has been suggested as a way to reduce sounding overhead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Overhead of different schemes (implicit vs. explicit) was compared in [4]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C545ED-D966-4FC6-B4AC-346B92ED6ED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67151E-99EC-4A84-A40F-8DEA2F234C3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Sigurd Schelstraete, Quantenna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90D181B-C792-452D-81C4-DDFE13D7D1F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816423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204633-8BCF-45BC-97CC-A12786C85D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35F68E-A4B7-4ED1-8552-0A4368CFC2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An important question is how well implicit channel estimation (CE) performs when used with precoding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This submission looks at precoding performance using either implicit or explicit channel estimates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We use a combination of measured and simulation results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F41C3D9-51C8-45AA-A15D-292E64357D1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539EBD-1502-4300-B178-01538F51AA6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Sigurd Schelstraete, Quantenna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5277F46-2701-4023-B6E2-CC88104C5E8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552215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28BDFA-AAC9-4A16-A506-C6CBA6BB91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Implicit channel estimation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B94137-9AF3-464D-8335-20AD29604A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799" y="1840175"/>
            <a:ext cx="7770813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Channel estimate obtained for “reverse” channel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Beamformer may request </a:t>
            </a:r>
            <a:r>
              <a:rPr lang="en-US" dirty="0" err="1"/>
              <a:t>BFee</a:t>
            </a:r>
            <a:r>
              <a:rPr lang="en-US" dirty="0"/>
              <a:t> to send NDP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Or wait for an ad-hoc opportunity …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err="1"/>
              <a:t>BFer</a:t>
            </a:r>
            <a:r>
              <a:rPr lang="en-US" dirty="0"/>
              <a:t> estimates reverse channel from the NDP (or other packet)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err="1"/>
              <a:t>BFer</a:t>
            </a:r>
            <a:r>
              <a:rPr lang="en-US" dirty="0"/>
              <a:t> adjusts reverse channel with calibration coefficients and uses it as an approximation of the forward channel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C0ACA41-434C-421F-8063-65811A1F899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6EEEB7-51C3-4DD2-9E84-07D7B8C0124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Sigurd Schelstraete, Quantenna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81453D8-D4F2-438E-8E99-2DAC6107F79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2019</a:t>
            </a:r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01BBCC2-14DD-4367-A6BF-6728056EE33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28800" y="2473876"/>
            <a:ext cx="6019800" cy="9825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94081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20FE96-3E94-467E-8F39-6DF4D23C2A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Experimental &amp; simulation setup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1E2570-A5AF-443D-8E9B-0726A81650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0147" y="1676400"/>
            <a:ext cx="7770813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Channel measurements were taken in different environments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Shield Box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Office environment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err="1"/>
              <a:t>BFer</a:t>
            </a:r>
            <a:r>
              <a:rPr lang="en-US" dirty="0"/>
              <a:t>: 4x4 AP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err="1"/>
              <a:t>BFee</a:t>
            </a:r>
            <a:r>
              <a:rPr lang="en-US" dirty="0"/>
              <a:t>: 2x2 STA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H matrix collected using NDP on both ends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2x4 AP→STA channels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4x2 STA→AP channels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4803333-2EE3-4095-A126-6A5DB0291AB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A0169F-E908-4DE7-919C-C9CA2028B27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Sigurd Schelstraete, Quantenna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B3B1CBA-CF28-408F-A347-08C1B4FCC55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698795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2E9718-D95F-4521-AA81-1CBDC4D498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Experimental &amp; simulation setup (2)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D94126-76A1-437F-9262-AEDA518D94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Calibration was performed off-line on the measured (reverse) channels (MATLAB)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Calibration coefficients were determined using MMSE criterion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Precoding based on explicit DL channel was compared with precoding based on calibrated UL channel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Using the measured channels in simulation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Both BF and MU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7FC9A63-24F9-49F0-8B16-C17665059B1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56D127-2687-44CB-98B3-1D4204504FA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Sigurd Schelstraete, Quantenna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DE42996-9B4C-431C-A423-8BED6A02833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705877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9B9F4A-B1EE-4223-B0BB-FC62DCDD22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Setup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1FFDAE-879A-48C3-A937-980B1287A8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i="1" dirty="0"/>
          </a:p>
          <a:p>
            <a:endParaRPr lang="en-US" i="1" dirty="0"/>
          </a:p>
          <a:p>
            <a:endParaRPr lang="en-US" i="1" dirty="0"/>
          </a:p>
          <a:p>
            <a:endParaRPr lang="en-US" i="1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9DAE1F0-4B9D-4BB4-B322-D251CEA4FAF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43C0E2-678F-4EF8-B68E-6DD92BEA040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Sigurd Schelstraete, Quantenna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4847521-BBE8-4B34-827A-A59C9E1FC18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2019</a:t>
            </a:r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67B26D43-F2D7-4CAE-B4DA-0E4EEC36161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000" y="2362200"/>
            <a:ext cx="7116430" cy="1439566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CF16F274-F674-430D-8B4D-244FD4D808C7}"/>
                  </a:ext>
                </a:extLst>
              </p:cNvPr>
              <p:cNvSpPr txBox="1"/>
              <p:nvPr/>
            </p:nvSpPr>
            <p:spPr>
              <a:xfrm>
                <a:off x="5904830" y="2286000"/>
                <a:ext cx="1605183" cy="54207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4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en-US" sz="1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𝑅𝑋</m:t>
                          </m:r>
                          <m:r>
                            <a:rPr lang="en-US" sz="1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1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𝑆𝑇𝐴</m:t>
                          </m:r>
                        </m:sub>
                      </m:sSub>
                      <m:r>
                        <a:rPr lang="en-US" sz="14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1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en-US" sz="1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𝑇𝑋</m:t>
                          </m:r>
                          <m:r>
                            <a:rPr lang="en-US" sz="1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1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𝑆𝑇𝐴</m:t>
                          </m:r>
                        </m:sub>
                      </m:sSub>
                    </m:oMath>
                  </m:oMathPara>
                </a14:m>
                <a:endParaRPr lang="en-US" sz="1400" dirty="0">
                  <a:solidFill>
                    <a:schemeClr val="tx1"/>
                  </a:solidFill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en-US" sz="1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𝑅𝑋</m:t>
                          </m:r>
                          <m:r>
                            <a:rPr lang="en-US" sz="1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1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𝐴𝑃</m:t>
                          </m:r>
                        </m:sub>
                      </m:sSub>
                      <m:r>
                        <a:rPr lang="en-US" sz="14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1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en-US" sz="1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𝑇𝑋</m:t>
                          </m:r>
                          <m:r>
                            <a:rPr lang="en-US" sz="1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1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𝐴𝑃</m:t>
                          </m:r>
                        </m:sub>
                      </m:sSub>
                    </m:oMath>
                  </m:oMathPara>
                </a14:m>
                <a:endParaRPr lang="en-US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CF16F274-F674-430D-8B4D-244FD4D808C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04830" y="2286000"/>
                <a:ext cx="1605183" cy="542071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A4DFE710-20AD-4E35-85E9-49226C821B11}"/>
                  </a:ext>
                </a:extLst>
              </p:cNvPr>
              <p:cNvSpPr txBox="1"/>
              <p:nvPr/>
            </p:nvSpPr>
            <p:spPr>
              <a:xfrm>
                <a:off x="2571735" y="4038245"/>
                <a:ext cx="3410229" cy="78380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6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𝐻</m:t>
                          </m:r>
                        </m:e>
                        <m:sup>
                          <m:r>
                            <a:rPr lang="en-US" sz="16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16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𝑐𝑎𝑙</m:t>
                          </m:r>
                          <m:r>
                            <a:rPr lang="en-US" sz="16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</m:sup>
                      </m:sSup>
                      <m:r>
                        <a:rPr lang="en-US" sz="16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6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16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US" sz="16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6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𝐻</m:t>
                                  </m:r>
                                </m:e>
                                <m:sup>
                                  <m:r>
                                    <a:rPr lang="en-US" sz="16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𝑆𝑇𝐴</m:t>
                                  </m:r>
                                  <m:r>
                                    <a:rPr lang="en-US" sz="16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→</m:t>
                                  </m:r>
                                  <m:r>
                                    <a:rPr lang="en-US" sz="16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𝐴𝑃</m:t>
                                  </m:r>
                                </m:sup>
                              </m:sSup>
                            </m:e>
                          </m:d>
                        </m:e>
                        <m:sup>
                          <m:r>
                            <a:rPr lang="en-US" sz="16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𝑇</m:t>
                          </m:r>
                        </m:sup>
                      </m:sSup>
                      <m:r>
                        <a:rPr lang="en-US" sz="16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.</m:t>
                      </m:r>
                      <m:d>
                        <m:dPr>
                          <m:ctrlPr>
                            <a:rPr lang="en-US" sz="16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6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sSub>
                                  <m:sSubPr>
                                    <m:ctrlPr>
                                      <a:rPr lang="en-US" sz="1600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600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𝐶</m:t>
                                    </m:r>
                                  </m:e>
                                  <m:sub>
                                    <m:r>
                                      <a:rPr lang="en-US" sz="1600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e>
                              <m:e>
                                <m:r>
                                  <a:rPr lang="en-US" sz="16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⋯</m:t>
                                </m:r>
                              </m:e>
                              <m:e>
                                <m:r>
                                  <a:rPr lang="en-US" sz="16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6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⋮</m:t>
                                </m:r>
                              </m:e>
                              <m:e>
                                <m:r>
                                  <a:rPr lang="en-US" sz="16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⋱</m:t>
                                </m:r>
                              </m:e>
                              <m:e>
                                <m:r>
                                  <a:rPr lang="en-US" sz="16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⋮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6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6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⋯</m:t>
                                </m:r>
                              </m:e>
                              <m:e>
                                <m:sSub>
                                  <m:sSubPr>
                                    <m:ctrlPr>
                                      <a:rPr lang="en-US" sz="1600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600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𝐶</m:t>
                                    </m:r>
                                  </m:e>
                                  <m:sub>
                                    <m:r>
                                      <a:rPr lang="en-US" sz="1600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𝑁</m:t>
                                    </m:r>
                                  </m:sub>
                                </m:sSub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sz="1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A4DFE710-20AD-4E35-85E9-49226C821B1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71735" y="4038245"/>
                <a:ext cx="3410229" cy="78380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" name="Picture 9">
            <a:extLst>
              <a:ext uri="{FF2B5EF4-FFF2-40B4-BE49-F238E27FC236}">
                <a16:creationId xmlns:a16="http://schemas.microsoft.com/office/drawing/2014/main" id="{8E6D14F5-B382-4723-95B7-60E76CCD4C8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925961" y="5203049"/>
            <a:ext cx="5046488" cy="7775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40174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A097CA-5696-4CBD-B8BD-33F1B8D8D0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Results for BF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7C4D5A-66FC-4564-93FD-4853721774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Three different scenarios are considered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Performance without BF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Performance with BF using explicit channel information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Performance with BF using calibrated implicit channel information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Channel measurements were taken in shielded environment and in office environment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As recorded by the Wi-Fi devices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Measured and calibrated channels were used in MATLAB simulation to find performance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E7417CA-426F-4C41-9FE5-75F3218EDF1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77FDE7-07C0-4236-A38A-68D22EFF4FF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Sigurd Schelstraete, Quantenna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613C58D-E928-4921-A24C-6B2F7E53F9F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426399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4E71EF-A20C-4225-A894-DE77E054DB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 BF performance - </a:t>
            </a:r>
            <a:r>
              <a:rPr lang="en-US" dirty="0" err="1"/>
              <a:t>shieldbox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EB5A8E-909F-4306-B75A-BF61C44CB5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34200" y="1782027"/>
            <a:ext cx="2321866" cy="3276600"/>
          </a:xfrm>
        </p:spPr>
        <p:txBody>
          <a:bodyPr/>
          <a:lstStyle/>
          <a:p>
            <a:pPr marL="91440" indent="-182880">
              <a:buFont typeface="Arial" panose="020B0604020202020204" pitchFamily="34" charset="0"/>
              <a:buChar char="•"/>
            </a:pPr>
            <a:r>
              <a:rPr lang="en-US" sz="1800" dirty="0"/>
              <a:t>MCS 7, 2 SS</a:t>
            </a:r>
          </a:p>
          <a:p>
            <a:pPr marL="91440" indent="-182880">
              <a:buFont typeface="Arial" panose="020B0604020202020204" pitchFamily="34" charset="0"/>
              <a:buChar char="•"/>
            </a:pPr>
            <a:r>
              <a:rPr lang="en-US" sz="1800" dirty="0"/>
              <a:t>Setup in shielded environment</a:t>
            </a:r>
          </a:p>
          <a:p>
            <a:pPr marL="91440" indent="-182880">
              <a:buFont typeface="Arial" panose="020B0604020202020204" pitchFamily="34" charset="0"/>
              <a:buChar char="•"/>
            </a:pPr>
            <a:r>
              <a:rPr lang="en-US" sz="1800" dirty="0"/>
              <a:t>Virtually no difference between Implicit CE with and explicit CE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4C959C3-1469-4D25-B0F6-58954A48BCB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7304AB-94B0-4178-9929-F086B66058E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Sigurd Schelstraete, Quantenna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AF97354-2F06-444C-9FCB-ECC1185E0B6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2019</a:t>
            </a:r>
            <a:endParaRPr lang="en-GB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2588AC75-95A2-45B8-8859-B48CD25F122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1782027"/>
            <a:ext cx="3304806" cy="2140613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C4D287DE-8AB0-4F73-84E3-EB60CADC2EA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01567" y="3958801"/>
            <a:ext cx="3304806" cy="2137199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0BFF2594-3377-4563-9CCD-C13F75A9283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8600" y="3954986"/>
            <a:ext cx="3304806" cy="2137199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752D0BEE-9A97-4FAA-8D6C-082FCB2FF5F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601567" y="1782027"/>
            <a:ext cx="3304806" cy="21371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51711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16118</TotalTime>
  <Words>617</Words>
  <Application>Microsoft Office PowerPoint</Application>
  <PresentationFormat>On-screen Show (4:3)</PresentationFormat>
  <Paragraphs>147</Paragraphs>
  <Slides>16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0" baseType="lpstr">
      <vt:lpstr>Arial</vt:lpstr>
      <vt:lpstr>Cambria Math</vt:lpstr>
      <vt:lpstr>Times New Roman</vt:lpstr>
      <vt:lpstr>Office Theme</vt:lpstr>
      <vt:lpstr>Precoding performance using implicit channel estimation</vt:lpstr>
      <vt:lpstr>Introduction</vt:lpstr>
      <vt:lpstr>Introduction</vt:lpstr>
      <vt:lpstr>Implicit channel estimation</vt:lpstr>
      <vt:lpstr>Experimental &amp; simulation setup</vt:lpstr>
      <vt:lpstr>Experimental &amp; simulation setup (2)</vt:lpstr>
      <vt:lpstr>Setup </vt:lpstr>
      <vt:lpstr>Results for BF</vt:lpstr>
      <vt:lpstr>SU BF performance - shieldbox</vt:lpstr>
      <vt:lpstr>SU BF performance – over the air</vt:lpstr>
      <vt:lpstr>Calibration coefficients</vt:lpstr>
      <vt:lpstr>Results for MU</vt:lpstr>
      <vt:lpstr>MU performance</vt:lpstr>
      <vt:lpstr>Summary</vt:lpstr>
      <vt:lpstr>Conclusion</vt:lpstr>
      <vt:lpstr>References</vt:lpstr>
    </vt:vector>
  </TitlesOfParts>
  <Company>Quantenna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Implicit sounding overhead</dc:title>
  <dc:creator>Sigurd Schelstraete</dc:creator>
  <cp:lastModifiedBy>Sigurd Schelstraete</cp:lastModifiedBy>
  <cp:revision>170</cp:revision>
  <cp:lastPrinted>1601-01-01T00:00:00Z</cp:lastPrinted>
  <dcterms:created xsi:type="dcterms:W3CDTF">2019-07-09T22:21:32Z</dcterms:created>
  <dcterms:modified xsi:type="dcterms:W3CDTF">2019-11-09T00:55:28Z</dcterms:modified>
</cp:coreProperties>
</file>