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1" r:id="rId3"/>
    <p:sldId id="272" r:id="rId4"/>
    <p:sldId id="273" r:id="rId5"/>
    <p:sldId id="288" r:id="rId6"/>
    <p:sldId id="285" r:id="rId7"/>
    <p:sldId id="297" r:id="rId8"/>
    <p:sldId id="292" r:id="rId9"/>
    <p:sldId id="300" r:id="rId10"/>
    <p:sldId id="296" r:id="rId11"/>
    <p:sldId id="301" r:id="rId12"/>
    <p:sldId id="298" r:id="rId13"/>
    <p:sldId id="302" r:id="rId14"/>
    <p:sldId id="303" r:id="rId15"/>
    <p:sldId id="293" r:id="rId16"/>
    <p:sldId id="277" r:id="rId17"/>
    <p:sldId id="278" r:id="rId18"/>
    <p:sldId id="294" r:id="rId19"/>
    <p:sldId id="282" r:id="rId20"/>
    <p:sldId id="287" r:id="rId21"/>
    <p:sldId id="283" r:id="rId22"/>
    <p:sldId id="284" r:id="rId23"/>
    <p:sldId id="289" r:id="rId24"/>
    <p:sldId id="290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Dibakar" initials="DD" lastIdx="5" clrIdx="0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232" autoAdjust="0"/>
  </p:normalViewPr>
  <p:slideViewPr>
    <p:cSldViewPr>
      <p:cViewPr varScale="1">
        <p:scale>
          <a:sx n="82" d="100"/>
          <a:sy n="82" d="100"/>
        </p:scale>
        <p:origin x="72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63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Dave Cavalcanti,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50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Dave Cavalcanti,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49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Dave Cavalcanti,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17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14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1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57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88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85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1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Capabilities to support Time-Aware Scheduling in 802.11be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166444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2018-12-19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753986"/>
              </p:ext>
            </p:extLst>
          </p:nvPr>
        </p:nvGraphicFramePr>
        <p:xfrm>
          <a:off x="990600" y="2422525"/>
          <a:ext cx="10012363" cy="262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9" name="Document" r:id="rId4" imgW="10459294" imgH="2747827" progId="Word.Document.8">
                  <p:embed/>
                </p:oleObj>
              </mc:Choice>
              <mc:Fallback>
                <p:oleObj name="Document" r:id="rId4" imgW="10459294" imgH="274782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22525"/>
                        <a:ext cx="10012363" cy="2622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Time-Aware Schedule Configuration over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6624647" y="6428761"/>
            <a:ext cx="4246027" cy="180975"/>
          </a:xfrm>
        </p:spPr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778FB0-90A4-4D19-B8A0-BD1DB7364ACF}"/>
              </a:ext>
            </a:extLst>
          </p:cNvPr>
          <p:cNvSpPr txBox="1"/>
          <p:nvPr/>
        </p:nvSpPr>
        <p:spPr>
          <a:xfrm>
            <a:off x="3321317" y="1747121"/>
            <a:ext cx="1485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Outside 802.11 scope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C7F296C-9C92-4DBA-8BEA-A21D781583BF}"/>
              </a:ext>
            </a:extLst>
          </p:cNvPr>
          <p:cNvCxnSpPr>
            <a:cxnSpLocks/>
          </p:cNvCxnSpPr>
          <p:nvPr/>
        </p:nvCxnSpPr>
        <p:spPr bwMode="auto">
          <a:xfrm>
            <a:off x="5741730" y="2883467"/>
            <a:ext cx="0" cy="2438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3BE9620-6F62-4AED-9BBC-4F6799EDCE57}"/>
              </a:ext>
            </a:extLst>
          </p:cNvPr>
          <p:cNvCxnSpPr>
            <a:cxnSpLocks/>
          </p:cNvCxnSpPr>
          <p:nvPr/>
        </p:nvCxnSpPr>
        <p:spPr bwMode="auto">
          <a:xfrm>
            <a:off x="7452363" y="2883467"/>
            <a:ext cx="0" cy="2438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29B11C3-620A-47AF-9581-4B4525672B33}"/>
              </a:ext>
            </a:extLst>
          </p:cNvPr>
          <p:cNvSpPr txBox="1"/>
          <p:nvPr/>
        </p:nvSpPr>
        <p:spPr>
          <a:xfrm>
            <a:off x="5037837" y="2207615"/>
            <a:ext cx="1677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802.1Q TSN </a:t>
            </a:r>
            <a:r>
              <a:rPr lang="en-US" sz="1600" dirty="0" err="1">
                <a:solidFill>
                  <a:schemeClr val="tx1"/>
                </a:solidFill>
              </a:rPr>
              <a:t>mngmt</a:t>
            </a:r>
            <a:r>
              <a:rPr lang="en-US" sz="1600" dirty="0">
                <a:solidFill>
                  <a:schemeClr val="tx1"/>
                </a:solidFill>
              </a:rPr>
              <a:t> entity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8D04A7-9834-410B-9BA6-FD7C3AE342A1}"/>
              </a:ext>
            </a:extLst>
          </p:cNvPr>
          <p:cNvSpPr txBox="1"/>
          <p:nvPr/>
        </p:nvSpPr>
        <p:spPr>
          <a:xfrm>
            <a:off x="6709358" y="2248973"/>
            <a:ext cx="139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802.11 MLME SAP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5333019-C5DC-42EE-BE5C-1CA10ACDA7E6}"/>
              </a:ext>
            </a:extLst>
          </p:cNvPr>
          <p:cNvCxnSpPr/>
          <p:nvPr/>
        </p:nvCxnSpPr>
        <p:spPr bwMode="auto">
          <a:xfrm>
            <a:off x="4446330" y="3112067"/>
            <a:ext cx="1295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F69E925-37C1-41D2-ABA5-16C39830D999}"/>
              </a:ext>
            </a:extLst>
          </p:cNvPr>
          <p:cNvCxnSpPr>
            <a:cxnSpLocks/>
          </p:cNvCxnSpPr>
          <p:nvPr/>
        </p:nvCxnSpPr>
        <p:spPr bwMode="auto">
          <a:xfrm>
            <a:off x="5741730" y="3264467"/>
            <a:ext cx="16649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D3BEC13-615E-4BB8-A975-64CF66D12284}"/>
              </a:ext>
            </a:extLst>
          </p:cNvPr>
          <p:cNvSpPr/>
          <p:nvPr/>
        </p:nvSpPr>
        <p:spPr bwMode="auto">
          <a:xfrm>
            <a:off x="7406644" y="3112067"/>
            <a:ext cx="45719" cy="377828"/>
          </a:xfrm>
          <a:prstGeom prst="round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91850B5-EEA0-4513-ABDA-ECCF9FA2B00D}"/>
              </a:ext>
            </a:extLst>
          </p:cNvPr>
          <p:cNvSpPr txBox="1"/>
          <p:nvPr/>
        </p:nvSpPr>
        <p:spPr>
          <a:xfrm>
            <a:off x="2886958" y="2570305"/>
            <a:ext cx="2036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Qbv</a:t>
            </a:r>
            <a:r>
              <a:rPr lang="en-US" sz="1600" dirty="0">
                <a:solidFill>
                  <a:schemeClr val="tx1"/>
                </a:solidFill>
              </a:rPr>
              <a:t> Schedule Config (e.g. from CNC)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DCCB471-BE9E-4337-BA33-F05770362499}"/>
              </a:ext>
            </a:extLst>
          </p:cNvPr>
          <p:cNvSpPr txBox="1"/>
          <p:nvPr/>
        </p:nvSpPr>
        <p:spPr>
          <a:xfrm>
            <a:off x="5741731" y="3267829"/>
            <a:ext cx="1710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TASched.Request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1F7D5A9-B8D9-4EE2-8F79-FB6722492ABF}"/>
              </a:ext>
            </a:extLst>
          </p:cNvPr>
          <p:cNvCxnSpPr>
            <a:cxnSpLocks/>
          </p:cNvCxnSpPr>
          <p:nvPr/>
        </p:nvCxnSpPr>
        <p:spPr bwMode="auto">
          <a:xfrm>
            <a:off x="5741730" y="4065551"/>
            <a:ext cx="16649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3F7EBC88-8352-4D51-BA2C-77AF29E3D5A3}"/>
              </a:ext>
            </a:extLst>
          </p:cNvPr>
          <p:cNvSpPr/>
          <p:nvPr/>
        </p:nvSpPr>
        <p:spPr bwMode="auto">
          <a:xfrm>
            <a:off x="7406644" y="3913151"/>
            <a:ext cx="45719" cy="377828"/>
          </a:xfrm>
          <a:prstGeom prst="round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2C6160-073E-4C8A-9016-AEB84D141145}"/>
              </a:ext>
            </a:extLst>
          </p:cNvPr>
          <p:cNvSpPr txBox="1"/>
          <p:nvPr/>
        </p:nvSpPr>
        <p:spPr>
          <a:xfrm>
            <a:off x="5741730" y="4026467"/>
            <a:ext cx="1904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TASched.Response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DD8C499-8545-488B-824F-A2FDD7DCB78F}"/>
              </a:ext>
            </a:extLst>
          </p:cNvPr>
          <p:cNvCxnSpPr/>
          <p:nvPr/>
        </p:nvCxnSpPr>
        <p:spPr bwMode="auto">
          <a:xfrm>
            <a:off x="4446330" y="4505967"/>
            <a:ext cx="1295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F4E9A11D-D346-4789-84B9-00FD2E90C304}"/>
              </a:ext>
            </a:extLst>
          </p:cNvPr>
          <p:cNvSpPr txBox="1"/>
          <p:nvPr/>
        </p:nvSpPr>
        <p:spPr>
          <a:xfrm>
            <a:off x="2813049" y="4195744"/>
            <a:ext cx="2173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Qbv</a:t>
            </a:r>
            <a:r>
              <a:rPr lang="en-US" sz="1600" dirty="0">
                <a:solidFill>
                  <a:schemeClr val="tx1"/>
                </a:solidFill>
              </a:rPr>
              <a:t> Schedule Config Response (e.g. to CNC)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490F63-D4B2-48B4-B7B6-2D65EB27EBE0}"/>
              </a:ext>
            </a:extLst>
          </p:cNvPr>
          <p:cNvSpPr txBox="1"/>
          <p:nvPr/>
        </p:nvSpPr>
        <p:spPr>
          <a:xfrm>
            <a:off x="7619997" y="2729220"/>
            <a:ext cx="21554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The AP </a:t>
            </a:r>
            <a:r>
              <a:rPr lang="en-US" sz="1800" dirty="0">
                <a:solidFill>
                  <a:schemeClr val="tx1"/>
                </a:solidFill>
              </a:rPr>
              <a:t>decides whether it can serve the traffic streams according to the requested schedule.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b="1" dirty="0">
                <a:solidFill>
                  <a:schemeClr val="tx1"/>
                </a:solidFill>
              </a:rPr>
              <a:t>Non-AP STAs </a:t>
            </a:r>
            <a:r>
              <a:rPr lang="en-US" sz="1800" dirty="0">
                <a:solidFill>
                  <a:schemeClr val="tx1"/>
                </a:solidFill>
              </a:rPr>
              <a:t>need to request the AP to be served according to the TA Schedule before responding.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A7B7F9E-CF9E-4CAF-BE1C-0106EA10EB2D}"/>
              </a:ext>
            </a:extLst>
          </p:cNvPr>
          <p:cNvSpPr/>
          <p:nvPr/>
        </p:nvSpPr>
        <p:spPr bwMode="auto">
          <a:xfrm>
            <a:off x="2514600" y="1747121"/>
            <a:ext cx="3227123" cy="3240441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FB8FBB4-83BC-4EBC-978E-3E4E848E8A4A}"/>
              </a:ext>
            </a:extLst>
          </p:cNvPr>
          <p:cNvGrpSpPr/>
          <p:nvPr/>
        </p:nvGrpSpPr>
        <p:grpSpPr>
          <a:xfrm>
            <a:off x="2547794" y="4997010"/>
            <a:ext cx="3439831" cy="1249189"/>
            <a:chOff x="4953000" y="5227811"/>
            <a:chExt cx="3439831" cy="124918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714CE2E-320C-4516-B60A-0D3D5D3CB71A}"/>
                </a:ext>
              </a:extLst>
            </p:cNvPr>
            <p:cNvSpPr/>
            <p:nvPr/>
          </p:nvSpPr>
          <p:spPr bwMode="auto">
            <a:xfrm>
              <a:off x="5156290" y="5586077"/>
              <a:ext cx="533400" cy="151107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378C15C-25FD-4691-8591-1A8554FE8282}"/>
                </a:ext>
              </a:extLst>
            </p:cNvPr>
            <p:cNvSpPr/>
            <p:nvPr/>
          </p:nvSpPr>
          <p:spPr bwMode="auto">
            <a:xfrm>
              <a:off x="5689689" y="5586076"/>
              <a:ext cx="838331" cy="151107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12F5A7AD-55C7-454E-B9B2-D89035CE7966}"/>
                </a:ext>
              </a:extLst>
            </p:cNvPr>
            <p:cNvSpPr/>
            <p:nvPr/>
          </p:nvSpPr>
          <p:spPr bwMode="auto">
            <a:xfrm>
              <a:off x="6528022" y="5586076"/>
              <a:ext cx="1219068" cy="15110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A35A480-A499-4A9A-8724-107E08B09C48}"/>
                </a:ext>
              </a:extLst>
            </p:cNvPr>
            <p:cNvSpPr txBox="1"/>
            <p:nvPr/>
          </p:nvSpPr>
          <p:spPr>
            <a:xfrm>
              <a:off x="4992221" y="5227811"/>
              <a:ext cx="4307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002060"/>
                  </a:solidFill>
                </a:rPr>
                <a:t>T0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8153B55-DC4A-4E18-A39E-1E0A2A7E6E7A}"/>
                </a:ext>
              </a:extLst>
            </p:cNvPr>
            <p:cNvCxnSpPr>
              <a:stCxn id="39" idx="1"/>
            </p:cNvCxnSpPr>
            <p:nvPr/>
          </p:nvCxnSpPr>
          <p:spPr bwMode="auto">
            <a:xfrm flipV="1">
              <a:off x="5156290" y="5447578"/>
              <a:ext cx="0" cy="2140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0412B2E-28C3-4422-BA37-BD3C50523B92}"/>
                </a:ext>
              </a:extLst>
            </p:cNvPr>
            <p:cNvSpPr txBox="1"/>
            <p:nvPr/>
          </p:nvSpPr>
          <p:spPr>
            <a:xfrm>
              <a:off x="7448449" y="5277090"/>
              <a:ext cx="9443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002060"/>
                  </a:solidFill>
                </a:rPr>
                <a:t>T0+ 10ms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D8587BC-8B38-454B-8076-67E21CCD61AD}"/>
                </a:ext>
              </a:extLst>
            </p:cNvPr>
            <p:cNvCxnSpPr/>
            <p:nvPr/>
          </p:nvCxnSpPr>
          <p:spPr bwMode="auto">
            <a:xfrm flipV="1">
              <a:off x="7747090" y="5448224"/>
              <a:ext cx="0" cy="2140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ight Brace 45">
              <a:extLst>
                <a:ext uri="{FF2B5EF4-FFF2-40B4-BE49-F238E27FC236}">
                  <a16:creationId xmlns:a16="http://schemas.microsoft.com/office/drawing/2014/main" id="{8F96A661-8BA2-4169-A3E8-472BA7FB6302}"/>
                </a:ext>
              </a:extLst>
            </p:cNvPr>
            <p:cNvSpPr/>
            <p:nvPr/>
          </p:nvSpPr>
          <p:spPr bwMode="auto">
            <a:xfrm rot="5400000">
              <a:off x="5354539" y="5571053"/>
              <a:ext cx="136901" cy="53340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Right Brace 46">
              <a:extLst>
                <a:ext uri="{FF2B5EF4-FFF2-40B4-BE49-F238E27FC236}">
                  <a16:creationId xmlns:a16="http://schemas.microsoft.com/office/drawing/2014/main" id="{C8A9AA9E-203C-4342-82A2-CABE9CB7F809}"/>
                </a:ext>
              </a:extLst>
            </p:cNvPr>
            <p:cNvSpPr/>
            <p:nvPr/>
          </p:nvSpPr>
          <p:spPr bwMode="auto">
            <a:xfrm rot="5400000">
              <a:off x="6050868" y="5413724"/>
              <a:ext cx="115975" cy="83833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5D16087-4503-4A4F-AA67-FA3EB6400E47}"/>
                </a:ext>
              </a:extLst>
            </p:cNvPr>
            <p:cNvSpPr txBox="1"/>
            <p:nvPr/>
          </p:nvSpPr>
          <p:spPr>
            <a:xfrm>
              <a:off x="4953000" y="5876836"/>
              <a:ext cx="93997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500 </a:t>
              </a:r>
              <a:r>
                <a:rPr lang="en-US" sz="1100" dirty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µs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(Guard band)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B9E528C-C933-48A7-9A63-1B3807F5BD9F}"/>
                </a:ext>
              </a:extLst>
            </p:cNvPr>
            <p:cNvSpPr txBox="1"/>
            <p:nvPr/>
          </p:nvSpPr>
          <p:spPr>
            <a:xfrm>
              <a:off x="5488819" y="5859959"/>
              <a:ext cx="126767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1 </a:t>
              </a:r>
              <a:r>
                <a:rPr lang="en-US" sz="1100" dirty="0" err="1">
                  <a:solidFill>
                    <a:schemeClr val="tx1"/>
                  </a:solidFill>
                </a:rPr>
                <a:t>ms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(gate open)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Time-critical</a:t>
              </a:r>
            </a:p>
          </p:txBody>
        </p:sp>
        <p:sp>
          <p:nvSpPr>
            <p:cNvPr id="50" name="Right Brace 49">
              <a:extLst>
                <a:ext uri="{FF2B5EF4-FFF2-40B4-BE49-F238E27FC236}">
                  <a16:creationId xmlns:a16="http://schemas.microsoft.com/office/drawing/2014/main" id="{9EF41F4A-8198-4F7F-B7C5-73B137775BE5}"/>
                </a:ext>
              </a:extLst>
            </p:cNvPr>
            <p:cNvSpPr/>
            <p:nvPr/>
          </p:nvSpPr>
          <p:spPr bwMode="auto">
            <a:xfrm rot="5400000">
              <a:off x="7060944" y="5245199"/>
              <a:ext cx="117489" cy="118359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723274A-D338-451E-80BD-0F317E58E4DC}"/>
                </a:ext>
              </a:extLst>
            </p:cNvPr>
            <p:cNvSpPr txBox="1"/>
            <p:nvPr/>
          </p:nvSpPr>
          <p:spPr>
            <a:xfrm>
              <a:off x="6593461" y="5876836"/>
              <a:ext cx="163076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8.5 </a:t>
              </a:r>
              <a:r>
                <a:rPr lang="en-US" sz="1100" dirty="0" err="1">
                  <a:solidFill>
                    <a:schemeClr val="tx1"/>
                  </a:solidFill>
                </a:rPr>
                <a:t>ms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(gate open)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Other traffic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4AD2ABA-14BE-4C36-9667-83F17FB84162}"/>
                </a:ext>
              </a:extLst>
            </p:cNvPr>
            <p:cNvSpPr txBox="1"/>
            <p:nvPr/>
          </p:nvSpPr>
          <p:spPr>
            <a:xfrm>
              <a:off x="5520063" y="5236647"/>
              <a:ext cx="18249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tx1"/>
                  </a:solidFill>
                </a:rPr>
                <a:t>Example TAS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4324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D3DEB77-CECA-4907-A3F4-B0C785C97D35}"/>
              </a:ext>
            </a:extLst>
          </p:cNvPr>
          <p:cNvSpPr/>
          <p:nvPr/>
        </p:nvSpPr>
        <p:spPr bwMode="auto">
          <a:xfrm>
            <a:off x="1862567" y="3726333"/>
            <a:ext cx="3236131" cy="14884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 initiated Time-Aware Scheduling Request (e.g. STA Talker scenario)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6624647" y="6428761"/>
            <a:ext cx="4246027" cy="180975"/>
          </a:xfrm>
        </p:spPr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3BE9620-6F62-4AED-9BBC-4F6799EDCE57}"/>
              </a:ext>
            </a:extLst>
          </p:cNvPr>
          <p:cNvCxnSpPr>
            <a:cxnSpLocks/>
          </p:cNvCxnSpPr>
          <p:nvPr/>
        </p:nvCxnSpPr>
        <p:spPr bwMode="auto">
          <a:xfrm>
            <a:off x="5184231" y="2852604"/>
            <a:ext cx="0" cy="2438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28D04A7-9834-410B-9BA6-FD7C3AE342A1}"/>
              </a:ext>
            </a:extLst>
          </p:cNvPr>
          <p:cNvSpPr txBox="1"/>
          <p:nvPr/>
        </p:nvSpPr>
        <p:spPr>
          <a:xfrm>
            <a:off x="4441226" y="2218110"/>
            <a:ext cx="139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Non-AP STA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 MLME SAP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F69E925-37C1-41D2-ABA5-16C39830D999}"/>
              </a:ext>
            </a:extLst>
          </p:cNvPr>
          <p:cNvCxnSpPr>
            <a:cxnSpLocks/>
          </p:cNvCxnSpPr>
          <p:nvPr/>
        </p:nvCxnSpPr>
        <p:spPr bwMode="auto">
          <a:xfrm>
            <a:off x="3473598" y="3233604"/>
            <a:ext cx="16649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D3BEC13-615E-4BB8-A975-64CF66D12284}"/>
              </a:ext>
            </a:extLst>
          </p:cNvPr>
          <p:cNvSpPr/>
          <p:nvPr/>
        </p:nvSpPr>
        <p:spPr bwMode="auto">
          <a:xfrm>
            <a:off x="5138512" y="3081204"/>
            <a:ext cx="45719" cy="377828"/>
          </a:xfrm>
          <a:prstGeom prst="round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DCCB471-BE9E-4337-BA33-F05770362499}"/>
              </a:ext>
            </a:extLst>
          </p:cNvPr>
          <p:cNvSpPr txBox="1"/>
          <p:nvPr/>
        </p:nvSpPr>
        <p:spPr>
          <a:xfrm>
            <a:off x="3473599" y="3236966"/>
            <a:ext cx="1710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TASched.Request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1F7D5A9-B8D9-4EE2-8F79-FB6722492ABF}"/>
              </a:ext>
            </a:extLst>
          </p:cNvPr>
          <p:cNvCxnSpPr>
            <a:cxnSpLocks/>
          </p:cNvCxnSpPr>
          <p:nvPr/>
        </p:nvCxnSpPr>
        <p:spPr bwMode="auto">
          <a:xfrm>
            <a:off x="3473598" y="5372534"/>
            <a:ext cx="16649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3F7EBC88-8352-4D51-BA2C-77AF29E3D5A3}"/>
              </a:ext>
            </a:extLst>
          </p:cNvPr>
          <p:cNvSpPr/>
          <p:nvPr/>
        </p:nvSpPr>
        <p:spPr bwMode="auto">
          <a:xfrm>
            <a:off x="5138512" y="5220134"/>
            <a:ext cx="45719" cy="377828"/>
          </a:xfrm>
          <a:prstGeom prst="round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2C6160-073E-4C8A-9016-AEB84D141145}"/>
              </a:ext>
            </a:extLst>
          </p:cNvPr>
          <p:cNvSpPr txBox="1"/>
          <p:nvPr/>
        </p:nvSpPr>
        <p:spPr>
          <a:xfrm>
            <a:off x="3397398" y="5333450"/>
            <a:ext cx="1904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TASched.Response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490F63-D4B2-48B4-B7B6-2D65EB27EBE0}"/>
              </a:ext>
            </a:extLst>
          </p:cNvPr>
          <p:cNvSpPr txBox="1"/>
          <p:nvPr/>
        </p:nvSpPr>
        <p:spPr>
          <a:xfrm>
            <a:off x="7543800" y="3048000"/>
            <a:ext cx="21554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 AP decides whether it can serve the traffic streams according to the requested schedule.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FB8FBB4-83BC-4EBC-978E-3E4E848E8A4A}"/>
              </a:ext>
            </a:extLst>
          </p:cNvPr>
          <p:cNvGrpSpPr/>
          <p:nvPr/>
        </p:nvGrpSpPr>
        <p:grpSpPr>
          <a:xfrm>
            <a:off x="1862567" y="3882095"/>
            <a:ext cx="3439831" cy="1249189"/>
            <a:chOff x="4953000" y="5227811"/>
            <a:chExt cx="3439831" cy="124918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714CE2E-320C-4516-B60A-0D3D5D3CB71A}"/>
                </a:ext>
              </a:extLst>
            </p:cNvPr>
            <p:cNvSpPr/>
            <p:nvPr/>
          </p:nvSpPr>
          <p:spPr bwMode="auto">
            <a:xfrm>
              <a:off x="5156290" y="5586077"/>
              <a:ext cx="533400" cy="151107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378C15C-25FD-4691-8591-1A8554FE8282}"/>
                </a:ext>
              </a:extLst>
            </p:cNvPr>
            <p:cNvSpPr/>
            <p:nvPr/>
          </p:nvSpPr>
          <p:spPr bwMode="auto">
            <a:xfrm>
              <a:off x="5689689" y="5586076"/>
              <a:ext cx="838331" cy="151107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12F5A7AD-55C7-454E-B9B2-D89035CE7966}"/>
                </a:ext>
              </a:extLst>
            </p:cNvPr>
            <p:cNvSpPr/>
            <p:nvPr/>
          </p:nvSpPr>
          <p:spPr bwMode="auto">
            <a:xfrm>
              <a:off x="6528022" y="5586076"/>
              <a:ext cx="1219068" cy="15110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A35A480-A499-4A9A-8724-107E08B09C48}"/>
                </a:ext>
              </a:extLst>
            </p:cNvPr>
            <p:cNvSpPr txBox="1"/>
            <p:nvPr/>
          </p:nvSpPr>
          <p:spPr>
            <a:xfrm>
              <a:off x="4992221" y="5227811"/>
              <a:ext cx="4307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002060"/>
                  </a:solidFill>
                </a:rPr>
                <a:t>T0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8153B55-DC4A-4E18-A39E-1E0A2A7E6E7A}"/>
                </a:ext>
              </a:extLst>
            </p:cNvPr>
            <p:cNvCxnSpPr>
              <a:stCxn id="39" idx="1"/>
            </p:cNvCxnSpPr>
            <p:nvPr/>
          </p:nvCxnSpPr>
          <p:spPr bwMode="auto">
            <a:xfrm flipV="1">
              <a:off x="5156290" y="5447578"/>
              <a:ext cx="0" cy="2140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0412B2E-28C3-4422-BA37-BD3C50523B92}"/>
                </a:ext>
              </a:extLst>
            </p:cNvPr>
            <p:cNvSpPr txBox="1"/>
            <p:nvPr/>
          </p:nvSpPr>
          <p:spPr>
            <a:xfrm>
              <a:off x="7448449" y="5277090"/>
              <a:ext cx="9443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002060"/>
                  </a:solidFill>
                </a:rPr>
                <a:t>T0+ 10ms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D8587BC-8B38-454B-8076-67E21CCD61AD}"/>
                </a:ext>
              </a:extLst>
            </p:cNvPr>
            <p:cNvCxnSpPr/>
            <p:nvPr/>
          </p:nvCxnSpPr>
          <p:spPr bwMode="auto">
            <a:xfrm flipV="1">
              <a:off x="7747090" y="5448224"/>
              <a:ext cx="0" cy="2140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ight Brace 45">
              <a:extLst>
                <a:ext uri="{FF2B5EF4-FFF2-40B4-BE49-F238E27FC236}">
                  <a16:creationId xmlns:a16="http://schemas.microsoft.com/office/drawing/2014/main" id="{8F96A661-8BA2-4169-A3E8-472BA7FB6302}"/>
                </a:ext>
              </a:extLst>
            </p:cNvPr>
            <p:cNvSpPr/>
            <p:nvPr/>
          </p:nvSpPr>
          <p:spPr bwMode="auto">
            <a:xfrm rot="5400000">
              <a:off x="5354539" y="5571053"/>
              <a:ext cx="136901" cy="53340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Right Brace 46">
              <a:extLst>
                <a:ext uri="{FF2B5EF4-FFF2-40B4-BE49-F238E27FC236}">
                  <a16:creationId xmlns:a16="http://schemas.microsoft.com/office/drawing/2014/main" id="{C8A9AA9E-203C-4342-82A2-CABE9CB7F809}"/>
                </a:ext>
              </a:extLst>
            </p:cNvPr>
            <p:cNvSpPr/>
            <p:nvPr/>
          </p:nvSpPr>
          <p:spPr bwMode="auto">
            <a:xfrm rot="5400000">
              <a:off x="6050868" y="5413724"/>
              <a:ext cx="115975" cy="83833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5D16087-4503-4A4F-AA67-FA3EB6400E47}"/>
                </a:ext>
              </a:extLst>
            </p:cNvPr>
            <p:cNvSpPr txBox="1"/>
            <p:nvPr/>
          </p:nvSpPr>
          <p:spPr>
            <a:xfrm>
              <a:off x="4953000" y="5876836"/>
              <a:ext cx="93997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500 </a:t>
              </a:r>
              <a:r>
                <a:rPr lang="en-US" sz="1100" dirty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µs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(Guard band)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B9E528C-C933-48A7-9A63-1B3807F5BD9F}"/>
                </a:ext>
              </a:extLst>
            </p:cNvPr>
            <p:cNvSpPr txBox="1"/>
            <p:nvPr/>
          </p:nvSpPr>
          <p:spPr>
            <a:xfrm>
              <a:off x="5488819" y="5859959"/>
              <a:ext cx="126767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1 </a:t>
              </a:r>
              <a:r>
                <a:rPr lang="en-US" sz="1100" dirty="0" err="1">
                  <a:solidFill>
                    <a:schemeClr val="tx1"/>
                  </a:solidFill>
                </a:rPr>
                <a:t>ms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(gate open)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Time-critical</a:t>
              </a:r>
            </a:p>
          </p:txBody>
        </p:sp>
        <p:sp>
          <p:nvSpPr>
            <p:cNvPr id="50" name="Right Brace 49">
              <a:extLst>
                <a:ext uri="{FF2B5EF4-FFF2-40B4-BE49-F238E27FC236}">
                  <a16:creationId xmlns:a16="http://schemas.microsoft.com/office/drawing/2014/main" id="{9EF41F4A-8198-4F7F-B7C5-73B137775BE5}"/>
                </a:ext>
              </a:extLst>
            </p:cNvPr>
            <p:cNvSpPr/>
            <p:nvPr/>
          </p:nvSpPr>
          <p:spPr bwMode="auto">
            <a:xfrm rot="5400000">
              <a:off x="7060944" y="5245199"/>
              <a:ext cx="117489" cy="118359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723274A-D338-451E-80BD-0F317E58E4DC}"/>
                </a:ext>
              </a:extLst>
            </p:cNvPr>
            <p:cNvSpPr txBox="1"/>
            <p:nvPr/>
          </p:nvSpPr>
          <p:spPr>
            <a:xfrm>
              <a:off x="6593461" y="5876836"/>
              <a:ext cx="163076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8.5 </a:t>
              </a:r>
              <a:r>
                <a:rPr lang="en-US" sz="1100" dirty="0" err="1">
                  <a:solidFill>
                    <a:schemeClr val="tx1"/>
                  </a:solidFill>
                </a:rPr>
                <a:t>ms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(gate open)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Other traffic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4AD2ABA-14BE-4C36-9667-83F17FB84162}"/>
                </a:ext>
              </a:extLst>
            </p:cNvPr>
            <p:cNvSpPr txBox="1"/>
            <p:nvPr/>
          </p:nvSpPr>
          <p:spPr>
            <a:xfrm>
              <a:off x="5359581" y="5236647"/>
              <a:ext cx="19854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Example TAS</a:t>
              </a:r>
            </a:p>
          </p:txBody>
        </p:sp>
      </p:grp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ABFD3F6-1AC3-4097-A078-069E56AE7EF9}"/>
              </a:ext>
            </a:extLst>
          </p:cNvPr>
          <p:cNvCxnSpPr>
            <a:cxnSpLocks/>
          </p:cNvCxnSpPr>
          <p:nvPr/>
        </p:nvCxnSpPr>
        <p:spPr bwMode="auto">
          <a:xfrm>
            <a:off x="7500712" y="2899276"/>
            <a:ext cx="0" cy="2772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EFB539AC-4CCF-462B-AEFE-07FD28486E99}"/>
              </a:ext>
            </a:extLst>
          </p:cNvPr>
          <p:cNvSpPr txBox="1"/>
          <p:nvPr/>
        </p:nvSpPr>
        <p:spPr>
          <a:xfrm>
            <a:off x="6757707" y="2264782"/>
            <a:ext cx="139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AP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MLME SAP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60281250-551C-4B5A-B17C-5A1B4C58FE5D}"/>
              </a:ext>
            </a:extLst>
          </p:cNvPr>
          <p:cNvCxnSpPr>
            <a:stCxn id="29" idx="1"/>
          </p:cNvCxnSpPr>
          <p:nvPr/>
        </p:nvCxnSpPr>
        <p:spPr bwMode="auto">
          <a:xfrm rot="10800000" flipV="1">
            <a:off x="3244999" y="3406243"/>
            <a:ext cx="228601" cy="32009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9E09C86-68AB-4AE7-AB90-306B8136C689}"/>
              </a:ext>
            </a:extLst>
          </p:cNvPr>
          <p:cNvCxnSpPr>
            <a:cxnSpLocks/>
          </p:cNvCxnSpPr>
          <p:nvPr/>
        </p:nvCxnSpPr>
        <p:spPr bwMode="auto">
          <a:xfrm flipV="1">
            <a:off x="5181600" y="3648626"/>
            <a:ext cx="2316481" cy="202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DED03DA-B807-4D53-9410-E44B510F0E33}"/>
              </a:ext>
            </a:extLst>
          </p:cNvPr>
          <p:cNvSpPr txBox="1"/>
          <p:nvPr/>
        </p:nvSpPr>
        <p:spPr>
          <a:xfrm>
            <a:off x="5473684" y="3721654"/>
            <a:ext cx="1900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TAS.Request</a:t>
            </a:r>
            <a:r>
              <a:rPr lang="en-US" sz="1600" dirty="0">
                <a:solidFill>
                  <a:schemeClr val="tx1"/>
                </a:solidFill>
              </a:rPr>
              <a:t> (TAS) 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D4921DC-5A91-46BA-91C2-E1D5A93BF5C2}"/>
              </a:ext>
            </a:extLst>
          </p:cNvPr>
          <p:cNvCxnSpPr/>
          <p:nvPr/>
        </p:nvCxnSpPr>
        <p:spPr bwMode="auto">
          <a:xfrm flipV="1">
            <a:off x="5181600" y="4860762"/>
            <a:ext cx="2316481" cy="202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D7CA3660-3894-42DC-B121-EAAECA6B0ED2}"/>
              </a:ext>
            </a:extLst>
          </p:cNvPr>
          <p:cNvSpPr txBox="1"/>
          <p:nvPr/>
        </p:nvSpPr>
        <p:spPr>
          <a:xfrm>
            <a:off x="5443019" y="4937948"/>
            <a:ext cx="1900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TAS.Response</a:t>
            </a:r>
            <a:r>
              <a:rPr lang="en-US" sz="1600" dirty="0">
                <a:solidFill>
                  <a:schemeClr val="tx1"/>
                </a:solidFill>
              </a:rPr>
              <a:t> ( )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89A1CF2-5E9D-448E-BAA3-C7F188221A48}"/>
              </a:ext>
            </a:extLst>
          </p:cNvPr>
          <p:cNvSpPr txBox="1"/>
          <p:nvPr/>
        </p:nvSpPr>
        <p:spPr>
          <a:xfrm>
            <a:off x="811497" y="5752385"/>
            <a:ext cx="4413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responds to the higher layer based on the result of the negotiation with the AP</a:t>
            </a:r>
          </a:p>
        </p:txBody>
      </p:sp>
    </p:spTree>
    <p:extLst>
      <p:ext uri="{BB962C8B-B14F-4D97-AF65-F5344CB8AC3E}">
        <p14:creationId xmlns:p14="http://schemas.microsoft.com/office/powerpoint/2010/main" val="1963256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Gaps and Potential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inform the 802.11 MAC of a Time-Aware (</a:t>
            </a:r>
            <a:r>
              <a:rPr lang="en-US" sz="2000" dirty="0" err="1"/>
              <a:t>Qbv</a:t>
            </a:r>
            <a:r>
              <a:rPr lang="en-US" sz="2000" dirty="0"/>
              <a:t>) Schedule request from the SME?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A new MLME MLME-TA-</a:t>
            </a:r>
            <a:r>
              <a:rPr lang="en-US" sz="1800" dirty="0" err="1"/>
              <a:t>SCHEDULE.Request</a:t>
            </a:r>
            <a:r>
              <a:rPr lang="en-US" sz="1800" dirty="0"/>
              <a:t> (TAS).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inform the AP of a STA’s requested schedule?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STA can use the </a:t>
            </a:r>
            <a:r>
              <a:rPr lang="en-US" sz="1800" b="1" dirty="0"/>
              <a:t>schedule information to generate a request to be served according to a certain service period (for a max packet size and inter-arrival time)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The STA can use a new procedure or updated procedures (e.g. ADDTS Request/Response, TWT setup, 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If the AP agrees to schedule the STA as requested, the STA can confirm the upper layer request, otherwise, the STA declines the upper layer time-aware scheduling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The AP is responsible for scheduling DL and UL resources (if trigger-based mode is used), STAs can apply the schedule on top of their own queues (if non-trigger-based mode is used)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ensure packet prioritization and latency bounds are met by the 802.11 MAC?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Introduce the concept of a Time-Awareness within the 802.11 MAC to differentiate and prioritize channel access based on an agreed Time-Aware schedule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8110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4F806-7DBC-4BD1-B7F3-01A10D30E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Time-aware scheduling support via enhanced </a:t>
            </a:r>
            <a:r>
              <a:rPr lang="en-US" dirty="0" err="1"/>
              <a:t>AddTS</a:t>
            </a:r>
            <a:r>
              <a:rPr lang="en-US" dirty="0"/>
              <a:t> Request/Response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1578C-0AB8-4952-A0F5-5394A4FFC8F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B6483-85DB-4527-8857-D72A5B737A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BCAEC9-EB26-44DD-A76F-23CD1BA9C5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EAB1C40-CC3E-415A-A20B-3DD3B4D49314}"/>
              </a:ext>
            </a:extLst>
          </p:cNvPr>
          <p:cNvCxnSpPr>
            <a:cxnSpLocks/>
          </p:cNvCxnSpPr>
          <p:nvPr/>
        </p:nvCxnSpPr>
        <p:spPr bwMode="auto">
          <a:xfrm flipH="1">
            <a:off x="4305338" y="2370378"/>
            <a:ext cx="13220" cy="40678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F73467C-6F67-4255-8FA1-3A6B94BF5781}"/>
              </a:ext>
            </a:extLst>
          </p:cNvPr>
          <p:cNvSpPr txBox="1"/>
          <p:nvPr/>
        </p:nvSpPr>
        <p:spPr>
          <a:xfrm>
            <a:off x="3607697" y="1803533"/>
            <a:ext cx="139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Non-AP STA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 SME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BC6E34F-89EE-4C99-A3A0-55468E82B7AB}"/>
              </a:ext>
            </a:extLst>
          </p:cNvPr>
          <p:cNvCxnSpPr>
            <a:cxnSpLocks/>
          </p:cNvCxnSpPr>
          <p:nvPr/>
        </p:nvCxnSpPr>
        <p:spPr bwMode="auto">
          <a:xfrm flipH="1">
            <a:off x="6332147" y="2303448"/>
            <a:ext cx="23585" cy="42094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EBE2D21-4D81-4813-8384-3E0A4D7BB87A}"/>
              </a:ext>
            </a:extLst>
          </p:cNvPr>
          <p:cNvSpPr txBox="1"/>
          <p:nvPr/>
        </p:nvSpPr>
        <p:spPr>
          <a:xfrm>
            <a:off x="5718691" y="1760831"/>
            <a:ext cx="139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Non-AP STA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 MAC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58A495E-E62F-4550-A347-1E3DFAF3527E}"/>
              </a:ext>
            </a:extLst>
          </p:cNvPr>
          <p:cNvSpPr txBox="1"/>
          <p:nvPr/>
        </p:nvSpPr>
        <p:spPr>
          <a:xfrm>
            <a:off x="7865862" y="1779686"/>
            <a:ext cx="139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AP STA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 MAC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07AA642-25FA-4DF5-874E-F31164C1F6A2}"/>
              </a:ext>
            </a:extLst>
          </p:cNvPr>
          <p:cNvSpPr txBox="1"/>
          <p:nvPr/>
        </p:nvSpPr>
        <p:spPr>
          <a:xfrm>
            <a:off x="9976856" y="1769017"/>
            <a:ext cx="139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AP STA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 SME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8D0A4A8-8808-4E40-BBEC-E1AF97C3AFE4}"/>
              </a:ext>
            </a:extLst>
          </p:cNvPr>
          <p:cNvCxnSpPr>
            <a:cxnSpLocks/>
          </p:cNvCxnSpPr>
          <p:nvPr/>
        </p:nvCxnSpPr>
        <p:spPr bwMode="auto">
          <a:xfrm>
            <a:off x="4319282" y="2569245"/>
            <a:ext cx="2034540" cy="152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5EFBC3F7-747E-4B0F-AB3B-0C832A3C2138}"/>
              </a:ext>
            </a:extLst>
          </p:cNvPr>
          <p:cNvSpPr txBox="1"/>
          <p:nvPr/>
        </p:nvSpPr>
        <p:spPr>
          <a:xfrm>
            <a:off x="4236634" y="2534191"/>
            <a:ext cx="30739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MLME-</a:t>
            </a:r>
            <a:r>
              <a:rPr lang="en-US" sz="1600" dirty="0" err="1">
                <a:solidFill>
                  <a:schemeClr val="tx1"/>
                </a:solidFill>
              </a:rPr>
              <a:t>AddTS.Request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(TSPEC, </a:t>
            </a:r>
          </a:p>
          <a:p>
            <a:r>
              <a:rPr lang="en-US" sz="1600" dirty="0">
                <a:solidFill>
                  <a:schemeClr val="tx1"/>
                </a:solidFill>
              </a:rPr>
              <a:t>TCLAS:VID,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TAS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9DB12DD-CDE9-4128-8B2B-4D2041F36E7A}"/>
              </a:ext>
            </a:extLst>
          </p:cNvPr>
          <p:cNvCxnSpPr>
            <a:cxnSpLocks/>
          </p:cNvCxnSpPr>
          <p:nvPr/>
        </p:nvCxnSpPr>
        <p:spPr bwMode="auto">
          <a:xfrm>
            <a:off x="6332872" y="2574147"/>
            <a:ext cx="2305051" cy="4153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C3C59B3-7E3D-4067-A736-0E7BD49C526B}"/>
              </a:ext>
            </a:extLst>
          </p:cNvPr>
          <p:cNvSpPr txBox="1"/>
          <p:nvPr/>
        </p:nvSpPr>
        <p:spPr>
          <a:xfrm>
            <a:off x="6560361" y="2807755"/>
            <a:ext cx="3073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AddTS</a:t>
            </a:r>
            <a:r>
              <a:rPr lang="en-US" sz="1600" dirty="0">
                <a:solidFill>
                  <a:schemeClr val="tx1"/>
                </a:solidFill>
              </a:rPr>
              <a:t> Request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CD12206-7330-427C-944E-2BDA85FC9C8A}"/>
              </a:ext>
            </a:extLst>
          </p:cNvPr>
          <p:cNvCxnSpPr>
            <a:cxnSpLocks/>
          </p:cNvCxnSpPr>
          <p:nvPr/>
        </p:nvCxnSpPr>
        <p:spPr bwMode="auto">
          <a:xfrm flipV="1">
            <a:off x="8612252" y="2986870"/>
            <a:ext cx="2069251" cy="17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8D13E83-EFFA-4BA2-863B-D60C7C32EFB5}"/>
              </a:ext>
            </a:extLst>
          </p:cNvPr>
          <p:cNvSpPr txBox="1"/>
          <p:nvPr/>
        </p:nvSpPr>
        <p:spPr>
          <a:xfrm>
            <a:off x="8533467" y="3000191"/>
            <a:ext cx="3073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MLME-</a:t>
            </a:r>
            <a:r>
              <a:rPr lang="en-US" sz="1600" dirty="0" err="1">
                <a:solidFill>
                  <a:schemeClr val="tx1"/>
                </a:solidFill>
              </a:rPr>
              <a:t>AddTS.Indication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1E350DFE-DCF2-436D-83BE-3473349CED02}"/>
              </a:ext>
            </a:extLst>
          </p:cNvPr>
          <p:cNvCxnSpPr>
            <a:cxnSpLocks/>
          </p:cNvCxnSpPr>
          <p:nvPr/>
        </p:nvCxnSpPr>
        <p:spPr bwMode="auto">
          <a:xfrm flipH="1">
            <a:off x="8598241" y="3897169"/>
            <a:ext cx="20759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D2EE4B5B-7548-4509-995A-A887692222AD}"/>
              </a:ext>
            </a:extLst>
          </p:cNvPr>
          <p:cNvSpPr txBox="1"/>
          <p:nvPr/>
        </p:nvSpPr>
        <p:spPr>
          <a:xfrm>
            <a:off x="8587356" y="3558615"/>
            <a:ext cx="3073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MLME-</a:t>
            </a:r>
            <a:r>
              <a:rPr lang="en-US" sz="1600" dirty="0" err="1">
                <a:solidFill>
                  <a:schemeClr val="tx1"/>
                </a:solidFill>
              </a:rPr>
              <a:t>AddTS.Response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3080752-E726-4861-9043-AADF36BDDA8A}"/>
              </a:ext>
            </a:extLst>
          </p:cNvPr>
          <p:cNvCxnSpPr/>
          <p:nvPr/>
        </p:nvCxnSpPr>
        <p:spPr bwMode="auto">
          <a:xfrm flipH="1">
            <a:off x="6355732" y="3932439"/>
            <a:ext cx="2263689" cy="667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2D7574F6-7DE3-40E7-8152-A4D179ABA6FD}"/>
              </a:ext>
            </a:extLst>
          </p:cNvPr>
          <p:cNvSpPr txBox="1"/>
          <p:nvPr/>
        </p:nvSpPr>
        <p:spPr>
          <a:xfrm>
            <a:off x="6879064" y="4280904"/>
            <a:ext cx="2777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AddTS</a:t>
            </a:r>
            <a:r>
              <a:rPr lang="en-US" sz="1600" dirty="0">
                <a:solidFill>
                  <a:schemeClr val="tx1"/>
                </a:solidFill>
              </a:rPr>
              <a:t> Response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5E2102E-3B72-4E76-8A99-40F3AF38606E}"/>
              </a:ext>
            </a:extLst>
          </p:cNvPr>
          <p:cNvCxnSpPr>
            <a:cxnSpLocks/>
          </p:cNvCxnSpPr>
          <p:nvPr/>
        </p:nvCxnSpPr>
        <p:spPr bwMode="auto">
          <a:xfrm flipH="1">
            <a:off x="4294728" y="4599594"/>
            <a:ext cx="205074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E5FCE5C9-4711-4BCC-B864-2157F747DE10}"/>
              </a:ext>
            </a:extLst>
          </p:cNvPr>
          <p:cNvSpPr txBox="1"/>
          <p:nvPr/>
        </p:nvSpPr>
        <p:spPr>
          <a:xfrm>
            <a:off x="4223438" y="4559126"/>
            <a:ext cx="3073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MLME-</a:t>
            </a:r>
            <a:r>
              <a:rPr lang="en-US" sz="1600" dirty="0" err="1">
                <a:solidFill>
                  <a:schemeClr val="tx1"/>
                </a:solidFill>
              </a:rPr>
              <a:t>AddTS.Confirm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r>
              <a:rPr lang="en-US" sz="1600" dirty="0">
                <a:solidFill>
                  <a:schemeClr val="tx1"/>
                </a:solidFill>
              </a:rPr>
              <a:t>(TSPEC: TSID</a:t>
            </a:r>
          </a:p>
          <a:p>
            <a:r>
              <a:rPr lang="en-US" sz="1600" dirty="0">
                <a:solidFill>
                  <a:schemeClr val="tx1"/>
                </a:solidFill>
              </a:rPr>
              <a:t>TCLAS: UP) 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EE21EDE-D2AB-414D-830A-971948ACB304}"/>
              </a:ext>
            </a:extLst>
          </p:cNvPr>
          <p:cNvCxnSpPr/>
          <p:nvPr/>
        </p:nvCxnSpPr>
        <p:spPr bwMode="auto">
          <a:xfrm>
            <a:off x="140347" y="4722166"/>
            <a:ext cx="411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F9831F9-3A25-4044-A283-5D39184ADB13}"/>
              </a:ext>
            </a:extLst>
          </p:cNvPr>
          <p:cNvSpPr/>
          <p:nvPr/>
        </p:nvSpPr>
        <p:spPr bwMode="auto">
          <a:xfrm>
            <a:off x="967316" y="4528866"/>
            <a:ext cx="328084" cy="1933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7E4D91B5-9195-4441-B8EE-94C325BEDC77}"/>
              </a:ext>
            </a:extLst>
          </p:cNvPr>
          <p:cNvSpPr/>
          <p:nvPr/>
        </p:nvSpPr>
        <p:spPr bwMode="auto">
          <a:xfrm>
            <a:off x="662516" y="4528866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1C29297-66C0-49AC-AFED-9B814F3F919E}"/>
              </a:ext>
            </a:extLst>
          </p:cNvPr>
          <p:cNvSpPr/>
          <p:nvPr/>
        </p:nvSpPr>
        <p:spPr bwMode="auto">
          <a:xfrm>
            <a:off x="2461685" y="4528866"/>
            <a:ext cx="328084" cy="1933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AE25118-DD65-477D-9746-2A78371DE6CD}"/>
              </a:ext>
            </a:extLst>
          </p:cNvPr>
          <p:cNvSpPr/>
          <p:nvPr/>
        </p:nvSpPr>
        <p:spPr bwMode="auto">
          <a:xfrm>
            <a:off x="2133600" y="4528866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58A52DE-A218-4409-B89A-BA583028E5E5}"/>
              </a:ext>
            </a:extLst>
          </p:cNvPr>
          <p:cNvCxnSpPr>
            <a:cxnSpLocks/>
            <a:endCxn id="129" idx="0"/>
          </p:cNvCxnSpPr>
          <p:nvPr/>
        </p:nvCxnSpPr>
        <p:spPr bwMode="auto">
          <a:xfrm>
            <a:off x="662516" y="3934213"/>
            <a:ext cx="1435126" cy="80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4B748FD8-07B6-493C-8007-7F98C5A7E7BA}"/>
              </a:ext>
            </a:extLst>
          </p:cNvPr>
          <p:cNvSpPr txBox="1"/>
          <p:nvPr/>
        </p:nvSpPr>
        <p:spPr>
          <a:xfrm>
            <a:off x="830368" y="3410697"/>
            <a:ext cx="10851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TAS Cycle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CDB344E-9901-4D25-BE03-46A1FDC9680B}"/>
              </a:ext>
            </a:extLst>
          </p:cNvPr>
          <p:cNvSpPr/>
          <p:nvPr/>
        </p:nvSpPr>
        <p:spPr bwMode="auto">
          <a:xfrm>
            <a:off x="552502" y="4922003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F154A90-9A3D-4FB2-9723-5303445230E2}"/>
              </a:ext>
            </a:extLst>
          </p:cNvPr>
          <p:cNvSpPr txBox="1"/>
          <p:nvPr/>
        </p:nvSpPr>
        <p:spPr>
          <a:xfrm>
            <a:off x="929216" y="4833987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: Guard band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B1B6C42F-8269-41D6-8846-8C6B5CC03DDA}"/>
              </a:ext>
            </a:extLst>
          </p:cNvPr>
          <p:cNvSpPr/>
          <p:nvPr/>
        </p:nvSpPr>
        <p:spPr bwMode="auto">
          <a:xfrm>
            <a:off x="552502" y="5520969"/>
            <a:ext cx="328084" cy="193301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692203FC-1047-45A9-931E-1013E747D8D4}"/>
              </a:ext>
            </a:extLst>
          </p:cNvPr>
          <p:cNvSpPr txBox="1"/>
          <p:nvPr/>
        </p:nvSpPr>
        <p:spPr>
          <a:xfrm>
            <a:off x="929216" y="5432953"/>
            <a:ext cx="2709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: Gate Open (Time-critical)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75D602B5-5722-4E4B-8EE7-4A9A2C093D7C}"/>
              </a:ext>
            </a:extLst>
          </p:cNvPr>
          <p:cNvSpPr/>
          <p:nvPr/>
        </p:nvSpPr>
        <p:spPr bwMode="auto">
          <a:xfrm>
            <a:off x="1274673" y="4528863"/>
            <a:ext cx="857615" cy="19330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4A5BBCE-E4BE-41C6-A2DA-3D41FBC97615}"/>
              </a:ext>
            </a:extLst>
          </p:cNvPr>
          <p:cNvSpPr/>
          <p:nvPr/>
        </p:nvSpPr>
        <p:spPr bwMode="auto">
          <a:xfrm>
            <a:off x="2800973" y="4528864"/>
            <a:ext cx="857614" cy="1886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A82BD705-62B8-42B8-BE32-3D4A4609B33C}"/>
              </a:ext>
            </a:extLst>
          </p:cNvPr>
          <p:cNvSpPr/>
          <p:nvPr/>
        </p:nvSpPr>
        <p:spPr bwMode="auto">
          <a:xfrm>
            <a:off x="541868" y="6043632"/>
            <a:ext cx="328084" cy="1933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4C44EC9-67C2-45D7-86F6-1194CD225F60}"/>
              </a:ext>
            </a:extLst>
          </p:cNvPr>
          <p:cNvSpPr txBox="1"/>
          <p:nvPr/>
        </p:nvSpPr>
        <p:spPr>
          <a:xfrm>
            <a:off x="918582" y="5955616"/>
            <a:ext cx="2655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: Gate Open (Other traffic)</a:t>
            </a:r>
          </a:p>
        </p:txBody>
      </p: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B88351E0-171F-4274-9C4E-D79DD5CAF1EE}"/>
              </a:ext>
            </a:extLst>
          </p:cNvPr>
          <p:cNvCxnSpPr>
            <a:cxnSpLocks/>
          </p:cNvCxnSpPr>
          <p:nvPr/>
        </p:nvCxnSpPr>
        <p:spPr bwMode="auto">
          <a:xfrm>
            <a:off x="929216" y="4335425"/>
            <a:ext cx="353028" cy="84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E22A13A9-E622-4E2D-AB42-E909DF9A094C}"/>
              </a:ext>
            </a:extLst>
          </p:cNvPr>
          <p:cNvSpPr txBox="1"/>
          <p:nvPr/>
        </p:nvSpPr>
        <p:spPr>
          <a:xfrm>
            <a:off x="914401" y="3942304"/>
            <a:ext cx="2366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SP for Time-critical traffic</a:t>
            </a: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AC1E471C-E543-43CC-B044-5B4FB5034C53}"/>
              </a:ext>
            </a:extLst>
          </p:cNvPr>
          <p:cNvCxnSpPr>
            <a:cxnSpLocks/>
          </p:cNvCxnSpPr>
          <p:nvPr/>
        </p:nvCxnSpPr>
        <p:spPr bwMode="auto">
          <a:xfrm flipH="1">
            <a:off x="8587356" y="2211480"/>
            <a:ext cx="23585" cy="42094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3450FE2B-9344-42F1-9594-8206C4BA0F6C}"/>
              </a:ext>
            </a:extLst>
          </p:cNvPr>
          <p:cNvCxnSpPr>
            <a:cxnSpLocks/>
          </p:cNvCxnSpPr>
          <p:nvPr/>
        </p:nvCxnSpPr>
        <p:spPr bwMode="auto">
          <a:xfrm flipH="1">
            <a:off x="10630531" y="2211480"/>
            <a:ext cx="23585" cy="42094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33E6995-4322-4531-9746-7576EF8245DE}"/>
              </a:ext>
            </a:extLst>
          </p:cNvPr>
          <p:cNvSpPr txBox="1"/>
          <p:nvPr/>
        </p:nvSpPr>
        <p:spPr>
          <a:xfrm>
            <a:off x="8595701" y="3949328"/>
            <a:ext cx="23926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Indicates that the AP agrees to serve the STA according to the requested schedule.</a:t>
            </a:r>
          </a:p>
        </p:txBody>
      </p:sp>
    </p:spTree>
    <p:extLst>
      <p:ext uri="{BB962C8B-B14F-4D97-AF65-F5344CB8AC3E}">
        <p14:creationId xmlns:p14="http://schemas.microsoft.com/office/powerpoint/2010/main" val="2817299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4F806-7DBC-4BD1-B7F3-01A10D30E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considerations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585806-81DC-4B72-B672-E9E493D1A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161" y="176521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802.11 mechanisms could also be used in combination with the time-aware scheduling support, e.g.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STA has time-critical and other types of traffic, the TWT SP could help align the periods to save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Traffic prioritization within a TWT SP is still according to the </a:t>
            </a:r>
            <a:r>
              <a:rPr lang="en-US" dirty="0" err="1"/>
              <a:t>Qbv</a:t>
            </a:r>
            <a:r>
              <a:rPr lang="en-US" dirty="0"/>
              <a:t> schedule.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BCAEC9-EB26-44DD-A76F-23CD1BA9C5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B6483-85DB-4527-8857-D72A5B737A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1578C-0AB8-4952-A0F5-5394A4FFC8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11F91A4-9E12-421E-A40B-DAE6932ECCD5}"/>
              </a:ext>
            </a:extLst>
          </p:cNvPr>
          <p:cNvCxnSpPr/>
          <p:nvPr/>
        </p:nvCxnSpPr>
        <p:spPr bwMode="auto">
          <a:xfrm>
            <a:off x="1911374" y="4956244"/>
            <a:ext cx="411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5F36AF45-3A5C-45A5-B6CA-4F0D85FC7824}"/>
              </a:ext>
            </a:extLst>
          </p:cNvPr>
          <p:cNvSpPr/>
          <p:nvPr/>
        </p:nvSpPr>
        <p:spPr bwMode="auto">
          <a:xfrm>
            <a:off x="2738343" y="4762944"/>
            <a:ext cx="328084" cy="1933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8C59E3E-277A-4012-9B4A-61444C60D568}"/>
              </a:ext>
            </a:extLst>
          </p:cNvPr>
          <p:cNvSpPr/>
          <p:nvPr/>
        </p:nvSpPr>
        <p:spPr bwMode="auto">
          <a:xfrm>
            <a:off x="2433543" y="4762944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4BA8C71-7FFD-40B2-88DC-86C7DD4948DF}"/>
              </a:ext>
            </a:extLst>
          </p:cNvPr>
          <p:cNvSpPr/>
          <p:nvPr/>
        </p:nvSpPr>
        <p:spPr bwMode="auto">
          <a:xfrm>
            <a:off x="4232712" y="4762944"/>
            <a:ext cx="328084" cy="1933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5578024-ACF5-4E5C-B8D9-D6AC26329770}"/>
              </a:ext>
            </a:extLst>
          </p:cNvPr>
          <p:cNvSpPr/>
          <p:nvPr/>
        </p:nvSpPr>
        <p:spPr bwMode="auto">
          <a:xfrm>
            <a:off x="3904627" y="4762944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F0B91244-E663-49F3-A1DB-F6CC0490492A}"/>
              </a:ext>
            </a:extLst>
          </p:cNvPr>
          <p:cNvCxnSpPr>
            <a:cxnSpLocks/>
          </p:cNvCxnSpPr>
          <p:nvPr/>
        </p:nvCxnSpPr>
        <p:spPr bwMode="auto">
          <a:xfrm>
            <a:off x="7872612" y="4530170"/>
            <a:ext cx="712880" cy="2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8C013B32-F630-4542-BA00-872C65C100C8}"/>
              </a:ext>
            </a:extLst>
          </p:cNvPr>
          <p:cNvSpPr txBox="1"/>
          <p:nvPr/>
        </p:nvSpPr>
        <p:spPr>
          <a:xfrm>
            <a:off x="7725461" y="4158076"/>
            <a:ext cx="3442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TWT SP for time-critical + other traffic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6566132-3A64-4A0F-9E76-5AD6AF183126}"/>
              </a:ext>
            </a:extLst>
          </p:cNvPr>
          <p:cNvSpPr/>
          <p:nvPr/>
        </p:nvSpPr>
        <p:spPr bwMode="auto">
          <a:xfrm>
            <a:off x="2420893" y="5281284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AA48D69-0B33-4D68-961E-229BF3A6F754}"/>
              </a:ext>
            </a:extLst>
          </p:cNvPr>
          <p:cNvSpPr txBox="1"/>
          <p:nvPr/>
        </p:nvSpPr>
        <p:spPr>
          <a:xfrm>
            <a:off x="2797607" y="5193268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: Guard band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8F9EE4C-9AEF-4B78-8983-93DE619DBE38}"/>
              </a:ext>
            </a:extLst>
          </p:cNvPr>
          <p:cNvSpPr/>
          <p:nvPr/>
        </p:nvSpPr>
        <p:spPr bwMode="auto">
          <a:xfrm>
            <a:off x="2420893" y="5718409"/>
            <a:ext cx="328084" cy="193301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A4206F5-ABC2-4143-ABAB-3FEF7A6039BF}"/>
              </a:ext>
            </a:extLst>
          </p:cNvPr>
          <p:cNvSpPr txBox="1"/>
          <p:nvPr/>
        </p:nvSpPr>
        <p:spPr>
          <a:xfrm>
            <a:off x="2797607" y="5630393"/>
            <a:ext cx="2709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: Gate Open (Time-critical)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E8F6C7D-A8BE-47C5-9081-A6B02EE2E934}"/>
              </a:ext>
            </a:extLst>
          </p:cNvPr>
          <p:cNvSpPr/>
          <p:nvPr/>
        </p:nvSpPr>
        <p:spPr bwMode="auto">
          <a:xfrm>
            <a:off x="3045700" y="4762941"/>
            <a:ext cx="857615" cy="19330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5874CAB-267A-45FA-A777-179B76F3ED2B}"/>
              </a:ext>
            </a:extLst>
          </p:cNvPr>
          <p:cNvSpPr/>
          <p:nvPr/>
        </p:nvSpPr>
        <p:spPr bwMode="auto">
          <a:xfrm>
            <a:off x="4572000" y="4762942"/>
            <a:ext cx="857614" cy="1886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E93D817-B617-4B7B-8D4C-8A43457E3957}"/>
              </a:ext>
            </a:extLst>
          </p:cNvPr>
          <p:cNvSpPr/>
          <p:nvPr/>
        </p:nvSpPr>
        <p:spPr bwMode="auto">
          <a:xfrm>
            <a:off x="2410259" y="6184016"/>
            <a:ext cx="328084" cy="1933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1C3CE32-1A3E-4A3F-8879-55145D6D3C21}"/>
              </a:ext>
            </a:extLst>
          </p:cNvPr>
          <p:cNvSpPr txBox="1"/>
          <p:nvPr/>
        </p:nvSpPr>
        <p:spPr>
          <a:xfrm>
            <a:off x="2786973" y="6096000"/>
            <a:ext cx="2655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: Gate Open (Other traffic)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F03E5274-F338-4749-9F58-4EF540BF3CA3}"/>
              </a:ext>
            </a:extLst>
          </p:cNvPr>
          <p:cNvCxnSpPr>
            <a:cxnSpLocks/>
          </p:cNvCxnSpPr>
          <p:nvPr/>
        </p:nvCxnSpPr>
        <p:spPr bwMode="auto">
          <a:xfrm>
            <a:off x="2700243" y="4569503"/>
            <a:ext cx="353028" cy="84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8422346F-141A-425E-A61C-6BD353BD27A7}"/>
              </a:ext>
            </a:extLst>
          </p:cNvPr>
          <p:cNvSpPr txBox="1"/>
          <p:nvPr/>
        </p:nvSpPr>
        <p:spPr>
          <a:xfrm>
            <a:off x="2705692" y="4200028"/>
            <a:ext cx="28580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TWT SP for Time-critical traffic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3622CEF3-FD36-4445-AD37-3E10BD601DAE}"/>
              </a:ext>
            </a:extLst>
          </p:cNvPr>
          <p:cNvCxnSpPr/>
          <p:nvPr/>
        </p:nvCxnSpPr>
        <p:spPr bwMode="auto">
          <a:xfrm>
            <a:off x="7022359" y="4956243"/>
            <a:ext cx="411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538742BB-D717-4BB2-A180-305FD65F309B}"/>
              </a:ext>
            </a:extLst>
          </p:cNvPr>
          <p:cNvSpPr/>
          <p:nvPr/>
        </p:nvSpPr>
        <p:spPr bwMode="auto">
          <a:xfrm>
            <a:off x="7849328" y="4762943"/>
            <a:ext cx="328084" cy="1933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0949B8E-277B-488F-B2FD-902F2E1B84BB}"/>
              </a:ext>
            </a:extLst>
          </p:cNvPr>
          <p:cNvSpPr/>
          <p:nvPr/>
        </p:nvSpPr>
        <p:spPr bwMode="auto">
          <a:xfrm>
            <a:off x="7544528" y="4762943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43C87D6-BDA8-436E-8DDE-D35D073FC37C}"/>
              </a:ext>
            </a:extLst>
          </p:cNvPr>
          <p:cNvSpPr/>
          <p:nvPr/>
        </p:nvSpPr>
        <p:spPr bwMode="auto">
          <a:xfrm>
            <a:off x="9343697" y="4762943"/>
            <a:ext cx="328084" cy="1933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40382C6-8A3C-445C-B8DC-EE5C63B08062}"/>
              </a:ext>
            </a:extLst>
          </p:cNvPr>
          <p:cNvSpPr/>
          <p:nvPr/>
        </p:nvSpPr>
        <p:spPr bwMode="auto">
          <a:xfrm>
            <a:off x="9015612" y="4762943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24B41D4-6668-4C94-B5D3-9585A73003B6}"/>
              </a:ext>
            </a:extLst>
          </p:cNvPr>
          <p:cNvSpPr/>
          <p:nvPr/>
        </p:nvSpPr>
        <p:spPr bwMode="auto">
          <a:xfrm>
            <a:off x="8156685" y="4762940"/>
            <a:ext cx="857615" cy="19330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F7BC17A-847B-4477-AF72-5FF1918DCABD}"/>
              </a:ext>
            </a:extLst>
          </p:cNvPr>
          <p:cNvSpPr/>
          <p:nvPr/>
        </p:nvSpPr>
        <p:spPr bwMode="auto">
          <a:xfrm>
            <a:off x="9682985" y="4762941"/>
            <a:ext cx="857614" cy="1886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69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2: </a:t>
            </a:r>
            <a:r>
              <a:rPr lang="en-GB" dirty="0"/>
              <a:t>Time-Aware Schedule Execution Enhancements (latency, jitter, reliability) over 802.11</a:t>
            </a:r>
            <a:br>
              <a:rPr lang="en-GB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495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if the 802.11 MAC is not aware of time-critical packets and their required transmission schedule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914400" y="1981201"/>
            <a:ext cx="718199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Assuming the high priority AC is selected for the scheduled time-critical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 average, high priority AC should get faster access, but a time-critical frame may still wait in some situations, e.g.: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other ACs get access first (as </a:t>
            </a:r>
            <a:r>
              <a:rPr lang="en-US" sz="1800" dirty="0" err="1"/>
              <a:t>backoffs</a:t>
            </a:r>
            <a:r>
              <a:rPr lang="en-US" sz="1800" dirty="0"/>
              <a:t> run independently)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other non-time critical (e.g. voice) frames mapped to the same AC is ahead in the queue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ongoing (long) TXOP before the scheduled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Main gaps: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Lack of protection for time-critical traffic, i.e., prevent other traffic from accessing the medium at certain times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Provide access at scheduled time for time-critical frames with minimal access delay and jitter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2273887"/>
            <a:ext cx="2341550" cy="190658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auto">
          <a:xfrm>
            <a:off x="8788140" y="3296880"/>
            <a:ext cx="398281" cy="9673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8774786" y="3134235"/>
            <a:ext cx="411634" cy="110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626339" y="2145530"/>
            <a:ext cx="457200" cy="762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9354698" y="3331656"/>
            <a:ext cx="365122" cy="861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9930518" y="3331655"/>
            <a:ext cx="398902" cy="6195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 bwMode="auto">
          <a:xfrm>
            <a:off x="9354698" y="3134235"/>
            <a:ext cx="365122" cy="1974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093970" y="1738099"/>
            <a:ext cx="2000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Time-sensitive frame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8656163" y="6289744"/>
            <a:ext cx="2438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9037164" y="6061144"/>
            <a:ext cx="1666973" cy="228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245339" y="6044639"/>
            <a:ext cx="12506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TXOP (AC_VI)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8472" y="4758008"/>
            <a:ext cx="1552725" cy="1264293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 bwMode="auto">
          <a:xfrm>
            <a:off x="9491220" y="5457579"/>
            <a:ext cx="304800" cy="6826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9491220" y="5617642"/>
            <a:ext cx="304800" cy="193005"/>
          </a:xfrm>
          <a:prstGeom prst="rect">
            <a:avLst/>
          </a:prstGeom>
          <a:solidFill>
            <a:srgbClr val="00CC99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3" name="Elbow Connector 32"/>
          <p:cNvCxnSpPr>
            <a:stCxn id="23" idx="0"/>
          </p:cNvCxnSpPr>
          <p:nvPr/>
        </p:nvCxnSpPr>
        <p:spPr bwMode="auto">
          <a:xfrm rot="16200000" flipV="1">
            <a:off x="9688236" y="5862226"/>
            <a:ext cx="137798" cy="227029"/>
          </a:xfrm>
          <a:prstGeom prst="bentConnector2">
            <a:avLst/>
          </a:prstGeom>
          <a:solidFill>
            <a:srgbClr val="00B8FF"/>
          </a:solidFill>
          <a:ln w="28575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9643620" y="5810646"/>
            <a:ext cx="0" cy="9619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ctangle 36"/>
          <p:cNvSpPr/>
          <p:nvPr/>
        </p:nvSpPr>
        <p:spPr bwMode="auto">
          <a:xfrm>
            <a:off x="9587305" y="4637873"/>
            <a:ext cx="457200" cy="762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186421" y="4261975"/>
            <a:ext cx="1720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Time-sensitive frame</a:t>
            </a:r>
          </a:p>
        </p:txBody>
      </p:sp>
    </p:spTree>
    <p:extLst>
      <p:ext uri="{BB962C8B-B14F-4D97-AF65-F5344CB8AC3E}">
        <p14:creationId xmlns:p14="http://schemas.microsoft.com/office/powerpoint/2010/main" val="151300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the 802.11 MAC time-aware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35363" y="1845941"/>
            <a:ext cx="578613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Time-Aware schedule is defined by upper layer and passed to the 802.11 MAC via the SME-MLME-SAP interface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Time-critical traffic identified by a given traffic class is mapped to a TID associated with a TSN Queue, other traffic is mapped to other EDCA queues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multiple flows are time critical, they can share one queue or multiple TSN queues can be created;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802.11be may define a mapping of TCs to 802.11 TID/TSN Queue when time-aware scheduling is 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Time-Aware Shaper (TAS) Function receives the TA Schedule from the Higher Layer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TAS Function pauses/resumes EDCAFs to avoid contention and protect the time-critical traffic according to the TAS (e.g. when the TSN queue is open, other queues are paused)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frame selection function (implementation dependent) selects frame(s) for transmission based on their priorities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2819400"/>
            <a:ext cx="5809736" cy="251418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753600" y="2397569"/>
            <a:ext cx="18055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Higher (</a:t>
            </a:r>
            <a:r>
              <a:rPr lang="en-US" sz="1200" dirty="0" err="1">
                <a:solidFill>
                  <a:srgbClr val="002060"/>
                </a:solidFill>
              </a:rPr>
              <a:t>Qbv</a:t>
            </a:r>
            <a:r>
              <a:rPr lang="en-US" sz="1200" dirty="0">
                <a:solidFill>
                  <a:srgbClr val="002060"/>
                </a:solidFill>
              </a:rPr>
              <a:t>) Layer (TAS = </a:t>
            </a:r>
            <a:r>
              <a:rPr lang="en-US" sz="1200" dirty="0" err="1">
                <a:solidFill>
                  <a:srgbClr val="002060"/>
                </a:solidFill>
              </a:rPr>
              <a:t>GateControlList</a:t>
            </a:r>
            <a:r>
              <a:rPr lang="en-US" sz="12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9126B8-BEDA-4B7B-818D-868F84A33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624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Channel Access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24710" y="1735339"/>
            <a:ext cx="10757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TSN Queue follows access rules to minimize latency and jitter, different modes may be enabled: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Trigger-based</a:t>
            </a:r>
            <a:r>
              <a:rPr lang="en-US" sz="1800" dirty="0">
                <a:solidFill>
                  <a:schemeClr val="tx1"/>
                </a:solidFill>
              </a:rPr>
              <a:t>: AP controls access in the DL and UL, STA and AP negotiate on expected service periods that are aligned with the </a:t>
            </a:r>
            <a:r>
              <a:rPr lang="en-US" sz="1800" dirty="0" err="1">
                <a:solidFill>
                  <a:schemeClr val="tx1"/>
                </a:solidFill>
              </a:rPr>
              <a:t>Qbv</a:t>
            </a:r>
            <a:r>
              <a:rPr lang="en-US" sz="1800" dirty="0">
                <a:solidFill>
                  <a:schemeClr val="tx1"/>
                </a:solidFill>
              </a:rPr>
              <a:t> schedule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EDCA-based</a:t>
            </a:r>
            <a:r>
              <a:rPr lang="en-US" sz="1800" dirty="0">
                <a:solidFill>
                  <a:schemeClr val="tx1"/>
                </a:solidFill>
              </a:rPr>
              <a:t>: regular EDCA access behavior (e.g. access parameters TBD)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916813" y="3914445"/>
            <a:ext cx="491685" cy="878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37737" y="3782609"/>
            <a:ext cx="1489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TC#7 -&gt; TSN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45880" y="4056382"/>
            <a:ext cx="1098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TC#6 -&gt; VO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45880" y="4341318"/>
            <a:ext cx="1098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TC#5 -&gt; VI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45880" y="4644570"/>
            <a:ext cx="1099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095486" y="4945336"/>
            <a:ext cx="597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103566" y="5223209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07879" y="5514716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132037" y="5765182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TC#0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4143996" y="3436366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3426880" y="4059908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428982" y="4358601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3426880" y="4634621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3418113" y="4933314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426880" y="5230041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3426880" y="5528734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426880" y="5804754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3428981" y="3780759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813056" y="3436366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5575275" y="3433691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3974669" y="3222366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T0</a:t>
            </a:r>
          </a:p>
        </p:txBody>
      </p:sp>
      <p:cxnSp>
        <p:nvCxnSpPr>
          <p:cNvPr id="49" name="Straight Connector 48"/>
          <p:cNvCxnSpPr/>
          <p:nvPr/>
        </p:nvCxnSpPr>
        <p:spPr bwMode="auto">
          <a:xfrm>
            <a:off x="8605636" y="3457630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4651369" y="3226198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389908" y="3219139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T2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5709251" y="4189361"/>
            <a:ext cx="491685" cy="8787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446063" y="4466272"/>
            <a:ext cx="491685" cy="8787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275751" y="4773473"/>
            <a:ext cx="491685" cy="878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6322480" y="3401809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7160680" y="3401809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ight Brace 8"/>
          <p:cNvSpPr/>
          <p:nvPr/>
        </p:nvSpPr>
        <p:spPr bwMode="auto">
          <a:xfrm>
            <a:off x="3548175" y="4710566"/>
            <a:ext cx="204164" cy="42809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19215" y="4774776"/>
            <a:ext cx="3818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BE</a:t>
            </a:r>
          </a:p>
        </p:txBody>
      </p:sp>
      <p:sp>
        <p:nvSpPr>
          <p:cNvPr id="61" name="Right Brace 60"/>
          <p:cNvSpPr/>
          <p:nvPr/>
        </p:nvSpPr>
        <p:spPr bwMode="auto">
          <a:xfrm>
            <a:off x="3624746" y="5263759"/>
            <a:ext cx="204164" cy="72194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766219" y="5484670"/>
            <a:ext cx="3978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BK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28447" y="3211480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969688" y="3209402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41897" y="3283807"/>
            <a:ext cx="60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guard band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4211592" y="3802909"/>
            <a:ext cx="547313" cy="220886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869786" y="3294113"/>
            <a:ext cx="758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Time-critical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4049" y="4152297"/>
            <a:ext cx="21187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Example TC to 802.11 Queue mapping and Schedule</a:t>
            </a:r>
          </a:p>
        </p:txBody>
      </p:sp>
      <p:sp>
        <p:nvSpPr>
          <p:cNvPr id="7" name="Right Brace 6"/>
          <p:cNvSpPr/>
          <p:nvPr/>
        </p:nvSpPr>
        <p:spPr bwMode="auto">
          <a:xfrm rot="16200000">
            <a:off x="5099795" y="2858434"/>
            <a:ext cx="140455" cy="71392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ight Brace 56"/>
          <p:cNvSpPr/>
          <p:nvPr/>
        </p:nvSpPr>
        <p:spPr bwMode="auto">
          <a:xfrm rot="5400000" flipV="1">
            <a:off x="7019384" y="4616379"/>
            <a:ext cx="156667" cy="301949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65392" y="2858609"/>
            <a:ext cx="3514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TSN Access: Trigger based or EDCA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598495" y="6251024"/>
            <a:ext cx="6450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Regular operation, channel access policing is applied by the Time-Aware Shaper Function</a:t>
            </a:r>
          </a:p>
        </p:txBody>
      </p:sp>
      <p:sp>
        <p:nvSpPr>
          <p:cNvPr id="68" name="Right Brace 67"/>
          <p:cNvSpPr/>
          <p:nvPr/>
        </p:nvSpPr>
        <p:spPr bwMode="auto">
          <a:xfrm rot="5400000">
            <a:off x="4436831" y="5837078"/>
            <a:ext cx="150986" cy="60146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 flipV="1">
            <a:off x="4598497" y="6213304"/>
            <a:ext cx="735503" cy="906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 flipV="1">
            <a:off x="6343831" y="6212630"/>
            <a:ext cx="625857" cy="913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69971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unmanaged BSSs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Time-Aware scheduling operates on managed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Interfering transmissions may impact the capability to guarantee bounded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Unmanaged STAs/OBSSs are seen as interference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AP can take into account the level of interference when accepting/admitting TA schedules and defining SP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Latency bound vs. capacity tradeoffs will depend on the level of interference and deployment scenario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210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gaps and new capabilities required to enable Time-Aware scheduling over the 802.11be for time-sensitive and real-time applications.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presentation focuses on Time-Aware scheduling as defined by the 802.1Qbv standard, but the concepts and solutions described may also be applicable more generally.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Dave Cavalcanti,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9736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the new requirements to support Time-Aware Scheduling over 802.11be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11048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Interface to receive a time-aware schedule request from the higher layer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Mechanism for STAs to request the AP to be served according to a time-aware schedule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Time-awareness for policing channel access according to an agreed time-aware schedule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Low latency access for time-critical frames (once the gate is open) and differentiation from other traffic classes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trigger based access can help provide predictable access and control worst-case latency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879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Time-Aware scheduling is a key capability to control congestion and worst case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important requirements for 802.11be is to differentiate (known) time-critical streams from other traffic and serve them with predictable worst-case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capability will also enable 802.11 to be integrated with Ethernet-based TSN, which is one of the goals identified in the 802.11be/EHT PAR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802.11 MAC can introduce enhancements to better support time-aware scheduling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Proposed modifications are limited to controlling queues and leveraging trigger-based access for higher efficiency and lower latency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5622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1"/>
            <a:ext cx="7772400" cy="4208463"/>
          </a:xfrm>
          <a:ln/>
        </p:spPr>
        <p:txBody>
          <a:bodyPr/>
          <a:lstStyle/>
          <a:p>
            <a:r>
              <a:rPr lang="en-US" dirty="0"/>
              <a:t>IEEE </a:t>
            </a:r>
            <a:r>
              <a:rPr lang="en-US" dirty="0" err="1"/>
              <a:t>Std</a:t>
            </a:r>
            <a:r>
              <a:rPr lang="en-US" dirty="0"/>
              <a:t> 802.1Qbv-2015.</a:t>
            </a:r>
          </a:p>
        </p:txBody>
      </p:sp>
    </p:spTree>
    <p:extLst>
      <p:ext uri="{BB962C8B-B14F-4D97-AF65-F5344CB8AC3E}">
        <p14:creationId xmlns:p14="http://schemas.microsoft.com/office/powerpoint/2010/main" val="3391189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Setting up a downlink schedule over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23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662" y="2431780"/>
            <a:ext cx="2719846" cy="27477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74" y="2184144"/>
            <a:ext cx="4342929" cy="2029927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1848704" y="4278189"/>
            <a:ext cx="421408" cy="183519"/>
          </a:xfrm>
          <a:prstGeom prst="line">
            <a:avLst/>
          </a:prstGeom>
          <a:ln>
            <a:solidFill>
              <a:schemeClr val="accent2"/>
            </a:solidFill>
            <a:headEnd type="arrow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41822" y="3795516"/>
            <a:ext cx="47806" cy="418555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9600" y="3822435"/>
            <a:ext cx="879225" cy="255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TSN Talker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2459" y="4752428"/>
            <a:ext cx="852491" cy="255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TSN Listener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127651" y="3677075"/>
            <a:ext cx="1214172" cy="21542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49212" y="1801558"/>
            <a:ext cx="375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802.1Qcc Centralized Model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" y="5312194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Example:</a:t>
            </a:r>
          </a:p>
          <a:p>
            <a:r>
              <a:rPr lang="en-US" sz="1200" dirty="0">
                <a:solidFill>
                  <a:schemeClr val="tx1"/>
                </a:solidFill>
              </a:rPr>
              <a:t>Time-critical stream from Talker to (wireless) Listener: 100 bytes every 10 </a:t>
            </a:r>
            <a:r>
              <a:rPr lang="en-US" sz="1200" dirty="0" err="1">
                <a:solidFill>
                  <a:schemeClr val="tx1"/>
                </a:solidFill>
              </a:rPr>
              <a:t>msec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99590" y="1869839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CUC/CNC collect the traffic requirements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The CNC defines a </a:t>
            </a:r>
            <a:r>
              <a:rPr lang="en-US" sz="1600" dirty="0" err="1">
                <a:solidFill>
                  <a:schemeClr val="tx1"/>
                </a:solidFill>
              </a:rPr>
              <a:t>Qbv</a:t>
            </a:r>
            <a:r>
              <a:rPr lang="en-US" sz="1600" dirty="0">
                <a:solidFill>
                  <a:schemeClr val="tx1"/>
                </a:solidFill>
              </a:rPr>
              <a:t> schedule and configures the gate control list at the TSN bridges and the TSN AP: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400800" y="3048000"/>
            <a:ext cx="533400" cy="15110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934199" y="3047999"/>
            <a:ext cx="838331" cy="15110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772532" y="3047999"/>
            <a:ext cx="1219068" cy="1511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36731" y="2689734"/>
            <a:ext cx="430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</a:rPr>
              <a:t>T0</a:t>
            </a:r>
          </a:p>
        </p:txBody>
      </p:sp>
      <p:cxnSp>
        <p:nvCxnSpPr>
          <p:cNvPr id="22" name="Straight Connector 21"/>
          <p:cNvCxnSpPr>
            <a:stCxn id="17" idx="1"/>
          </p:cNvCxnSpPr>
          <p:nvPr/>
        </p:nvCxnSpPr>
        <p:spPr bwMode="auto">
          <a:xfrm flipV="1">
            <a:off x="6400800" y="2909501"/>
            <a:ext cx="0" cy="2140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8776215" y="2717167"/>
            <a:ext cx="944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</a:rPr>
              <a:t>T0+ 10ms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V="1">
            <a:off x="8991600" y="2910147"/>
            <a:ext cx="0" cy="2140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ight Brace 25"/>
          <p:cNvSpPr/>
          <p:nvPr/>
        </p:nvSpPr>
        <p:spPr bwMode="auto">
          <a:xfrm rot="5400000">
            <a:off x="6599049" y="3032976"/>
            <a:ext cx="136901" cy="53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ight Brace 26"/>
          <p:cNvSpPr/>
          <p:nvPr/>
        </p:nvSpPr>
        <p:spPr bwMode="auto">
          <a:xfrm rot="5400000">
            <a:off x="7295378" y="2875647"/>
            <a:ext cx="115975" cy="83833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97510" y="3338759"/>
            <a:ext cx="9399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500 </a:t>
            </a:r>
            <a:r>
              <a:rPr lang="en-US" sz="1100" dirty="0">
                <a:solidFill>
                  <a:schemeClr val="tx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µs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(Guard band)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68760" y="3338759"/>
            <a:ext cx="1132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 </a:t>
            </a:r>
            <a:r>
              <a:rPr lang="en-US" sz="1100" dirty="0" err="1">
                <a:solidFill>
                  <a:schemeClr val="tx1"/>
                </a:solidFill>
              </a:rPr>
              <a:t>ms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(gate open)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Time-critical traffic</a:t>
            </a:r>
          </a:p>
        </p:txBody>
      </p:sp>
      <p:sp>
        <p:nvSpPr>
          <p:cNvPr id="30" name="Right Brace 29"/>
          <p:cNvSpPr/>
          <p:nvPr/>
        </p:nvSpPr>
        <p:spPr bwMode="auto">
          <a:xfrm rot="5400000">
            <a:off x="8305454" y="2707122"/>
            <a:ext cx="117489" cy="118359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38895" y="3338759"/>
            <a:ext cx="13312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8.5 </a:t>
            </a:r>
            <a:r>
              <a:rPr lang="en-US" sz="1100" dirty="0" err="1">
                <a:solidFill>
                  <a:schemeClr val="tx1"/>
                </a:solidFill>
              </a:rPr>
              <a:t>ms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(gate open)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Other (Best-Effort) traffic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699590" y="3984205"/>
            <a:ext cx="60352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The TSN AP confirms (via management interface) that it can execute the schedule → </a:t>
            </a:r>
            <a:r>
              <a:rPr lang="en-US" sz="1600" b="1" dirty="0">
                <a:solidFill>
                  <a:schemeClr val="tx1"/>
                </a:solidFill>
              </a:rPr>
              <a:t>new management interface capability needed to agree on the schedule over a 802.11 link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CUC configures the </a:t>
            </a:r>
            <a:r>
              <a:rPr lang="en-US" sz="1600" dirty="0" err="1">
                <a:solidFill>
                  <a:schemeClr val="tx1"/>
                </a:solidFill>
              </a:rPr>
              <a:t>Qbv</a:t>
            </a:r>
            <a:r>
              <a:rPr lang="en-US" sz="1600" dirty="0">
                <a:solidFill>
                  <a:schemeClr val="tx1"/>
                </a:solidFill>
              </a:rPr>
              <a:t> schedule at the end devices, </a:t>
            </a:r>
            <a:r>
              <a:rPr lang="en-US" sz="1600" b="1" dirty="0">
                <a:solidFill>
                  <a:schemeClr val="tx1"/>
                </a:solidFill>
              </a:rPr>
              <a:t>including all the 802.11 STAs in the WTSN domain (not only the listener) an STAS confirm the reception (through management interface) 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TSN bridges, AP and end devices (STAs) start executing the schedule at the specified time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TSN AP transmits the time-critical DL data to TSN Listener STA at the scheduled times, and STAs control channel access accordingly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298175" y="3081137"/>
            <a:ext cx="18249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Example Schedule</a:t>
            </a:r>
          </a:p>
        </p:txBody>
      </p:sp>
    </p:spTree>
    <p:extLst>
      <p:ext uri="{BB962C8B-B14F-4D97-AF65-F5344CB8AC3E}">
        <p14:creationId xmlns:p14="http://schemas.microsoft.com/office/powerpoint/2010/main" val="1840134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Setting up an uplink schedule over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662" y="2431780"/>
            <a:ext cx="2719846" cy="27477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74" y="2184144"/>
            <a:ext cx="4342929" cy="2029927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1848704" y="4278189"/>
            <a:ext cx="421408" cy="183519"/>
          </a:xfrm>
          <a:prstGeom prst="line">
            <a:avLst/>
          </a:prstGeom>
          <a:ln>
            <a:solidFill>
              <a:schemeClr val="accent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41822" y="3795516"/>
            <a:ext cx="47806" cy="418555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9600" y="3822435"/>
            <a:ext cx="8792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TSN Listener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2459" y="4752428"/>
            <a:ext cx="8524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TSN Talker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127651" y="3677075"/>
            <a:ext cx="1214172" cy="21542"/>
          </a:xfrm>
          <a:prstGeom prst="line">
            <a:avLst/>
          </a:prstGeom>
          <a:ln>
            <a:solidFill>
              <a:schemeClr val="accent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49212" y="1801558"/>
            <a:ext cx="375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802.1Qcc Centralized Model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" y="5312194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Example time-critical traffic stream:</a:t>
            </a:r>
          </a:p>
          <a:p>
            <a:r>
              <a:rPr lang="en-US" sz="1200" dirty="0">
                <a:solidFill>
                  <a:schemeClr val="tx1"/>
                </a:solidFill>
              </a:rPr>
              <a:t>Talker to (wireless) Listener: 100 bytes every 10 </a:t>
            </a:r>
            <a:r>
              <a:rPr lang="en-US" sz="1200" dirty="0" err="1">
                <a:solidFill>
                  <a:schemeClr val="tx1"/>
                </a:solidFill>
              </a:rPr>
              <a:t>msec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5000" y="1970835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CUC/CNC collect the traffic requirements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CNC defines a </a:t>
            </a:r>
            <a:r>
              <a:rPr lang="en-US" sz="1600" dirty="0" err="1">
                <a:solidFill>
                  <a:schemeClr val="tx1"/>
                </a:solidFill>
              </a:rPr>
              <a:t>Qbv</a:t>
            </a:r>
            <a:r>
              <a:rPr lang="en-US" sz="1600" dirty="0">
                <a:solidFill>
                  <a:schemeClr val="tx1"/>
                </a:solidFill>
              </a:rPr>
              <a:t> schedule and configures the gate control list at the TSN bridges and the TSN capable STAs and AP: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400800" y="3048000"/>
            <a:ext cx="533400" cy="15110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934199" y="3047999"/>
            <a:ext cx="838331" cy="15110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772532" y="3047999"/>
            <a:ext cx="1219068" cy="1511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36731" y="2689734"/>
            <a:ext cx="430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</a:rPr>
              <a:t>T0</a:t>
            </a:r>
          </a:p>
        </p:txBody>
      </p:sp>
      <p:cxnSp>
        <p:nvCxnSpPr>
          <p:cNvPr id="22" name="Straight Connector 21"/>
          <p:cNvCxnSpPr>
            <a:stCxn id="17" idx="1"/>
          </p:cNvCxnSpPr>
          <p:nvPr/>
        </p:nvCxnSpPr>
        <p:spPr bwMode="auto">
          <a:xfrm flipV="1">
            <a:off x="6400800" y="2909501"/>
            <a:ext cx="0" cy="2140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8776215" y="2717167"/>
            <a:ext cx="944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</a:rPr>
              <a:t>T0+ 10ms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V="1">
            <a:off x="8991600" y="2910147"/>
            <a:ext cx="0" cy="2140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ight Brace 25"/>
          <p:cNvSpPr/>
          <p:nvPr/>
        </p:nvSpPr>
        <p:spPr bwMode="auto">
          <a:xfrm rot="5400000">
            <a:off x="6599049" y="3032976"/>
            <a:ext cx="136901" cy="53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ight Brace 26"/>
          <p:cNvSpPr/>
          <p:nvPr/>
        </p:nvSpPr>
        <p:spPr bwMode="auto">
          <a:xfrm rot="5400000">
            <a:off x="7295378" y="2875647"/>
            <a:ext cx="115975" cy="83833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97510" y="3338759"/>
            <a:ext cx="9399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500 </a:t>
            </a:r>
            <a:r>
              <a:rPr lang="en-US" sz="1100" dirty="0">
                <a:solidFill>
                  <a:schemeClr val="tx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µs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(Guard band)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68760" y="3338759"/>
            <a:ext cx="1132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 </a:t>
            </a:r>
            <a:r>
              <a:rPr lang="en-US" sz="1100" dirty="0" err="1">
                <a:solidFill>
                  <a:schemeClr val="tx1"/>
                </a:solidFill>
              </a:rPr>
              <a:t>ms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(gate open)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Time-critical traffic</a:t>
            </a:r>
          </a:p>
        </p:txBody>
      </p:sp>
      <p:sp>
        <p:nvSpPr>
          <p:cNvPr id="30" name="Right Brace 29"/>
          <p:cNvSpPr/>
          <p:nvPr/>
        </p:nvSpPr>
        <p:spPr bwMode="auto">
          <a:xfrm rot="5400000">
            <a:off x="8305454" y="2707122"/>
            <a:ext cx="117489" cy="118359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38895" y="3338759"/>
            <a:ext cx="13312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8.5 </a:t>
            </a:r>
            <a:r>
              <a:rPr lang="en-US" sz="1100" dirty="0" err="1">
                <a:solidFill>
                  <a:schemeClr val="tx1"/>
                </a:solidFill>
              </a:rPr>
              <a:t>ms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(gate open)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Other (Best-Effort) traffic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15000" y="3984205"/>
            <a:ext cx="5791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The TSN AP can execute the schedule for its Ethernet port (as it doesn’t need to transmit over wireless)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CUC configures the </a:t>
            </a:r>
            <a:r>
              <a:rPr lang="en-US" sz="1600" dirty="0" err="1">
                <a:solidFill>
                  <a:schemeClr val="tx1"/>
                </a:solidFill>
              </a:rPr>
              <a:t>Qbv</a:t>
            </a:r>
            <a:r>
              <a:rPr lang="en-US" sz="1600" dirty="0">
                <a:solidFill>
                  <a:schemeClr val="tx1"/>
                </a:solidFill>
              </a:rPr>
              <a:t> schedule at the </a:t>
            </a:r>
            <a:r>
              <a:rPr lang="en-US" sz="1600" b="1" dirty="0">
                <a:solidFill>
                  <a:schemeClr val="tx1"/>
                </a:solidFill>
              </a:rPr>
              <a:t>Talker STA and other 802.11 STAs in the WTSN domain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The Talker STA can confirm whether it can meet the uplink schedule → </a:t>
            </a:r>
            <a:r>
              <a:rPr lang="en-US" sz="1600" b="1" dirty="0">
                <a:solidFill>
                  <a:schemeClr val="tx1"/>
                </a:solidFill>
              </a:rPr>
              <a:t>802.11 support for a negotiation with the AP is needed, if scheduled access (e.g. triggered) is used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If in trigger-based mode, the </a:t>
            </a:r>
            <a:r>
              <a:rPr lang="en-US" sz="1600" b="1" dirty="0">
                <a:solidFill>
                  <a:schemeClr val="tx1"/>
                </a:solidFill>
              </a:rPr>
              <a:t>AP schedules the UL transmission at the requested times</a:t>
            </a:r>
            <a:r>
              <a:rPr lang="en-US" sz="1600" dirty="0">
                <a:solidFill>
                  <a:schemeClr val="tx1"/>
                </a:solidFill>
              </a:rPr>
              <a:t>. If not trigger-based access, the Talker STA will try to transmit at the scheduled 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98175" y="3081137"/>
            <a:ext cx="18249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Example Schedule</a:t>
            </a:r>
          </a:p>
        </p:txBody>
      </p:sp>
    </p:spTree>
    <p:extLst>
      <p:ext uri="{BB962C8B-B14F-4D97-AF65-F5344CB8AC3E}">
        <p14:creationId xmlns:p14="http://schemas.microsoft.com/office/powerpoint/2010/main" val="1663591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TSN and Time-Aware scheduling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Issues and new requirements in mapping Time-Aware scheduling over 802.11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Part 1: Time-Aware (802.1Qbv) scheduling configuration over 802.11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Part 2: Time-Aware schedule execution enhancements (latency, jitter, reliability)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Conclusions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74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 Time-Sensitive Networking (TSN)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28" name="Rectangle: Rounded Corners 3"/>
          <p:cNvSpPr/>
          <p:nvPr/>
        </p:nvSpPr>
        <p:spPr bwMode="auto">
          <a:xfrm>
            <a:off x="4353596" y="2238230"/>
            <a:ext cx="3286408" cy="2766115"/>
          </a:xfrm>
          <a:prstGeom prst="roundRect">
            <a:avLst>
              <a:gd name="adj" fmla="val 8704"/>
            </a:avLst>
          </a:prstGeom>
          <a:solidFill>
            <a:srgbClr val="EBF2D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r>
              <a:rPr lang="en-US" sz="2100" b="1" dirty="0">
                <a:solidFill>
                  <a:srgbClr val="58585A">
                    <a:lumMod val="75000"/>
                  </a:srgbClr>
                </a:solidFill>
              </a:rPr>
              <a:t>TSN Components</a:t>
            </a:r>
            <a:br>
              <a:rPr lang="en-US" sz="2100" b="1" dirty="0">
                <a:solidFill>
                  <a:srgbClr val="58585A">
                    <a:lumMod val="75000"/>
                  </a:srgbClr>
                </a:solidFill>
              </a:rPr>
            </a:br>
            <a:r>
              <a:rPr lang="en-US" sz="2100" dirty="0">
                <a:solidFill>
                  <a:srgbClr val="58585A">
                    <a:lumMod val="75000"/>
                  </a:srgbClr>
                </a:solidFill>
              </a:rPr>
              <a:t>Common Standards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4443197" y="3958791"/>
            <a:ext cx="1648924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r>
              <a:rPr lang="en-US" sz="2000" dirty="0">
                <a:solidFill>
                  <a:srgbClr val="58585A">
                    <a:lumMod val="75000"/>
                  </a:srgbClr>
                </a:solidFill>
              </a:rPr>
              <a:t>Latency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5816347" y="3568616"/>
            <a:ext cx="1672987" cy="495217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r>
              <a:rPr lang="en-US" dirty="0">
                <a:solidFill>
                  <a:srgbClr val="58585A">
                    <a:lumMod val="75000"/>
                  </a:srgbClr>
                </a:solidFill>
              </a:rPr>
              <a:t>Reliability</a:t>
            </a:r>
            <a:endParaRPr lang="en-US" sz="1350" dirty="0">
              <a:solidFill>
                <a:srgbClr val="58585A">
                  <a:lumMod val="75000"/>
                </a:srgbClr>
              </a:solidFill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490670" y="3120644"/>
            <a:ext cx="1790036" cy="495217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endParaRPr lang="en-US" sz="1350" dirty="0">
              <a:solidFill>
                <a:srgbClr val="58585A">
                  <a:lumMod val="75000"/>
                </a:srgbClr>
              </a:solidFill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1752600" y="1776519"/>
            <a:ext cx="8763000" cy="393826"/>
          </a:xfrm>
          <a:prstGeom prst="rect">
            <a:avLst/>
          </a:prstGeom>
          <a:solidFill>
            <a:srgbClr val="00285F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r>
              <a:rPr lang="en-US" sz="1500" b="1" dirty="0">
                <a:solidFill>
                  <a:srgbClr val="FFFFFF"/>
                </a:solidFill>
              </a:rPr>
              <a:t>Standard Ethernet with Synchronization, small and/or fixed latency, and extremely low packet loss </a:t>
            </a:r>
          </a:p>
        </p:txBody>
      </p:sp>
      <p:sp>
        <p:nvSpPr>
          <p:cNvPr id="40" name="Oval 39"/>
          <p:cNvSpPr/>
          <p:nvPr/>
        </p:nvSpPr>
        <p:spPr bwMode="auto">
          <a:xfrm>
            <a:off x="5816347" y="3568616"/>
            <a:ext cx="1672987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r>
              <a:rPr lang="en-US" sz="2000" dirty="0">
                <a:solidFill>
                  <a:srgbClr val="58585A">
                    <a:lumMod val="75000"/>
                  </a:srgbClr>
                </a:solidFill>
              </a:rPr>
              <a:t>Reliability</a:t>
            </a:r>
          </a:p>
        </p:txBody>
      </p:sp>
      <p:sp>
        <p:nvSpPr>
          <p:cNvPr id="41" name="Callout: Bent Line with Accent Bar 22"/>
          <p:cNvSpPr/>
          <p:nvPr/>
        </p:nvSpPr>
        <p:spPr bwMode="auto">
          <a:xfrm>
            <a:off x="7805464" y="2981500"/>
            <a:ext cx="2872748" cy="930017"/>
          </a:xfrm>
          <a:prstGeom prst="accentCallout2">
            <a:avLst>
              <a:gd name="adj1" fmla="val 37780"/>
              <a:gd name="adj2" fmla="val 161"/>
              <a:gd name="adj3" fmla="val 38155"/>
              <a:gd name="adj4" fmla="val -16667"/>
              <a:gd name="adj5" fmla="val 68136"/>
              <a:gd name="adj6" fmla="val -26275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50000"/>
              </a:spcBef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Ultra reliability:</a:t>
            </a:r>
            <a:br>
              <a:rPr lang="en-US" sz="2000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Frame Replication and Elimination (P802.1CB)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Path Control and Reservation (802.1Qca)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Per-Stream Filtering and Policing (802.1Qci)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Reliability for time sync (P802.1AS-Rev)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4490670" y="3120644"/>
            <a:ext cx="1790036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r>
              <a:rPr lang="en-US" sz="1800" dirty="0">
                <a:solidFill>
                  <a:srgbClr val="58585A">
                    <a:lumMod val="75000"/>
                  </a:srgbClr>
                </a:solidFill>
              </a:rPr>
              <a:t>Synchronization</a:t>
            </a:r>
          </a:p>
        </p:txBody>
      </p:sp>
      <p:sp>
        <p:nvSpPr>
          <p:cNvPr id="43" name="Callout: Bent Line with Accent Bar 24"/>
          <p:cNvSpPr/>
          <p:nvPr/>
        </p:nvSpPr>
        <p:spPr bwMode="auto">
          <a:xfrm flipH="1">
            <a:off x="1677584" y="2805076"/>
            <a:ext cx="2557947" cy="597491"/>
          </a:xfrm>
          <a:prstGeom prst="accentCallout2">
            <a:avLst>
              <a:gd name="adj1" fmla="val 36684"/>
              <a:gd name="adj2" fmla="val -23"/>
              <a:gd name="adj3" fmla="val 36684"/>
              <a:gd name="adj4" fmla="val -16667"/>
              <a:gd name="adj5" fmla="val 63633"/>
              <a:gd name="adj6" fmla="val -21746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50000"/>
              </a:spcBef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Time synchronization:</a:t>
            </a:r>
            <a:br>
              <a:rPr lang="en-US" sz="2000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Time Synchronization (802.1AS)</a:t>
            </a:r>
            <a:endParaRPr lang="en-US" b="1" dirty="0">
              <a:solidFill>
                <a:srgbClr val="89BA17">
                  <a:lumMod val="75000"/>
                </a:srgbClr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H="1">
            <a:off x="7211797" y="5334811"/>
            <a:ext cx="564297" cy="0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5" name="Oval 44"/>
          <p:cNvSpPr/>
          <p:nvPr/>
        </p:nvSpPr>
        <p:spPr bwMode="auto">
          <a:xfrm>
            <a:off x="5696620" y="4394227"/>
            <a:ext cx="1912438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r>
              <a:rPr lang="en-US" sz="2000" dirty="0">
                <a:solidFill>
                  <a:srgbClr val="58585A">
                    <a:lumMod val="75000"/>
                  </a:srgbClr>
                </a:solidFill>
              </a:rPr>
              <a:t>Resource </a:t>
            </a:r>
            <a:r>
              <a:rPr lang="en-US" sz="2000" dirty="0" err="1">
                <a:solidFill>
                  <a:srgbClr val="58585A">
                    <a:lumMod val="75000"/>
                  </a:srgbClr>
                </a:solidFill>
              </a:rPr>
              <a:t>Mgmt</a:t>
            </a:r>
            <a:endParaRPr lang="en-US" sz="2000" dirty="0">
              <a:solidFill>
                <a:srgbClr val="58585A">
                  <a:lumMod val="75000"/>
                </a:srgbClr>
              </a:solidFill>
            </a:endParaRPr>
          </a:p>
        </p:txBody>
      </p:sp>
      <p:sp>
        <p:nvSpPr>
          <p:cNvPr id="46" name="Callout: Bent Line with Accent Bar 27"/>
          <p:cNvSpPr/>
          <p:nvPr/>
        </p:nvSpPr>
        <p:spPr bwMode="auto">
          <a:xfrm>
            <a:off x="7715908" y="4566922"/>
            <a:ext cx="2875892" cy="942428"/>
          </a:xfrm>
          <a:prstGeom prst="accentCallout2">
            <a:avLst>
              <a:gd name="adj1" fmla="val 62665"/>
              <a:gd name="adj2" fmla="val 461"/>
              <a:gd name="adj3" fmla="val 62665"/>
              <a:gd name="adj4" fmla="val -12352"/>
              <a:gd name="adj5" fmla="val 31505"/>
              <a:gd name="adj6" fmla="val -19870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50000"/>
              </a:spcBef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Dedicated resources &amp; API</a:t>
            </a:r>
            <a:br>
              <a:rPr lang="en-US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Stream Reservation Protocol (802.1Qat)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TSN configuration (P802.1Qcc)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YANG (P802.1Qcp)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Link-local Registration Protocol (P802.1CS)</a:t>
            </a:r>
          </a:p>
        </p:txBody>
      </p:sp>
      <p:sp>
        <p:nvSpPr>
          <p:cNvPr id="47" name="Callout: Bent Line with Accent Bar 35"/>
          <p:cNvSpPr/>
          <p:nvPr/>
        </p:nvSpPr>
        <p:spPr bwMode="auto">
          <a:xfrm flipH="1">
            <a:off x="1711707" y="4364750"/>
            <a:ext cx="2531297" cy="1034922"/>
          </a:xfrm>
          <a:prstGeom prst="accentCallout2">
            <a:avLst>
              <a:gd name="adj1" fmla="val 31719"/>
              <a:gd name="adj2" fmla="val 74"/>
              <a:gd name="adj3" fmla="val 31296"/>
              <a:gd name="adj4" fmla="val -17075"/>
              <a:gd name="adj5" fmla="val 429"/>
              <a:gd name="adj6" fmla="val -24662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50000"/>
              </a:spcBef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Bounded low latency: </a:t>
            </a:r>
            <a:br>
              <a:rPr lang="en-US" sz="2000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b="1" u="sng" dirty="0">
                <a:solidFill>
                  <a:srgbClr val="002060"/>
                </a:solidFill>
              </a:rPr>
              <a:t>Time-Aware traffic shaping (802.1Qbv)</a:t>
            </a:r>
            <a:br>
              <a:rPr lang="en-US" sz="1050" b="1" u="sng" dirty="0">
                <a:solidFill>
                  <a:srgbClr val="002060"/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Preemption (802.1Qbu/802.3br)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Cyclic Scheduling (802.1Qch)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Asynchronous Scheduling (802.1Qcr)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4250149" y="5146983"/>
            <a:ext cx="2927821" cy="400110"/>
            <a:chOff x="3644645" y="5376024"/>
            <a:chExt cx="3903761" cy="533480"/>
          </a:xfrm>
        </p:grpSpPr>
        <p:sp>
          <p:nvSpPr>
            <p:cNvPr id="49" name="TextBox 48"/>
            <p:cNvSpPr txBox="1"/>
            <p:nvPr/>
          </p:nvSpPr>
          <p:spPr>
            <a:xfrm>
              <a:off x="4367365" y="5376024"/>
              <a:ext cx="3181041" cy="533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spcBef>
                  <a:spcPct val="50000"/>
                </a:spcBef>
              </a:pPr>
              <a:r>
                <a:rPr lang="en-US" sz="2000" b="1" dirty="0">
                  <a:solidFill>
                    <a:srgbClr val="89BA17">
                      <a:lumMod val="75000"/>
                    </a:srgbClr>
                  </a:solidFill>
                </a:rPr>
                <a:t>Zero congestion loss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>
              <a:off x="3644645" y="5591730"/>
              <a:ext cx="752396" cy="0"/>
            </a:xfrm>
            <a:prstGeom prst="straightConnector1">
              <a:avLst/>
            </a:prstGeom>
            <a:solidFill>
              <a:schemeClr val="bg1"/>
            </a:solidFill>
            <a:ln w="2857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52" name="Rectangle 51"/>
          <p:cNvSpPr/>
          <p:nvPr/>
        </p:nvSpPr>
        <p:spPr>
          <a:xfrm>
            <a:off x="4803482" y="5951663"/>
            <a:ext cx="251222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en-US" sz="1500" dirty="0">
                <a:solidFill>
                  <a:srgbClr val="000000"/>
                </a:solidFill>
              </a:rPr>
              <a:t>Credit: János Farkas, Ericsson</a:t>
            </a:r>
            <a:endParaRPr lang="en-US" sz="135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599453" y="6213212"/>
            <a:ext cx="5214377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/>
            <a:r>
              <a:rPr lang="en-US" sz="1350" dirty="0">
                <a:solidFill>
                  <a:srgbClr val="000000"/>
                </a:solidFill>
                <a:latin typeface="Verdana" pitchFamily="34" charset="0"/>
              </a:rPr>
              <a:t>TSNA Conference 2017, http://www.tsnaconference.com/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692078" y="3354102"/>
            <a:ext cx="26235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u="sng" dirty="0">
                <a:solidFill>
                  <a:schemeClr val="tx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√ </a:t>
            </a:r>
            <a:r>
              <a:rPr lang="en-US" sz="1200" u="sng" dirty="0">
                <a:solidFill>
                  <a:srgbClr val="003C71"/>
                </a:solidFill>
              </a:rPr>
              <a:t>802.1AS over 802.11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3C71"/>
                </a:solidFill>
              </a:rPr>
              <a:t>Timing Measurement (TM)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3C71"/>
                </a:solidFill>
              </a:rPr>
              <a:t>Fine Timing Measurements (FTM)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4490670" y="3117664"/>
            <a:ext cx="1790036" cy="51066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Oval 55"/>
          <p:cNvSpPr/>
          <p:nvPr/>
        </p:nvSpPr>
        <p:spPr bwMode="auto">
          <a:xfrm>
            <a:off x="5715000" y="4406762"/>
            <a:ext cx="1894058" cy="47061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586283" y="5701564"/>
            <a:ext cx="31351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u="sng" dirty="0">
                <a:solidFill>
                  <a:schemeClr val="tx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√ </a:t>
            </a:r>
            <a:r>
              <a:rPr lang="en-US" sz="1200" u="sng" dirty="0">
                <a:solidFill>
                  <a:srgbClr val="003C71"/>
                </a:solidFill>
              </a:rPr>
              <a:t>802.11aa (SRP over 802.11 for AV)</a:t>
            </a:r>
          </a:p>
          <a:p>
            <a:r>
              <a:rPr lang="en-US" sz="1200" u="sng" dirty="0">
                <a:solidFill>
                  <a:schemeClr val="tx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√ </a:t>
            </a:r>
            <a:r>
              <a:rPr lang="en-US" sz="1200" u="sng" dirty="0">
                <a:solidFill>
                  <a:srgbClr val="003C71"/>
                </a:solidFill>
              </a:rPr>
              <a:t>802.11ak (802.11 links in an 802.1Q network)</a:t>
            </a:r>
          </a:p>
        </p:txBody>
      </p:sp>
      <p:sp>
        <p:nvSpPr>
          <p:cNvPr id="58" name="Oval 57"/>
          <p:cNvSpPr/>
          <p:nvPr/>
        </p:nvSpPr>
        <p:spPr bwMode="auto">
          <a:xfrm>
            <a:off x="4431903" y="3957741"/>
            <a:ext cx="1660219" cy="51066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1447800" y="5639075"/>
            <a:ext cx="5812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2"/>
                </a:solidFill>
              </a:rPr>
              <a:t>Time-Aware scheduling (802.1Qbv) over 802.11 (extension to address bounded  latency for scheduled traffic)</a:t>
            </a:r>
          </a:p>
        </p:txBody>
      </p:sp>
      <p:cxnSp>
        <p:nvCxnSpPr>
          <p:cNvPr id="61" name="Elbow Connector 60"/>
          <p:cNvCxnSpPr>
            <a:stCxn id="58" idx="3"/>
          </p:cNvCxnSpPr>
          <p:nvPr/>
        </p:nvCxnSpPr>
        <p:spPr bwMode="auto">
          <a:xfrm rot="5400000">
            <a:off x="3734091" y="4698129"/>
            <a:ext cx="1245457" cy="636435"/>
          </a:xfrm>
          <a:prstGeom prst="bentConnector3">
            <a:avLst>
              <a:gd name="adj1" fmla="val 39782"/>
            </a:avLst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0053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Time-Aware (</a:t>
            </a:r>
            <a:r>
              <a:rPr lang="en-US" dirty="0" err="1"/>
              <a:t>Qbv</a:t>
            </a:r>
            <a:r>
              <a:rPr lang="en-US" dirty="0"/>
              <a:t>) Scheduling – Operation model  &amp; Assumptions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997150" y="5256348"/>
            <a:ext cx="3191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2"/>
                </a:solidFill>
                <a:cs typeface="Neo Sans Intel"/>
              </a:rPr>
              <a:t>CUC: Central User Configuration </a:t>
            </a:r>
          </a:p>
          <a:p>
            <a:r>
              <a:rPr lang="en-US" sz="1000" b="1" dirty="0">
                <a:solidFill>
                  <a:schemeClr val="tx2"/>
                </a:solidFill>
                <a:cs typeface="Neo Sans Intel"/>
              </a:rPr>
              <a:t>CNC: Central Network Configuration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95400" y="1629923"/>
            <a:ext cx="375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802.1Qcc Centralized Model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17344" y="1932484"/>
            <a:ext cx="6400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Assumptions: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Time-critical traffic streams (max packet size and inter-arrival time) are known a priori (at configuration stage) 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The IEEE 802.1Qcc std defines management models (the centralized model is assumed here, other models are also possible)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All TSN devices are synchronized to the same reference clock (through 802.1AS)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 CUC collects the traffic stream requirements from end devices (Talkers/Listeners) and the CNC discovers the network topology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 CNC computes the </a:t>
            </a:r>
            <a:r>
              <a:rPr lang="en-US" sz="1400" b="1" dirty="0">
                <a:solidFill>
                  <a:schemeClr val="tx1"/>
                </a:solidFill>
              </a:rPr>
              <a:t>transmission schedule and the end to end path</a:t>
            </a:r>
            <a:r>
              <a:rPr lang="en-US" sz="1400" dirty="0">
                <a:solidFill>
                  <a:schemeClr val="tx1"/>
                </a:solidFill>
              </a:rPr>
              <a:t> for each traffic stream and communicate the schedule to the CUC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 CNC configures the schedule at TSN Bridges and the CUC configures the schedule in the end devices (e.g. via control plane using YANG/NETCONF)</a:t>
            </a:r>
          </a:p>
          <a:p>
            <a:endParaRPr lang="en-US" sz="1400" b="1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Wireless TSN Domain 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802.11 Access Points can be seen as Wireless TSN Bridges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STAs can be configured as talkers or listeners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The CUC/CNC need to coordinate with the WTSN domain (scheduling over wireless is within the 802.11 scope, but it needs to align with the overall CNC schedule)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14C2FD-C6F0-4BDD-9F86-9C8962D77F66}"/>
              </a:ext>
            </a:extLst>
          </p:cNvPr>
          <p:cNvSpPr txBox="1"/>
          <p:nvPr/>
        </p:nvSpPr>
        <p:spPr>
          <a:xfrm>
            <a:off x="1408622" y="5673866"/>
            <a:ext cx="4040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Control plane (logical connection) between CUC and End Devices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EB1ED06-6CFD-4352-8EC6-F5236E869528}"/>
              </a:ext>
            </a:extLst>
          </p:cNvPr>
          <p:cNvCxnSpPr/>
          <p:nvPr/>
        </p:nvCxnSpPr>
        <p:spPr bwMode="auto">
          <a:xfrm>
            <a:off x="734879" y="5804671"/>
            <a:ext cx="64307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0048F75-7C79-48AB-A723-D9BF31CBD1D5}"/>
              </a:ext>
            </a:extLst>
          </p:cNvPr>
          <p:cNvCxnSpPr/>
          <p:nvPr/>
        </p:nvCxnSpPr>
        <p:spPr bwMode="auto">
          <a:xfrm>
            <a:off x="742576" y="6096000"/>
            <a:ext cx="64307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025EA38-BF2D-45B3-BE19-9C7911043CF3}"/>
              </a:ext>
            </a:extLst>
          </p:cNvPr>
          <p:cNvSpPr txBox="1"/>
          <p:nvPr/>
        </p:nvSpPr>
        <p:spPr>
          <a:xfrm>
            <a:off x="1436729" y="5960185"/>
            <a:ext cx="43429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Control plane (logical connection) between CNC and TSN bridges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5224A0-45A6-4F88-9638-BC6138CB3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800" y="2003020"/>
            <a:ext cx="4486200" cy="323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93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 and Example Schedule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0" name="Right Brace 9"/>
          <p:cNvSpPr/>
          <p:nvPr/>
        </p:nvSpPr>
        <p:spPr>
          <a:xfrm rot="5400000">
            <a:off x="7656987" y="5150425"/>
            <a:ext cx="131599" cy="615024"/>
          </a:xfrm>
          <a:prstGeom prst="rightBrac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96412" y="4812540"/>
            <a:ext cx="56674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cs typeface="Neo Sans Intel"/>
              </a:rPr>
              <a:t>Guard-band</a:t>
            </a:r>
            <a:r>
              <a:rPr lang="en-US" sz="1400" dirty="0">
                <a:solidFill>
                  <a:schemeClr val="tx2"/>
                </a:solidFill>
                <a:cs typeface="Neo Sans Intel"/>
              </a:rPr>
              <a:t> protects time-critical traffic (the “guard band” behavior is inherent in the defined behavior of the gates, i.e., no explicit guard band is defined in the </a:t>
            </a:r>
            <a:r>
              <a:rPr lang="en-US" sz="1400" dirty="0" err="1">
                <a:solidFill>
                  <a:schemeClr val="tx2"/>
                </a:solidFill>
                <a:cs typeface="Neo Sans Intel"/>
              </a:rPr>
              <a:t>Qbv</a:t>
            </a:r>
            <a:r>
              <a:rPr lang="en-US" sz="1400" dirty="0">
                <a:solidFill>
                  <a:schemeClr val="tx2"/>
                </a:solidFill>
                <a:cs typeface="Neo Sans Intel"/>
              </a:rPr>
              <a:t> specification)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4857" y="4018569"/>
            <a:ext cx="58280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cs typeface="Neo Sans Intel"/>
              </a:rPr>
              <a:t>Cycle:</a:t>
            </a:r>
            <a:r>
              <a:rPr lang="en-US" sz="1400" dirty="0">
                <a:solidFill>
                  <a:schemeClr val="tx2"/>
                </a:solidFill>
                <a:cs typeface="Neo Sans Intel"/>
              </a:rPr>
              <a:t> list of gate operations (</a:t>
            </a:r>
            <a:r>
              <a:rPr lang="en-US" sz="1400" dirty="0" err="1">
                <a:solidFill>
                  <a:schemeClr val="tx2"/>
                </a:solidFill>
                <a:cs typeface="Neo Sans Intel"/>
              </a:rPr>
              <a:t>SetGateStates</a:t>
            </a:r>
            <a:r>
              <a:rPr lang="en-US" sz="1400" dirty="0">
                <a:solidFill>
                  <a:schemeClr val="tx2"/>
                </a:solidFill>
                <a:cs typeface="Neo Sans Intel"/>
              </a:rPr>
              <a:t>), where each operation has a time delay (Gate Open Duration). The sequence of gate operations terminates at the end of the list and re-starts </a:t>
            </a:r>
            <a:r>
              <a:rPr lang="en-US" sz="1400" dirty="0" err="1">
                <a:solidFill>
                  <a:schemeClr val="tx2"/>
                </a:solidFill>
                <a:cs typeface="Neo Sans Intel"/>
              </a:rPr>
              <a:t>OperCycleTime</a:t>
            </a:r>
            <a:r>
              <a:rPr lang="en-US" sz="1400" dirty="0">
                <a:solidFill>
                  <a:schemeClr val="tx2"/>
                </a:solidFill>
                <a:cs typeface="Neo Sans Intel"/>
              </a:rPr>
              <a:t> after the start of the sequence.</a:t>
            </a:r>
          </a:p>
        </p:txBody>
      </p:sp>
      <p:sp>
        <p:nvSpPr>
          <p:cNvPr id="8" name="Down Arrow 7"/>
          <p:cNvSpPr/>
          <p:nvPr/>
        </p:nvSpPr>
        <p:spPr>
          <a:xfrm>
            <a:off x="4097340" y="3656462"/>
            <a:ext cx="123350" cy="225522"/>
          </a:xfrm>
          <a:prstGeom prst="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32258" y="1653709"/>
            <a:ext cx="2131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8021.Q Traffic Classes (defined by PCP field in a VLAN Tag) to Queues Mapping on a TSN Bridge</a:t>
            </a:r>
          </a:p>
        </p:txBody>
      </p:sp>
      <p:grpSp>
        <p:nvGrpSpPr>
          <p:cNvPr id="15" name="Group 4"/>
          <p:cNvGrpSpPr>
            <a:grpSpLocks noChangeAspect="1"/>
          </p:cNvGrpSpPr>
          <p:nvPr/>
        </p:nvGrpSpPr>
        <p:grpSpPr bwMode="auto">
          <a:xfrm>
            <a:off x="930310" y="1841475"/>
            <a:ext cx="5215432" cy="1999775"/>
            <a:chOff x="557" y="1078"/>
            <a:chExt cx="3387" cy="1353"/>
          </a:xfrm>
        </p:grpSpPr>
        <p:sp>
          <p:nvSpPr>
            <p:cNvPr id="16" name="AutoShape 3"/>
            <p:cNvSpPr>
              <a:spLocks noChangeAspect="1" noChangeArrowheads="1" noTextEdit="1"/>
            </p:cNvSpPr>
            <p:nvPr/>
          </p:nvSpPr>
          <p:spPr bwMode="auto">
            <a:xfrm>
              <a:off x="557" y="1078"/>
              <a:ext cx="3387" cy="1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565" y="1642"/>
              <a:ext cx="3371" cy="440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565" y="1642"/>
              <a:ext cx="3371" cy="440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1576" y="1490"/>
              <a:ext cx="338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1576" y="1422"/>
              <a:ext cx="338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>
              <a:off x="1576" y="1422"/>
              <a:ext cx="338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1"/>
            <p:cNvSpPr>
              <a:spLocks noChangeArrowheads="1"/>
            </p:cNvSpPr>
            <p:nvPr/>
          </p:nvSpPr>
          <p:spPr bwMode="auto">
            <a:xfrm>
              <a:off x="1576" y="1355"/>
              <a:ext cx="338" cy="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12"/>
            <p:cNvSpPr>
              <a:spLocks noChangeArrowheads="1"/>
            </p:cNvSpPr>
            <p:nvPr/>
          </p:nvSpPr>
          <p:spPr bwMode="auto">
            <a:xfrm>
              <a:off x="1576" y="1355"/>
              <a:ext cx="338" cy="6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13"/>
            <p:cNvSpPr>
              <a:spLocks noChangeArrowheads="1"/>
            </p:cNvSpPr>
            <p:nvPr/>
          </p:nvSpPr>
          <p:spPr bwMode="auto">
            <a:xfrm>
              <a:off x="1576" y="1287"/>
              <a:ext cx="338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4"/>
            <p:cNvSpPr>
              <a:spLocks noChangeArrowheads="1"/>
            </p:cNvSpPr>
            <p:nvPr/>
          </p:nvSpPr>
          <p:spPr bwMode="auto">
            <a:xfrm>
              <a:off x="1576" y="1287"/>
              <a:ext cx="338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15"/>
            <p:cNvSpPr>
              <a:spLocks noChangeArrowheads="1"/>
            </p:cNvSpPr>
            <p:nvPr/>
          </p:nvSpPr>
          <p:spPr bwMode="auto">
            <a:xfrm>
              <a:off x="2116" y="1490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auto">
            <a:xfrm>
              <a:off x="2116" y="1490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7"/>
            <p:cNvSpPr>
              <a:spLocks noChangeArrowheads="1"/>
            </p:cNvSpPr>
            <p:nvPr/>
          </p:nvSpPr>
          <p:spPr bwMode="auto">
            <a:xfrm>
              <a:off x="2116" y="1422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18"/>
            <p:cNvSpPr>
              <a:spLocks noChangeArrowheads="1"/>
            </p:cNvSpPr>
            <p:nvPr/>
          </p:nvSpPr>
          <p:spPr bwMode="auto">
            <a:xfrm>
              <a:off x="2116" y="1422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9"/>
            <p:cNvSpPr>
              <a:spLocks noChangeArrowheads="1"/>
            </p:cNvSpPr>
            <p:nvPr/>
          </p:nvSpPr>
          <p:spPr bwMode="auto">
            <a:xfrm>
              <a:off x="2116" y="1355"/>
              <a:ext cx="337" cy="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0"/>
            <p:cNvSpPr>
              <a:spLocks noChangeArrowheads="1"/>
            </p:cNvSpPr>
            <p:nvPr/>
          </p:nvSpPr>
          <p:spPr bwMode="auto">
            <a:xfrm>
              <a:off x="2116" y="1355"/>
              <a:ext cx="337" cy="6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1"/>
            <p:cNvSpPr>
              <a:spLocks noChangeArrowheads="1"/>
            </p:cNvSpPr>
            <p:nvPr/>
          </p:nvSpPr>
          <p:spPr bwMode="auto">
            <a:xfrm>
              <a:off x="2116" y="1287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2"/>
            <p:cNvSpPr>
              <a:spLocks noChangeArrowheads="1"/>
            </p:cNvSpPr>
            <p:nvPr/>
          </p:nvSpPr>
          <p:spPr bwMode="auto">
            <a:xfrm>
              <a:off x="2116" y="1287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3"/>
            <p:cNvSpPr>
              <a:spLocks noChangeArrowheads="1"/>
            </p:cNvSpPr>
            <p:nvPr/>
          </p:nvSpPr>
          <p:spPr bwMode="auto">
            <a:xfrm>
              <a:off x="2655" y="1490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24"/>
            <p:cNvSpPr>
              <a:spLocks noChangeArrowheads="1"/>
            </p:cNvSpPr>
            <p:nvPr/>
          </p:nvSpPr>
          <p:spPr bwMode="auto">
            <a:xfrm>
              <a:off x="2655" y="1490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25"/>
            <p:cNvSpPr>
              <a:spLocks noChangeArrowheads="1"/>
            </p:cNvSpPr>
            <p:nvPr/>
          </p:nvSpPr>
          <p:spPr bwMode="auto">
            <a:xfrm>
              <a:off x="2655" y="1422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26"/>
            <p:cNvSpPr>
              <a:spLocks noChangeArrowheads="1"/>
            </p:cNvSpPr>
            <p:nvPr/>
          </p:nvSpPr>
          <p:spPr bwMode="auto">
            <a:xfrm>
              <a:off x="2655" y="1422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27"/>
            <p:cNvSpPr>
              <a:spLocks noChangeArrowheads="1"/>
            </p:cNvSpPr>
            <p:nvPr/>
          </p:nvSpPr>
          <p:spPr bwMode="auto">
            <a:xfrm>
              <a:off x="2655" y="1355"/>
              <a:ext cx="337" cy="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28"/>
            <p:cNvSpPr>
              <a:spLocks noChangeArrowheads="1"/>
            </p:cNvSpPr>
            <p:nvPr/>
          </p:nvSpPr>
          <p:spPr bwMode="auto">
            <a:xfrm>
              <a:off x="2655" y="1355"/>
              <a:ext cx="337" cy="6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29"/>
            <p:cNvSpPr>
              <a:spLocks noChangeArrowheads="1"/>
            </p:cNvSpPr>
            <p:nvPr/>
          </p:nvSpPr>
          <p:spPr bwMode="auto">
            <a:xfrm>
              <a:off x="2655" y="1287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0"/>
            <p:cNvSpPr>
              <a:spLocks noChangeArrowheads="1"/>
            </p:cNvSpPr>
            <p:nvPr/>
          </p:nvSpPr>
          <p:spPr bwMode="auto">
            <a:xfrm>
              <a:off x="2655" y="1287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1"/>
            <p:cNvSpPr>
              <a:spLocks noChangeArrowheads="1"/>
            </p:cNvSpPr>
            <p:nvPr/>
          </p:nvSpPr>
          <p:spPr bwMode="auto">
            <a:xfrm>
              <a:off x="3396" y="1490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32"/>
            <p:cNvSpPr>
              <a:spLocks noChangeArrowheads="1"/>
            </p:cNvSpPr>
            <p:nvPr/>
          </p:nvSpPr>
          <p:spPr bwMode="auto">
            <a:xfrm>
              <a:off x="3396" y="1490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33"/>
            <p:cNvSpPr>
              <a:spLocks noChangeArrowheads="1"/>
            </p:cNvSpPr>
            <p:nvPr/>
          </p:nvSpPr>
          <p:spPr bwMode="auto">
            <a:xfrm>
              <a:off x="3396" y="1422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34"/>
            <p:cNvSpPr>
              <a:spLocks noChangeArrowheads="1"/>
            </p:cNvSpPr>
            <p:nvPr/>
          </p:nvSpPr>
          <p:spPr bwMode="auto">
            <a:xfrm>
              <a:off x="3396" y="1422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35"/>
            <p:cNvSpPr>
              <a:spLocks noChangeArrowheads="1"/>
            </p:cNvSpPr>
            <p:nvPr/>
          </p:nvSpPr>
          <p:spPr bwMode="auto">
            <a:xfrm>
              <a:off x="3396" y="1355"/>
              <a:ext cx="337" cy="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36"/>
            <p:cNvSpPr>
              <a:spLocks noChangeArrowheads="1"/>
            </p:cNvSpPr>
            <p:nvPr/>
          </p:nvSpPr>
          <p:spPr bwMode="auto">
            <a:xfrm>
              <a:off x="3396" y="1355"/>
              <a:ext cx="337" cy="6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37"/>
            <p:cNvSpPr>
              <a:spLocks noChangeArrowheads="1"/>
            </p:cNvSpPr>
            <p:nvPr/>
          </p:nvSpPr>
          <p:spPr bwMode="auto">
            <a:xfrm>
              <a:off x="3396" y="1287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38"/>
            <p:cNvSpPr>
              <a:spLocks noChangeArrowheads="1"/>
            </p:cNvSpPr>
            <p:nvPr/>
          </p:nvSpPr>
          <p:spPr bwMode="auto">
            <a:xfrm>
              <a:off x="3396" y="1287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39"/>
            <p:cNvSpPr>
              <a:spLocks noChangeArrowheads="1"/>
            </p:cNvSpPr>
            <p:nvPr/>
          </p:nvSpPr>
          <p:spPr bwMode="auto">
            <a:xfrm>
              <a:off x="1576" y="1828"/>
              <a:ext cx="338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40"/>
            <p:cNvSpPr>
              <a:spLocks noChangeArrowheads="1"/>
            </p:cNvSpPr>
            <p:nvPr/>
          </p:nvSpPr>
          <p:spPr bwMode="auto">
            <a:xfrm>
              <a:off x="1576" y="1828"/>
              <a:ext cx="338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1"/>
            <p:cNvSpPr>
              <a:spLocks noChangeArrowheads="1"/>
            </p:cNvSpPr>
            <p:nvPr/>
          </p:nvSpPr>
          <p:spPr bwMode="auto">
            <a:xfrm>
              <a:off x="1675" y="1819"/>
              <a:ext cx="19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Gate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42"/>
            <p:cNvSpPr>
              <a:spLocks noChangeArrowheads="1"/>
            </p:cNvSpPr>
            <p:nvPr/>
          </p:nvSpPr>
          <p:spPr bwMode="auto">
            <a:xfrm>
              <a:off x="2116" y="1828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43"/>
            <p:cNvSpPr>
              <a:spLocks noChangeArrowheads="1"/>
            </p:cNvSpPr>
            <p:nvPr/>
          </p:nvSpPr>
          <p:spPr bwMode="auto">
            <a:xfrm>
              <a:off x="2116" y="1828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44"/>
            <p:cNvSpPr>
              <a:spLocks noChangeArrowheads="1"/>
            </p:cNvSpPr>
            <p:nvPr/>
          </p:nvSpPr>
          <p:spPr bwMode="auto">
            <a:xfrm>
              <a:off x="2214" y="1819"/>
              <a:ext cx="19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Gate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45"/>
            <p:cNvSpPr>
              <a:spLocks noChangeArrowheads="1"/>
            </p:cNvSpPr>
            <p:nvPr/>
          </p:nvSpPr>
          <p:spPr bwMode="auto">
            <a:xfrm>
              <a:off x="2655" y="1828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46"/>
            <p:cNvSpPr>
              <a:spLocks noChangeArrowheads="1"/>
            </p:cNvSpPr>
            <p:nvPr/>
          </p:nvSpPr>
          <p:spPr bwMode="auto">
            <a:xfrm>
              <a:off x="2655" y="1828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2754" y="1819"/>
              <a:ext cx="19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Gate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48"/>
            <p:cNvSpPr>
              <a:spLocks noChangeArrowheads="1"/>
            </p:cNvSpPr>
            <p:nvPr/>
          </p:nvSpPr>
          <p:spPr bwMode="auto">
            <a:xfrm>
              <a:off x="3396" y="1828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49"/>
            <p:cNvSpPr>
              <a:spLocks noChangeArrowheads="1"/>
            </p:cNvSpPr>
            <p:nvPr/>
          </p:nvSpPr>
          <p:spPr bwMode="auto">
            <a:xfrm>
              <a:off x="3396" y="1828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50"/>
            <p:cNvSpPr>
              <a:spLocks noChangeArrowheads="1"/>
            </p:cNvSpPr>
            <p:nvPr/>
          </p:nvSpPr>
          <p:spPr bwMode="auto">
            <a:xfrm>
              <a:off x="3495" y="1819"/>
              <a:ext cx="19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Gate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1"/>
            <p:cNvSpPr>
              <a:spLocks noChangeArrowheads="1"/>
            </p:cNvSpPr>
            <p:nvPr/>
          </p:nvSpPr>
          <p:spPr bwMode="auto">
            <a:xfrm>
              <a:off x="700" y="1693"/>
              <a:ext cx="674" cy="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52"/>
            <p:cNvSpPr>
              <a:spLocks noChangeArrowheads="1"/>
            </p:cNvSpPr>
            <p:nvPr/>
          </p:nvSpPr>
          <p:spPr bwMode="auto">
            <a:xfrm>
              <a:off x="700" y="1693"/>
              <a:ext cx="674" cy="270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53"/>
            <p:cNvSpPr>
              <a:spLocks noChangeArrowheads="1"/>
            </p:cNvSpPr>
            <p:nvPr/>
          </p:nvSpPr>
          <p:spPr bwMode="auto">
            <a:xfrm>
              <a:off x="858" y="1740"/>
              <a:ext cx="438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Timing Data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54"/>
            <p:cNvSpPr>
              <a:spLocks noChangeArrowheads="1"/>
            </p:cNvSpPr>
            <p:nvPr/>
          </p:nvSpPr>
          <p:spPr bwMode="auto">
            <a:xfrm>
              <a:off x="846" y="1830"/>
              <a:ext cx="44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Gate Control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Line 55"/>
            <p:cNvSpPr>
              <a:spLocks noChangeShapeType="1"/>
            </p:cNvSpPr>
            <p:nvPr/>
          </p:nvSpPr>
          <p:spPr bwMode="auto">
            <a:xfrm flipH="1">
              <a:off x="1374" y="1862"/>
              <a:ext cx="202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56"/>
            <p:cNvSpPr>
              <a:spLocks noChangeShapeType="1"/>
            </p:cNvSpPr>
            <p:nvPr/>
          </p:nvSpPr>
          <p:spPr bwMode="auto">
            <a:xfrm flipH="1">
              <a:off x="1914" y="1861"/>
              <a:ext cx="202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57"/>
            <p:cNvSpPr>
              <a:spLocks noChangeShapeType="1"/>
            </p:cNvSpPr>
            <p:nvPr/>
          </p:nvSpPr>
          <p:spPr bwMode="auto">
            <a:xfrm flipH="1">
              <a:off x="2453" y="1861"/>
              <a:ext cx="202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58"/>
            <p:cNvSpPr>
              <a:spLocks noEditPoints="1"/>
            </p:cNvSpPr>
            <p:nvPr/>
          </p:nvSpPr>
          <p:spPr bwMode="auto">
            <a:xfrm>
              <a:off x="3017" y="1858"/>
              <a:ext cx="382" cy="7"/>
            </a:xfrm>
            <a:custGeom>
              <a:avLst/>
              <a:gdLst>
                <a:gd name="T0" fmla="*/ 1081 w 1089"/>
                <a:gd name="T1" fmla="*/ 20 h 20"/>
                <a:gd name="T2" fmla="*/ 969 w 1089"/>
                <a:gd name="T3" fmla="*/ 20 h 20"/>
                <a:gd name="T4" fmla="*/ 961 w 1089"/>
                <a:gd name="T5" fmla="*/ 12 h 20"/>
                <a:gd name="T6" fmla="*/ 969 w 1089"/>
                <a:gd name="T7" fmla="*/ 4 h 20"/>
                <a:gd name="T8" fmla="*/ 1081 w 1089"/>
                <a:gd name="T9" fmla="*/ 4 h 20"/>
                <a:gd name="T10" fmla="*/ 1089 w 1089"/>
                <a:gd name="T11" fmla="*/ 12 h 20"/>
                <a:gd name="T12" fmla="*/ 1081 w 1089"/>
                <a:gd name="T13" fmla="*/ 20 h 20"/>
                <a:gd name="T14" fmla="*/ 889 w 1089"/>
                <a:gd name="T15" fmla="*/ 19 h 20"/>
                <a:gd name="T16" fmla="*/ 777 w 1089"/>
                <a:gd name="T17" fmla="*/ 19 h 20"/>
                <a:gd name="T18" fmla="*/ 769 w 1089"/>
                <a:gd name="T19" fmla="*/ 11 h 20"/>
                <a:gd name="T20" fmla="*/ 777 w 1089"/>
                <a:gd name="T21" fmla="*/ 3 h 20"/>
                <a:gd name="T22" fmla="*/ 889 w 1089"/>
                <a:gd name="T23" fmla="*/ 3 h 20"/>
                <a:gd name="T24" fmla="*/ 897 w 1089"/>
                <a:gd name="T25" fmla="*/ 11 h 20"/>
                <a:gd name="T26" fmla="*/ 889 w 1089"/>
                <a:gd name="T27" fmla="*/ 19 h 20"/>
                <a:gd name="T28" fmla="*/ 697 w 1089"/>
                <a:gd name="T29" fmla="*/ 19 h 20"/>
                <a:gd name="T30" fmla="*/ 585 w 1089"/>
                <a:gd name="T31" fmla="*/ 18 h 20"/>
                <a:gd name="T32" fmla="*/ 577 w 1089"/>
                <a:gd name="T33" fmla="*/ 10 h 20"/>
                <a:gd name="T34" fmla="*/ 585 w 1089"/>
                <a:gd name="T35" fmla="*/ 2 h 20"/>
                <a:gd name="T36" fmla="*/ 697 w 1089"/>
                <a:gd name="T37" fmla="*/ 3 h 20"/>
                <a:gd name="T38" fmla="*/ 705 w 1089"/>
                <a:gd name="T39" fmla="*/ 11 h 20"/>
                <a:gd name="T40" fmla="*/ 697 w 1089"/>
                <a:gd name="T41" fmla="*/ 19 h 20"/>
                <a:gd name="T42" fmla="*/ 505 w 1089"/>
                <a:gd name="T43" fmla="*/ 18 h 20"/>
                <a:gd name="T44" fmla="*/ 393 w 1089"/>
                <a:gd name="T45" fmla="*/ 18 h 20"/>
                <a:gd name="T46" fmla="*/ 385 w 1089"/>
                <a:gd name="T47" fmla="*/ 10 h 20"/>
                <a:gd name="T48" fmla="*/ 393 w 1089"/>
                <a:gd name="T49" fmla="*/ 2 h 20"/>
                <a:gd name="T50" fmla="*/ 505 w 1089"/>
                <a:gd name="T51" fmla="*/ 2 h 20"/>
                <a:gd name="T52" fmla="*/ 513 w 1089"/>
                <a:gd name="T53" fmla="*/ 10 h 20"/>
                <a:gd name="T54" fmla="*/ 505 w 1089"/>
                <a:gd name="T55" fmla="*/ 18 h 20"/>
                <a:gd name="T56" fmla="*/ 313 w 1089"/>
                <a:gd name="T57" fmla="*/ 17 h 20"/>
                <a:gd name="T58" fmla="*/ 201 w 1089"/>
                <a:gd name="T59" fmla="*/ 17 h 20"/>
                <a:gd name="T60" fmla="*/ 193 w 1089"/>
                <a:gd name="T61" fmla="*/ 9 h 20"/>
                <a:gd name="T62" fmla="*/ 201 w 1089"/>
                <a:gd name="T63" fmla="*/ 1 h 20"/>
                <a:gd name="T64" fmla="*/ 313 w 1089"/>
                <a:gd name="T65" fmla="*/ 1 h 20"/>
                <a:gd name="T66" fmla="*/ 321 w 1089"/>
                <a:gd name="T67" fmla="*/ 9 h 20"/>
                <a:gd name="T68" fmla="*/ 313 w 1089"/>
                <a:gd name="T69" fmla="*/ 17 h 20"/>
                <a:gd name="T70" fmla="*/ 120 w 1089"/>
                <a:gd name="T71" fmla="*/ 17 h 20"/>
                <a:gd name="T72" fmla="*/ 8 w 1089"/>
                <a:gd name="T73" fmla="*/ 16 h 20"/>
                <a:gd name="T74" fmla="*/ 0 w 1089"/>
                <a:gd name="T75" fmla="*/ 8 h 20"/>
                <a:gd name="T76" fmla="*/ 8 w 1089"/>
                <a:gd name="T77" fmla="*/ 0 h 20"/>
                <a:gd name="T78" fmla="*/ 121 w 1089"/>
                <a:gd name="T79" fmla="*/ 1 h 20"/>
                <a:gd name="T80" fmla="*/ 129 w 1089"/>
                <a:gd name="T81" fmla="*/ 9 h 20"/>
                <a:gd name="T82" fmla="*/ 120 w 1089"/>
                <a:gd name="T83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89" h="20">
                  <a:moveTo>
                    <a:pt x="1081" y="20"/>
                  </a:moveTo>
                  <a:lnTo>
                    <a:pt x="969" y="20"/>
                  </a:lnTo>
                  <a:cubicBezTo>
                    <a:pt x="965" y="20"/>
                    <a:pt x="961" y="16"/>
                    <a:pt x="961" y="12"/>
                  </a:cubicBezTo>
                  <a:cubicBezTo>
                    <a:pt x="961" y="7"/>
                    <a:pt x="965" y="4"/>
                    <a:pt x="969" y="4"/>
                  </a:cubicBezTo>
                  <a:lnTo>
                    <a:pt x="1081" y="4"/>
                  </a:lnTo>
                  <a:cubicBezTo>
                    <a:pt x="1086" y="4"/>
                    <a:pt x="1089" y="8"/>
                    <a:pt x="1089" y="12"/>
                  </a:cubicBezTo>
                  <a:cubicBezTo>
                    <a:pt x="1089" y="16"/>
                    <a:pt x="1086" y="20"/>
                    <a:pt x="1081" y="20"/>
                  </a:cubicBezTo>
                  <a:close/>
                  <a:moveTo>
                    <a:pt x="889" y="19"/>
                  </a:moveTo>
                  <a:lnTo>
                    <a:pt x="777" y="19"/>
                  </a:lnTo>
                  <a:cubicBezTo>
                    <a:pt x="773" y="19"/>
                    <a:pt x="769" y="15"/>
                    <a:pt x="769" y="11"/>
                  </a:cubicBezTo>
                  <a:cubicBezTo>
                    <a:pt x="769" y="6"/>
                    <a:pt x="773" y="3"/>
                    <a:pt x="777" y="3"/>
                  </a:cubicBezTo>
                  <a:lnTo>
                    <a:pt x="889" y="3"/>
                  </a:lnTo>
                  <a:cubicBezTo>
                    <a:pt x="894" y="3"/>
                    <a:pt x="897" y="7"/>
                    <a:pt x="897" y="11"/>
                  </a:cubicBezTo>
                  <a:cubicBezTo>
                    <a:pt x="897" y="16"/>
                    <a:pt x="894" y="19"/>
                    <a:pt x="889" y="19"/>
                  </a:cubicBezTo>
                  <a:close/>
                  <a:moveTo>
                    <a:pt x="697" y="19"/>
                  </a:moveTo>
                  <a:lnTo>
                    <a:pt x="585" y="18"/>
                  </a:lnTo>
                  <a:cubicBezTo>
                    <a:pt x="581" y="18"/>
                    <a:pt x="577" y="15"/>
                    <a:pt x="577" y="10"/>
                  </a:cubicBezTo>
                  <a:cubicBezTo>
                    <a:pt x="577" y="6"/>
                    <a:pt x="581" y="2"/>
                    <a:pt x="585" y="2"/>
                  </a:cubicBezTo>
                  <a:lnTo>
                    <a:pt x="697" y="3"/>
                  </a:lnTo>
                  <a:cubicBezTo>
                    <a:pt x="702" y="3"/>
                    <a:pt x="705" y="6"/>
                    <a:pt x="705" y="11"/>
                  </a:cubicBezTo>
                  <a:cubicBezTo>
                    <a:pt x="705" y="15"/>
                    <a:pt x="701" y="19"/>
                    <a:pt x="697" y="19"/>
                  </a:cubicBezTo>
                  <a:close/>
                  <a:moveTo>
                    <a:pt x="505" y="18"/>
                  </a:moveTo>
                  <a:lnTo>
                    <a:pt x="393" y="18"/>
                  </a:lnTo>
                  <a:cubicBezTo>
                    <a:pt x="388" y="18"/>
                    <a:pt x="385" y="14"/>
                    <a:pt x="385" y="10"/>
                  </a:cubicBezTo>
                  <a:cubicBezTo>
                    <a:pt x="385" y="5"/>
                    <a:pt x="388" y="2"/>
                    <a:pt x="393" y="2"/>
                  </a:cubicBezTo>
                  <a:lnTo>
                    <a:pt x="505" y="2"/>
                  </a:lnTo>
                  <a:cubicBezTo>
                    <a:pt x="509" y="2"/>
                    <a:pt x="513" y="6"/>
                    <a:pt x="513" y="10"/>
                  </a:cubicBezTo>
                  <a:cubicBezTo>
                    <a:pt x="513" y="14"/>
                    <a:pt x="509" y="18"/>
                    <a:pt x="505" y="18"/>
                  </a:cubicBezTo>
                  <a:close/>
                  <a:moveTo>
                    <a:pt x="313" y="17"/>
                  </a:moveTo>
                  <a:lnTo>
                    <a:pt x="201" y="17"/>
                  </a:lnTo>
                  <a:cubicBezTo>
                    <a:pt x="196" y="17"/>
                    <a:pt x="193" y="13"/>
                    <a:pt x="193" y="9"/>
                  </a:cubicBezTo>
                  <a:cubicBezTo>
                    <a:pt x="193" y="5"/>
                    <a:pt x="196" y="1"/>
                    <a:pt x="201" y="1"/>
                  </a:cubicBezTo>
                  <a:lnTo>
                    <a:pt x="313" y="1"/>
                  </a:lnTo>
                  <a:cubicBezTo>
                    <a:pt x="317" y="1"/>
                    <a:pt x="321" y="5"/>
                    <a:pt x="321" y="9"/>
                  </a:cubicBezTo>
                  <a:cubicBezTo>
                    <a:pt x="321" y="14"/>
                    <a:pt x="317" y="17"/>
                    <a:pt x="313" y="17"/>
                  </a:cubicBezTo>
                  <a:close/>
                  <a:moveTo>
                    <a:pt x="120" y="17"/>
                  </a:move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lnTo>
                    <a:pt x="121" y="1"/>
                  </a:lnTo>
                  <a:cubicBezTo>
                    <a:pt x="125" y="1"/>
                    <a:pt x="129" y="4"/>
                    <a:pt x="129" y="9"/>
                  </a:cubicBezTo>
                  <a:cubicBezTo>
                    <a:pt x="129" y="13"/>
                    <a:pt x="125" y="17"/>
                    <a:pt x="120" y="1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59"/>
            <p:cNvSpPr>
              <a:spLocks noChangeArrowheads="1"/>
            </p:cNvSpPr>
            <p:nvPr/>
          </p:nvSpPr>
          <p:spPr bwMode="auto">
            <a:xfrm>
              <a:off x="1239" y="1720"/>
              <a:ext cx="109" cy="1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60"/>
            <p:cNvSpPr>
              <a:spLocks noChangeArrowheads="1"/>
            </p:cNvSpPr>
            <p:nvPr/>
          </p:nvSpPr>
          <p:spPr bwMode="auto">
            <a:xfrm>
              <a:off x="1239" y="1720"/>
              <a:ext cx="109" cy="10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1"/>
            <p:cNvSpPr>
              <a:spLocks/>
            </p:cNvSpPr>
            <p:nvPr/>
          </p:nvSpPr>
          <p:spPr bwMode="auto">
            <a:xfrm>
              <a:off x="1261" y="1741"/>
              <a:ext cx="65" cy="65"/>
            </a:xfrm>
            <a:custGeom>
              <a:avLst/>
              <a:gdLst>
                <a:gd name="T0" fmla="*/ 92 w 184"/>
                <a:gd name="T1" fmla="*/ 0 h 184"/>
                <a:gd name="T2" fmla="*/ 92 w 184"/>
                <a:gd name="T3" fmla="*/ 92 h 184"/>
                <a:gd name="T4" fmla="*/ 184 w 184"/>
                <a:gd name="T5" fmla="*/ 92 h 184"/>
                <a:gd name="T6" fmla="*/ 92 w 184"/>
                <a:gd name="T7" fmla="*/ 184 h 184"/>
                <a:gd name="T8" fmla="*/ 0 w 184"/>
                <a:gd name="T9" fmla="*/ 92 h 184"/>
                <a:gd name="T10" fmla="*/ 92 w 184"/>
                <a:gd name="T11" fmla="*/ 0 h 184"/>
                <a:gd name="T12" fmla="*/ 184 w 184"/>
                <a:gd name="T13" fmla="*/ 92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" h="184">
                  <a:moveTo>
                    <a:pt x="92" y="0"/>
                  </a:moveTo>
                  <a:lnTo>
                    <a:pt x="92" y="92"/>
                  </a:lnTo>
                  <a:lnTo>
                    <a:pt x="184" y="92"/>
                  </a:lnTo>
                  <a:cubicBezTo>
                    <a:pt x="184" y="143"/>
                    <a:pt x="143" y="184"/>
                    <a:pt x="92" y="184"/>
                  </a:cubicBezTo>
                  <a:cubicBezTo>
                    <a:pt x="41" y="184"/>
                    <a:pt x="0" y="143"/>
                    <a:pt x="0" y="92"/>
                  </a:cubicBezTo>
                  <a:cubicBezTo>
                    <a:pt x="0" y="41"/>
                    <a:pt x="41" y="0"/>
                    <a:pt x="92" y="0"/>
                  </a:cubicBezTo>
                  <a:cubicBezTo>
                    <a:pt x="143" y="0"/>
                    <a:pt x="184" y="41"/>
                    <a:pt x="184" y="92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62"/>
            <p:cNvSpPr>
              <a:spLocks noChangeArrowheads="1"/>
            </p:cNvSpPr>
            <p:nvPr/>
          </p:nvSpPr>
          <p:spPr bwMode="auto">
            <a:xfrm>
              <a:off x="1487" y="1110"/>
              <a:ext cx="43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Traffic Class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63"/>
            <p:cNvSpPr>
              <a:spLocks noChangeArrowheads="1"/>
            </p:cNvSpPr>
            <p:nvPr/>
          </p:nvSpPr>
          <p:spPr bwMode="auto">
            <a:xfrm>
              <a:off x="1866" y="1110"/>
              <a:ext cx="7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#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64"/>
            <p:cNvSpPr>
              <a:spLocks noChangeArrowheads="1"/>
            </p:cNvSpPr>
            <p:nvPr/>
          </p:nvSpPr>
          <p:spPr bwMode="auto">
            <a:xfrm>
              <a:off x="1903" y="1110"/>
              <a:ext cx="7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65"/>
            <p:cNvSpPr>
              <a:spLocks noChangeArrowheads="1"/>
            </p:cNvSpPr>
            <p:nvPr/>
          </p:nvSpPr>
          <p:spPr bwMode="auto">
            <a:xfrm>
              <a:off x="2060" y="1110"/>
              <a:ext cx="43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Traffic Class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66"/>
            <p:cNvSpPr>
              <a:spLocks noChangeArrowheads="1"/>
            </p:cNvSpPr>
            <p:nvPr/>
          </p:nvSpPr>
          <p:spPr bwMode="auto">
            <a:xfrm>
              <a:off x="2439" y="1110"/>
              <a:ext cx="7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#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67"/>
            <p:cNvSpPr>
              <a:spLocks noChangeArrowheads="1"/>
            </p:cNvSpPr>
            <p:nvPr/>
          </p:nvSpPr>
          <p:spPr bwMode="auto">
            <a:xfrm>
              <a:off x="2476" y="1110"/>
              <a:ext cx="7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68"/>
            <p:cNvSpPr>
              <a:spLocks noChangeArrowheads="1"/>
            </p:cNvSpPr>
            <p:nvPr/>
          </p:nvSpPr>
          <p:spPr bwMode="auto">
            <a:xfrm>
              <a:off x="2599" y="1110"/>
              <a:ext cx="43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Traffic Class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69"/>
            <p:cNvSpPr>
              <a:spLocks noChangeArrowheads="1"/>
            </p:cNvSpPr>
            <p:nvPr/>
          </p:nvSpPr>
          <p:spPr bwMode="auto">
            <a:xfrm>
              <a:off x="2978" y="1110"/>
              <a:ext cx="7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#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0"/>
            <p:cNvSpPr>
              <a:spLocks noChangeArrowheads="1"/>
            </p:cNvSpPr>
            <p:nvPr/>
          </p:nvSpPr>
          <p:spPr bwMode="auto">
            <a:xfrm>
              <a:off x="3015" y="1110"/>
              <a:ext cx="7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1"/>
            <p:cNvSpPr>
              <a:spLocks noChangeArrowheads="1"/>
            </p:cNvSpPr>
            <p:nvPr/>
          </p:nvSpPr>
          <p:spPr bwMode="auto">
            <a:xfrm>
              <a:off x="3183" y="137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72"/>
            <p:cNvSpPr>
              <a:spLocks noChangeArrowheads="1"/>
            </p:cNvSpPr>
            <p:nvPr/>
          </p:nvSpPr>
          <p:spPr bwMode="auto">
            <a:xfrm>
              <a:off x="3205" y="1379"/>
              <a:ext cx="5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73"/>
            <p:cNvSpPr>
              <a:spLocks noChangeArrowheads="1"/>
            </p:cNvSpPr>
            <p:nvPr/>
          </p:nvSpPr>
          <p:spPr bwMode="auto">
            <a:xfrm>
              <a:off x="3222" y="1379"/>
              <a:ext cx="62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74"/>
            <p:cNvSpPr>
              <a:spLocks noChangeArrowheads="1"/>
            </p:cNvSpPr>
            <p:nvPr/>
          </p:nvSpPr>
          <p:spPr bwMode="auto">
            <a:xfrm>
              <a:off x="3245" y="1379"/>
              <a:ext cx="5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75"/>
            <p:cNvSpPr>
              <a:spLocks noChangeArrowheads="1"/>
            </p:cNvSpPr>
            <p:nvPr/>
          </p:nvSpPr>
          <p:spPr bwMode="auto">
            <a:xfrm>
              <a:off x="3341" y="1110"/>
              <a:ext cx="43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Traffic Class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76"/>
            <p:cNvSpPr>
              <a:spLocks noChangeArrowheads="1"/>
            </p:cNvSpPr>
            <p:nvPr/>
          </p:nvSpPr>
          <p:spPr bwMode="auto">
            <a:xfrm>
              <a:off x="3719" y="1110"/>
              <a:ext cx="7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#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77"/>
            <p:cNvSpPr>
              <a:spLocks noChangeArrowheads="1"/>
            </p:cNvSpPr>
            <p:nvPr/>
          </p:nvSpPr>
          <p:spPr bwMode="auto">
            <a:xfrm>
              <a:off x="3757" y="1110"/>
              <a:ext cx="7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Line 78"/>
            <p:cNvSpPr>
              <a:spLocks noChangeShapeType="1"/>
            </p:cNvSpPr>
            <p:nvPr/>
          </p:nvSpPr>
          <p:spPr bwMode="auto">
            <a:xfrm>
              <a:off x="1745" y="1558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79"/>
            <p:cNvSpPr>
              <a:spLocks noChangeShapeType="1"/>
            </p:cNvSpPr>
            <p:nvPr/>
          </p:nvSpPr>
          <p:spPr bwMode="auto">
            <a:xfrm>
              <a:off x="2284" y="1558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80"/>
            <p:cNvSpPr>
              <a:spLocks noChangeShapeType="1"/>
            </p:cNvSpPr>
            <p:nvPr/>
          </p:nvSpPr>
          <p:spPr bwMode="auto">
            <a:xfrm>
              <a:off x="2823" y="1558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81"/>
            <p:cNvSpPr>
              <a:spLocks noChangeShapeType="1"/>
            </p:cNvSpPr>
            <p:nvPr/>
          </p:nvSpPr>
          <p:spPr bwMode="auto">
            <a:xfrm>
              <a:off x="3565" y="1558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82"/>
            <p:cNvSpPr>
              <a:spLocks noChangeArrowheads="1"/>
            </p:cNvSpPr>
            <p:nvPr/>
          </p:nvSpPr>
          <p:spPr bwMode="auto">
            <a:xfrm>
              <a:off x="1576" y="2166"/>
              <a:ext cx="2292" cy="1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83"/>
            <p:cNvSpPr>
              <a:spLocks noChangeArrowheads="1"/>
            </p:cNvSpPr>
            <p:nvPr/>
          </p:nvSpPr>
          <p:spPr bwMode="auto">
            <a:xfrm>
              <a:off x="1576" y="2166"/>
              <a:ext cx="2292" cy="136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84"/>
            <p:cNvSpPr>
              <a:spLocks noChangeArrowheads="1"/>
            </p:cNvSpPr>
            <p:nvPr/>
          </p:nvSpPr>
          <p:spPr bwMode="auto">
            <a:xfrm>
              <a:off x="2378" y="2191"/>
              <a:ext cx="764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Transmission Selection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Line 85"/>
            <p:cNvSpPr>
              <a:spLocks noChangeShapeType="1"/>
            </p:cNvSpPr>
            <p:nvPr/>
          </p:nvSpPr>
          <p:spPr bwMode="auto">
            <a:xfrm>
              <a:off x="1779" y="1896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86"/>
            <p:cNvSpPr>
              <a:spLocks noChangeShapeType="1"/>
            </p:cNvSpPr>
            <p:nvPr/>
          </p:nvSpPr>
          <p:spPr bwMode="auto">
            <a:xfrm>
              <a:off x="2318" y="1896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87"/>
            <p:cNvSpPr>
              <a:spLocks noChangeShapeType="1"/>
            </p:cNvSpPr>
            <p:nvPr/>
          </p:nvSpPr>
          <p:spPr bwMode="auto">
            <a:xfrm>
              <a:off x="2823" y="1896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88"/>
            <p:cNvSpPr>
              <a:spLocks noChangeShapeType="1"/>
            </p:cNvSpPr>
            <p:nvPr/>
          </p:nvSpPr>
          <p:spPr bwMode="auto">
            <a:xfrm>
              <a:off x="3565" y="1896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89"/>
            <p:cNvSpPr>
              <a:spLocks noChangeShapeType="1"/>
            </p:cNvSpPr>
            <p:nvPr/>
          </p:nvSpPr>
          <p:spPr bwMode="auto">
            <a:xfrm>
              <a:off x="2655" y="2302"/>
              <a:ext cx="0" cy="1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2" name="Rectangle 131"/>
          <p:cNvSpPr/>
          <p:nvPr/>
        </p:nvSpPr>
        <p:spPr bwMode="auto">
          <a:xfrm>
            <a:off x="2506951" y="2457113"/>
            <a:ext cx="491685" cy="878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348131" y="2447499"/>
            <a:ext cx="491685" cy="8787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4181580" y="2460766"/>
            <a:ext cx="491685" cy="8787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5317723" y="2473066"/>
            <a:ext cx="491685" cy="878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8126315" y="3224685"/>
            <a:ext cx="491685" cy="878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667698" y="3095002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TC#7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667698" y="3366622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TC#6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667698" y="365155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TC#5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668881" y="395481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TC#4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6667698" y="4258062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TC#3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667698" y="4508697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TC#2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6672011" y="480020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TC#1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6667698" y="5037385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TC#0</a:t>
            </a: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7353498" y="2746606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>
            <a:off x="6636382" y="3370148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>
            <a:off x="6638484" y="3668841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>
            <a:off x="6636382" y="3944861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>
            <a:off x="6627615" y="4243554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>
            <a:off x="6636382" y="4540281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/>
          <p:nvPr/>
        </p:nvCxnSpPr>
        <p:spPr bwMode="auto">
          <a:xfrm>
            <a:off x="6636382" y="4838974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/>
          <p:nvPr/>
        </p:nvCxnSpPr>
        <p:spPr bwMode="auto">
          <a:xfrm>
            <a:off x="6636382" y="5114994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/>
          <p:nvPr/>
        </p:nvCxnSpPr>
        <p:spPr bwMode="auto">
          <a:xfrm>
            <a:off x="6638483" y="3090999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/>
          <p:nvPr/>
        </p:nvCxnSpPr>
        <p:spPr bwMode="auto">
          <a:xfrm>
            <a:off x="8022558" y="2746606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/>
          <p:nvPr/>
        </p:nvCxnSpPr>
        <p:spPr bwMode="auto">
          <a:xfrm>
            <a:off x="8784777" y="2743931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7184171" y="2532606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T0</a:t>
            </a:r>
          </a:p>
        </p:txBody>
      </p:sp>
      <p:cxnSp>
        <p:nvCxnSpPr>
          <p:cNvPr id="137" name="Straight Connector 136"/>
          <p:cNvCxnSpPr/>
          <p:nvPr/>
        </p:nvCxnSpPr>
        <p:spPr bwMode="auto">
          <a:xfrm>
            <a:off x="11815138" y="2767870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6849337" y="1628342"/>
            <a:ext cx="2057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002060"/>
                </a:solidFill>
              </a:rPr>
              <a:t>SetGateStates</a:t>
            </a:r>
            <a:r>
              <a:rPr lang="en-US" sz="1200" dirty="0">
                <a:solidFill>
                  <a:srgbClr val="002060"/>
                </a:solidFill>
              </a:rPr>
              <a:t>:</a:t>
            </a:r>
          </a:p>
          <a:p>
            <a:r>
              <a:rPr lang="en-US" sz="1200" dirty="0">
                <a:solidFill>
                  <a:srgbClr val="002060"/>
                </a:solidFill>
              </a:rPr>
              <a:t>State: C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en-US" sz="1200" dirty="0">
                <a:solidFill>
                  <a:srgbClr val="002060"/>
                </a:solidFill>
              </a:rPr>
              <a:t>TC   : 7  6  5 4  3  2  1 0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7860871" y="2536438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T1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8599410" y="2529379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T2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8475994" y="1598150"/>
            <a:ext cx="2057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002060"/>
                </a:solidFill>
              </a:rPr>
              <a:t>SetGateStates</a:t>
            </a:r>
            <a:r>
              <a:rPr lang="en-US" sz="1200" dirty="0">
                <a:solidFill>
                  <a:srgbClr val="002060"/>
                </a:solidFill>
              </a:rPr>
              <a:t>:</a:t>
            </a:r>
          </a:p>
          <a:p>
            <a:r>
              <a:rPr lang="en-US" sz="1200" dirty="0">
                <a:solidFill>
                  <a:srgbClr val="002060"/>
                </a:solidFill>
              </a:rPr>
              <a:t>State: 0 C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en-US" sz="1200" dirty="0">
                <a:solidFill>
                  <a:srgbClr val="002060"/>
                </a:solidFill>
              </a:rPr>
              <a:t>TC   : 7  6  5 4  3  2  1 0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10077818" y="1596535"/>
            <a:ext cx="2057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002060"/>
                </a:solidFill>
              </a:rPr>
              <a:t>SetGateStates</a:t>
            </a:r>
            <a:r>
              <a:rPr lang="en-US" sz="1200" dirty="0">
                <a:solidFill>
                  <a:srgbClr val="002060"/>
                </a:solidFill>
              </a:rPr>
              <a:t>:</a:t>
            </a:r>
          </a:p>
          <a:p>
            <a:r>
              <a:rPr lang="en-US" sz="1200" dirty="0">
                <a:solidFill>
                  <a:srgbClr val="002060"/>
                </a:solidFill>
              </a:rPr>
              <a:t>State: C O </a:t>
            </a:r>
            <a:r>
              <a:rPr lang="en-US" sz="1200" dirty="0" err="1">
                <a:solidFill>
                  <a:srgbClr val="002060"/>
                </a:solidFill>
              </a:rPr>
              <a:t>O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O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O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O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O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O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en-US" sz="1200" dirty="0">
                <a:solidFill>
                  <a:srgbClr val="002060"/>
                </a:solidFill>
              </a:rPr>
              <a:t>TC   : 7  6  5  4  3  2  1 0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8918753" y="3499601"/>
            <a:ext cx="491685" cy="8787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9461496" y="3764411"/>
            <a:ext cx="491685" cy="8787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10427259" y="4940834"/>
            <a:ext cx="491685" cy="878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8" name="Straight Arrow Connector 147"/>
          <p:cNvCxnSpPr/>
          <p:nvPr/>
        </p:nvCxnSpPr>
        <p:spPr bwMode="auto">
          <a:xfrm>
            <a:off x="7365622" y="2913756"/>
            <a:ext cx="4404714" cy="1528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8795643" y="2658291"/>
            <a:ext cx="1282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</a:rPr>
              <a:t>Cycle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8157437" y="5327030"/>
            <a:ext cx="172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Gate Open Duration for Time-critical Traffic (TC#7)</a:t>
            </a:r>
          </a:p>
        </p:txBody>
      </p:sp>
      <p:sp>
        <p:nvSpPr>
          <p:cNvPr id="153" name="Right Brace 152"/>
          <p:cNvSpPr/>
          <p:nvPr/>
        </p:nvSpPr>
        <p:spPr>
          <a:xfrm rot="5400000">
            <a:off x="8339670" y="4849308"/>
            <a:ext cx="140963" cy="770985"/>
          </a:xfrm>
          <a:prstGeom prst="rightBrac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" name="Elbow Connector 154"/>
          <p:cNvCxnSpPr>
            <a:endCxn id="131" idx="1"/>
          </p:cNvCxnSpPr>
          <p:nvPr/>
        </p:nvCxnSpPr>
        <p:spPr bwMode="auto">
          <a:xfrm rot="16200000" flipH="1">
            <a:off x="6881402" y="2368336"/>
            <a:ext cx="431965" cy="173573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7" name="Elbow Connector 156"/>
          <p:cNvCxnSpPr/>
          <p:nvPr/>
        </p:nvCxnSpPr>
        <p:spPr bwMode="auto">
          <a:xfrm rot="10800000" flipV="1">
            <a:off x="8018800" y="2216535"/>
            <a:ext cx="599200" cy="368763"/>
          </a:xfrm>
          <a:prstGeom prst="bentConnector3">
            <a:avLst>
              <a:gd name="adj1" fmla="val 101555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5" name="Elbow Connector 164"/>
          <p:cNvCxnSpPr/>
          <p:nvPr/>
        </p:nvCxnSpPr>
        <p:spPr bwMode="auto">
          <a:xfrm rot="10800000" flipV="1">
            <a:off x="8978607" y="2173224"/>
            <a:ext cx="1273011" cy="466498"/>
          </a:xfrm>
          <a:prstGeom prst="bentConnector3">
            <a:avLst>
              <a:gd name="adj1" fmla="val -145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5" name="TextBox 174"/>
          <p:cNvSpPr txBox="1"/>
          <p:nvPr/>
        </p:nvSpPr>
        <p:spPr>
          <a:xfrm>
            <a:off x="7283399" y="5602735"/>
            <a:ext cx="10082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Guard band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184171" y="5943600"/>
            <a:ext cx="477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</a:rPr>
              <a:t>Time critical traffic can be protected by a </a:t>
            </a:r>
            <a:r>
              <a:rPr lang="en-US" sz="1600" b="1" dirty="0">
                <a:solidFill>
                  <a:srgbClr val="002060"/>
                </a:solidFill>
              </a:rPr>
              <a:t>guard band</a:t>
            </a:r>
          </a:p>
        </p:txBody>
      </p:sp>
      <p:sp>
        <p:nvSpPr>
          <p:cNvPr id="178" name="Right Brace 177"/>
          <p:cNvSpPr/>
          <p:nvPr/>
        </p:nvSpPr>
        <p:spPr>
          <a:xfrm rot="5400000">
            <a:off x="10226831" y="3769273"/>
            <a:ext cx="140651" cy="2946356"/>
          </a:xfrm>
          <a:prstGeom prst="rightBrac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TextBox 178"/>
          <p:cNvSpPr txBox="1"/>
          <p:nvPr/>
        </p:nvSpPr>
        <p:spPr>
          <a:xfrm>
            <a:off x="9902869" y="5288417"/>
            <a:ext cx="1895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Gate Open Duration for other (non-protected) traffic classes (TC#0-6)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00171" y="2868088"/>
            <a:ext cx="943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2"/>
                </a:solidFill>
              </a:rPr>
              <a:t>Time-critical Traffic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08E4E7-3F92-4677-B79F-B8E8FA66EEE0}"/>
              </a:ext>
            </a:extLst>
          </p:cNvPr>
          <p:cNvSpPr txBox="1"/>
          <p:nvPr/>
        </p:nvSpPr>
        <p:spPr>
          <a:xfrm>
            <a:off x="374386" y="5610362"/>
            <a:ext cx="6825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The Time-Aware scheduling behavior must be enforced at the MAC (e.g. 802.3 or 802.11)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CC1-8D30-4A11-A8F8-4DCEA0E3EA47}"/>
              </a:ext>
            </a:extLst>
          </p:cNvPr>
          <p:cNvSpPr/>
          <p:nvPr/>
        </p:nvSpPr>
        <p:spPr>
          <a:xfrm>
            <a:off x="402167" y="59436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The Time-Aware scheduling behavior have to coexist/align with the 802.11 access mechanisms (e.g. EDCA and trigger-based access)</a:t>
            </a:r>
          </a:p>
        </p:txBody>
      </p:sp>
    </p:spTree>
    <p:extLst>
      <p:ext uri="{BB962C8B-B14F-4D97-AF65-F5344CB8AC3E}">
        <p14:creationId xmlns:p14="http://schemas.microsoft.com/office/powerpoint/2010/main" val="1225990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required to support Time-Aware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 marL="57150" indent="0"/>
            <a:r>
              <a:rPr lang="en-US" sz="2000" dirty="0"/>
              <a:t>Time synchronization</a:t>
            </a:r>
          </a:p>
          <a:p>
            <a:pPr marL="800100" lvl="1">
              <a:buFont typeface="Wingdings" panose="05000000000000000000" pitchFamily="2" charset="2"/>
              <a:buChar char="ü"/>
            </a:pPr>
            <a:r>
              <a:rPr lang="en-US" sz="1800" dirty="0"/>
              <a:t>Support for 802.1AS time synchronization is already enabled by 802.11 TM and FTM</a:t>
            </a:r>
          </a:p>
          <a:p>
            <a:pPr marL="57150" indent="0"/>
            <a:r>
              <a:rPr lang="en-US" sz="2000" dirty="0"/>
              <a:t>Classification and mapping packets of a traffic stream to a traffic class (aligned with 802.1Q traffic classification)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1800" dirty="0"/>
              <a:t>802.1Q and TCLAS traffic mapping capabilities defined in the 802.11 spec</a:t>
            </a:r>
          </a:p>
          <a:p>
            <a:pPr marL="57150" indent="0"/>
            <a:r>
              <a:rPr lang="en-US" sz="2000" dirty="0"/>
              <a:t>Capability to receive a time-aware schedule request from the higher layer at the 802.11 MAC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The schedule is used by the 802.11 MAC to control medium access and serve the traffic streams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The 802.11 MAC may accept or reject the request (this is an exchange with the higher layer, the decision is implementation specific)</a:t>
            </a:r>
          </a:p>
          <a:p>
            <a:pPr marL="57150" indent="0"/>
            <a:r>
              <a:rPr lang="en-US" sz="2000" dirty="0"/>
              <a:t>Capability to execute a time-aware schedule, i.e., deliver packets with certain deadlines (bounded latency) at requested time intervals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sz="1800" dirty="0"/>
              <a:t>The 802.11 MAC needs to provide predictable access to certain packets (preferably with high reliability) and enable non-AP STAs to request such service based on a higher layer trigger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829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1: Time-Aware Schedule Configuration over 802.11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614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Time-Aware Schedule Configuration Extensions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pSp>
        <p:nvGrpSpPr>
          <p:cNvPr id="18" name="Group 17"/>
          <p:cNvGrpSpPr/>
          <p:nvPr/>
        </p:nvGrpSpPr>
        <p:grpSpPr>
          <a:xfrm>
            <a:off x="1143000" y="2133600"/>
            <a:ext cx="4376403" cy="2995374"/>
            <a:chOff x="2481597" y="2209800"/>
            <a:chExt cx="3326137" cy="216126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49376" y="2388478"/>
              <a:ext cx="2067127" cy="198258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07038" y="2209800"/>
              <a:ext cx="3300696" cy="1464662"/>
            </a:xfrm>
            <a:prstGeom prst="rect">
              <a:avLst/>
            </a:prstGeom>
          </p:spPr>
        </p:pic>
        <p:cxnSp>
          <p:nvCxnSpPr>
            <p:cNvPr id="10" name="Straight Connector 9"/>
            <p:cNvCxnSpPr/>
            <p:nvPr/>
          </p:nvCxnSpPr>
          <p:spPr>
            <a:xfrm flipV="1">
              <a:off x="3423336" y="3720725"/>
              <a:ext cx="320277" cy="132415"/>
            </a:xfrm>
            <a:prstGeom prst="line">
              <a:avLst/>
            </a:prstGeom>
            <a:ln>
              <a:solidFill>
                <a:schemeClr val="tx2"/>
              </a:solidFill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798114" y="3372460"/>
              <a:ext cx="36333" cy="302002"/>
            </a:xfrm>
            <a:prstGeom prst="line">
              <a:avLst/>
            </a:prstGeom>
            <a:ln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481597" y="3391883"/>
              <a:ext cx="66822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solidFill>
                    <a:schemeClr val="tx2"/>
                  </a:solidFill>
                  <a:cs typeface="Neo Sans Intel"/>
                </a:rPr>
                <a:t>TSN Talker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099383" y="4062905"/>
              <a:ext cx="64790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solidFill>
                    <a:schemeClr val="tx2"/>
                  </a:solidFill>
                  <a:cs typeface="Neo Sans Intel"/>
                </a:rPr>
                <a:t>TSN Listener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2875324" y="3287001"/>
              <a:ext cx="922790" cy="15543"/>
            </a:xfrm>
            <a:prstGeom prst="line">
              <a:avLst/>
            </a:prstGeom>
            <a:ln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1207854" y="5456403"/>
            <a:ext cx="3191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2"/>
                </a:solidFill>
                <a:cs typeface="Neo Sans Intel"/>
              </a:rPr>
              <a:t>CUC: Central User Configuration </a:t>
            </a:r>
          </a:p>
          <a:p>
            <a:r>
              <a:rPr lang="en-US" sz="1000" b="1" dirty="0">
                <a:solidFill>
                  <a:schemeClr val="tx2"/>
                </a:solidFill>
                <a:cs typeface="Neo Sans Intel"/>
              </a:rPr>
              <a:t>CNC: Central Network Configuration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82612" y="1751014"/>
            <a:ext cx="375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802.1Qcc Centralized Model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634233" y="1600200"/>
            <a:ext cx="6096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chemeClr val="tx2"/>
                </a:solidFill>
                <a:cs typeface="Neo Sans Intel"/>
              </a:rPr>
              <a:t>Qbv</a:t>
            </a:r>
            <a:r>
              <a:rPr lang="en-US" sz="1600" b="1" dirty="0">
                <a:solidFill>
                  <a:schemeClr val="tx2"/>
                </a:solidFill>
                <a:cs typeface="Neo Sans Intel"/>
              </a:rPr>
              <a:t> Schedule Computation:</a:t>
            </a:r>
            <a:endParaRPr lang="en-US" sz="1600" dirty="0">
              <a:solidFill>
                <a:schemeClr val="tx2"/>
              </a:solidFill>
              <a:cs typeface="Neo Sans Intel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Neo Sans Intel"/>
              </a:rPr>
              <a:t> Traffic requirements are known (max pkt size, inter-arrival time)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Neo Sans Intel"/>
              </a:rPr>
              <a:t> The CNC uses the link speed to create the schedule</a:t>
            </a:r>
            <a:endParaRPr lang="en-US" sz="1600" b="1" dirty="0">
              <a:solidFill>
                <a:schemeClr val="tx2"/>
              </a:solidFill>
              <a:cs typeface="Neo Sans Intel"/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2"/>
                </a:solidFill>
                <a:cs typeface="Neo Sans Intel"/>
              </a:rPr>
              <a:t> For Ethernet</a:t>
            </a:r>
            <a:r>
              <a:rPr lang="en-US" sz="1600" dirty="0">
                <a:solidFill>
                  <a:schemeClr val="tx2"/>
                </a:solidFill>
                <a:cs typeface="Neo Sans Intel"/>
              </a:rPr>
              <a:t>: The CNC assumes a fixed link speed (e.g. 1 </a:t>
            </a:r>
            <a:r>
              <a:rPr lang="en-US" sz="1600" dirty="0" err="1">
                <a:solidFill>
                  <a:schemeClr val="tx2"/>
                </a:solidFill>
                <a:cs typeface="Neo Sans Intel"/>
              </a:rPr>
              <a:t>Gbps</a:t>
            </a:r>
            <a:r>
              <a:rPr lang="en-US" sz="1600" dirty="0">
                <a:solidFill>
                  <a:schemeClr val="tx2"/>
                </a:solidFill>
                <a:cs typeface="Neo Sans Intel"/>
              </a:rPr>
              <a:t>) to compute the </a:t>
            </a:r>
            <a:r>
              <a:rPr lang="en-US" sz="1600" b="1" dirty="0">
                <a:solidFill>
                  <a:schemeClr val="tx2"/>
                </a:solidFill>
                <a:cs typeface="Neo Sans Intel"/>
              </a:rPr>
              <a:t>gate open duration</a:t>
            </a:r>
            <a:r>
              <a:rPr lang="en-US" sz="1600" dirty="0">
                <a:solidFill>
                  <a:schemeClr val="tx2"/>
                </a:solidFill>
                <a:cs typeface="Neo Sans Intel"/>
              </a:rPr>
              <a:t> for a given max packet size;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Neo Sans Intel"/>
              </a:rPr>
              <a:t> For </a:t>
            </a:r>
            <a:r>
              <a:rPr lang="en-US" sz="1600" b="1" dirty="0">
                <a:solidFill>
                  <a:schemeClr val="tx2"/>
                </a:solidFill>
                <a:cs typeface="Neo Sans Intel"/>
              </a:rPr>
              <a:t>wireless/802.11</a:t>
            </a:r>
            <a:r>
              <a:rPr lang="en-US" sz="1600" dirty="0">
                <a:solidFill>
                  <a:schemeClr val="tx2"/>
                </a:solidFill>
                <a:cs typeface="Neo Sans Intel"/>
              </a:rPr>
              <a:t>: the CNC needs an estimate of time-aware scheduling support provided by the 802.11 MAC (</a:t>
            </a:r>
            <a:r>
              <a:rPr lang="en-US" sz="1600" b="1" dirty="0">
                <a:solidFill>
                  <a:schemeClr val="tx2"/>
                </a:solidFill>
                <a:cs typeface="Neo Sans Intel"/>
              </a:rPr>
              <a:t>worst-case latency for a given max packet size at predictable time intervals</a:t>
            </a:r>
            <a:r>
              <a:rPr lang="en-US" sz="1600" dirty="0">
                <a:solidFill>
                  <a:schemeClr val="tx2"/>
                </a:solidFill>
                <a:cs typeface="Neo Sans Intel"/>
              </a:rPr>
              <a:t>)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Neo Sans Intel"/>
              </a:rPr>
              <a:t> Information about 802.11 capabilities could be added as part of </a:t>
            </a:r>
            <a:r>
              <a:rPr lang="en-US" sz="1600" dirty="0" err="1">
                <a:solidFill>
                  <a:schemeClr val="tx2"/>
                </a:solidFill>
                <a:cs typeface="Neo Sans Intel"/>
              </a:rPr>
              <a:t>Qbv</a:t>
            </a:r>
            <a:r>
              <a:rPr lang="en-US" sz="1600" dirty="0">
                <a:solidFill>
                  <a:schemeClr val="tx2"/>
                </a:solidFill>
                <a:cs typeface="Neo Sans Intel"/>
              </a:rPr>
              <a:t> configuration (802.1Qbv parameters wireless links) → </a:t>
            </a:r>
            <a:r>
              <a:rPr lang="en-US" sz="1600" b="1" dirty="0">
                <a:solidFill>
                  <a:schemeClr val="tx2"/>
                </a:solidFill>
                <a:cs typeface="Neo Sans Intel"/>
              </a:rPr>
              <a:t>topic for collaboration between 802.1TSN and 802.11</a:t>
            </a:r>
          </a:p>
          <a:p>
            <a:pPr marL="285750"/>
            <a:r>
              <a:rPr lang="en-US" sz="1600" b="1" dirty="0">
                <a:solidFill>
                  <a:schemeClr val="tx2"/>
                </a:solidFill>
                <a:cs typeface="Neo Sans Intel"/>
              </a:rPr>
              <a:t> 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Neo Sans Intel"/>
              </a:rPr>
              <a:t> The CNC can define a schedule and request the 802.11 devices (AP and STAs) to execute it, 802.11 devices need to indicate whether they can meet the requested schedule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2"/>
                </a:solidFill>
                <a:cs typeface="Neo Sans Intel"/>
              </a:rPr>
              <a:t>Need a management interface at the 802.11 MAC and primitives to accept/negotiate a Time-Aware Scheduling request from the higher (</a:t>
            </a:r>
            <a:r>
              <a:rPr lang="en-US" sz="1600" b="1" dirty="0" err="1">
                <a:solidFill>
                  <a:schemeClr val="tx2"/>
                </a:solidFill>
                <a:cs typeface="Neo Sans Intel"/>
              </a:rPr>
              <a:t>Qbv</a:t>
            </a:r>
            <a:r>
              <a:rPr lang="en-US" sz="1600" b="1" dirty="0">
                <a:solidFill>
                  <a:schemeClr val="tx2"/>
                </a:solidFill>
                <a:cs typeface="Neo Sans Intel"/>
              </a:rPr>
              <a:t>) layer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2"/>
              </a:solidFill>
              <a:cs typeface="Neo Sans Intel"/>
            </a:endParaRPr>
          </a:p>
          <a:p>
            <a:pPr marL="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2"/>
              </a:solidFill>
              <a:cs typeface="Neo Sans Intel"/>
            </a:endParaRPr>
          </a:p>
        </p:txBody>
      </p:sp>
    </p:spTree>
    <p:extLst>
      <p:ext uri="{BB962C8B-B14F-4D97-AF65-F5344CB8AC3E}">
        <p14:creationId xmlns:p14="http://schemas.microsoft.com/office/powerpoint/2010/main" val="4083619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3169</Words>
  <Application>Microsoft Office PowerPoint</Application>
  <PresentationFormat>Widescreen</PresentationFormat>
  <Paragraphs>456</Paragraphs>
  <Slides>24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Intel Clear</vt:lpstr>
      <vt:lpstr>Times New Roman</vt:lpstr>
      <vt:lpstr>Verdana</vt:lpstr>
      <vt:lpstr>Wingdings</vt:lpstr>
      <vt:lpstr>Office Theme</vt:lpstr>
      <vt:lpstr>Document</vt:lpstr>
      <vt:lpstr>Capabilities to support Time-Aware Scheduling in 802.11be</vt:lpstr>
      <vt:lpstr>Abstract</vt:lpstr>
      <vt:lpstr>Outline</vt:lpstr>
      <vt:lpstr>IEEE 802.1 Time-Sensitive Networking (TSN)</vt:lpstr>
      <vt:lpstr>Time-Aware (Qbv) Scheduling – Operation model  &amp; Assumptions</vt:lpstr>
      <vt:lpstr>Parameters and Example Schedule</vt:lpstr>
      <vt:lpstr>Capabilities required to support Time-Aware Scheduling</vt:lpstr>
      <vt:lpstr>Part 1: Time-Aware Schedule Configuration over 802.11</vt:lpstr>
      <vt:lpstr>Time-Aware Schedule Configuration Extensions</vt:lpstr>
      <vt:lpstr>Time-Aware Schedule Configuration over 802.11</vt:lpstr>
      <vt:lpstr>STA initiated Time-Aware Scheduling Request (e.g. STA Talker scenario)</vt:lpstr>
      <vt:lpstr>Summary of Gaps and Potential Solutions</vt:lpstr>
      <vt:lpstr>Time-aware scheduling support via enhanced AddTS Request/Response</vt:lpstr>
      <vt:lpstr>Additional considerations</vt:lpstr>
      <vt:lpstr>Part 2: Time-Aware Schedule Execution Enhancements (latency, jitter, reliability) over 802.11  </vt:lpstr>
      <vt:lpstr>Issues if the 802.11 MAC is not aware of time-critical packets and their required transmission schedule</vt:lpstr>
      <vt:lpstr>Making the 802.11 MAC time-aware</vt:lpstr>
      <vt:lpstr>TSN Channel Access</vt:lpstr>
      <vt:lpstr>Impact of unmanaged BSSs</vt:lpstr>
      <vt:lpstr>Summary of the new requirements to support Time-Aware Scheduling over 802.11be</vt:lpstr>
      <vt:lpstr>Conclusions</vt:lpstr>
      <vt:lpstr>References</vt:lpstr>
      <vt:lpstr>Example: Setting up a downlink schedule over 802.11</vt:lpstr>
      <vt:lpstr>Example: Setting up an uplink schedule over 802.11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Capabilities to support Time-Aware (802.1Qbv) Scheduling over 802.11be</dc:title>
  <dc:creator>Cavalcanti, Dave</dc:creator>
  <cp:keywords>CTPClassification=CTP_NT</cp:keywords>
  <cp:lastModifiedBy>Cavalcanti, Dave</cp:lastModifiedBy>
  <cp:revision>105</cp:revision>
  <dcterms:created xsi:type="dcterms:W3CDTF">2019-10-29T18:27:16Z</dcterms:created>
  <dcterms:modified xsi:type="dcterms:W3CDTF">2019-11-10T20:03:13Z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a1f11d0d-2271-4606-9e2d-6a483f6b7228</vt:lpwstr>
  </property>
  <property fmtid="{D5CDD505-2E9C-101B-9397-08002B2CF9AE}" pid="3" name="CTP_TimeStamp">
    <vt:lpwstr>2019-11-10 20:03:12Z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