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896" r:id="rId3"/>
    <p:sldId id="928" r:id="rId4"/>
    <p:sldId id="921" r:id="rId5"/>
    <p:sldId id="934" r:id="rId6"/>
    <p:sldId id="935" r:id="rId7"/>
    <p:sldId id="911" r:id="rId8"/>
    <p:sldId id="905" r:id="rId9"/>
    <p:sldId id="937" r:id="rId10"/>
    <p:sldId id="927" r:id="rId11"/>
    <p:sldId id="938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88989" autoAdjust="0"/>
  </p:normalViewPr>
  <p:slideViewPr>
    <p:cSldViewPr>
      <p:cViewPr varScale="1">
        <p:scale>
          <a:sx n="59" d="100"/>
          <a:sy n="59" d="100"/>
        </p:scale>
        <p:origin x="1708" y="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2019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925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76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802.11-19/1932r1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Policy Framework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38813"/>
              </p:ext>
            </p:extLst>
          </p:nvPr>
        </p:nvGraphicFramePr>
        <p:xfrm>
          <a:off x="685796" y="3098680"/>
          <a:ext cx="7702627" cy="22025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laurent.cariou@intel.com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Das</a:t>
                      </a:r>
                      <a:r>
                        <a:rPr lang="en-US" sz="1100" baseline="0" dirty="0"/>
                        <a:t> Dibakar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das.dibakar@intel.com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Chittabrata Ghosh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chittabrata.ghosh@intel.com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5122BF-1C9D-42EC-9A21-1856C12BD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We proposed the concept of Multi-link policy, which is a set of rules regulating multi-link operations between an AP MLD and STA MLDs. </a:t>
            </a:r>
          </a:p>
          <a:p>
            <a:endParaRPr lang="en-US" altLang="zh-CN" dirty="0"/>
          </a:p>
          <a:p>
            <a:r>
              <a:rPr lang="en-US" altLang="zh-CN" sz="2000" dirty="0"/>
              <a:t>The Multi-link policy enables a unified framework that is flexible to apply multi-link operations to address different use cases.</a:t>
            </a:r>
          </a:p>
          <a:p>
            <a:endParaRPr lang="en-US" altLang="zh-C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C3B02A-0089-4181-BA13-E698C4730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401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E123E-7F6F-4888-89FD-82725511F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3266C-6549-44D1-951F-90612B90F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11-19-0773-07-00be-multi-link-operation-framework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0895-0DBD-45E5-833B-EF1E34A0D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7BB19-3354-4819-B46A-311F3005A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E9E3C-7A29-44CC-B41B-225911161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118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Multi-link operation is a </a:t>
            </a:r>
            <a:r>
              <a:rPr lang="en-GB" sz="2000" dirty="0"/>
              <a:t>feature agreed in EHT PAR.</a:t>
            </a:r>
          </a:p>
          <a:p>
            <a:pPr lvl="1"/>
            <a:r>
              <a:rPr lang="en-GB" sz="1800" dirty="0"/>
              <a:t>Multi-link/multi-channel aggregation and operation.</a:t>
            </a:r>
          </a:p>
          <a:p>
            <a:pPr lvl="1"/>
            <a:endParaRPr lang="en-US" dirty="0"/>
          </a:p>
          <a:p>
            <a:r>
              <a:rPr lang="en-US" altLang="zh-CN" sz="2000" dirty="0"/>
              <a:t>Multi-link operation is applicable to address many different use cases. Depending on the specific characteristics and requirements of these use cases, we need to configure different rules for Multi-link operation.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this presentation, we call this set of rules the Multi-link policy, and propose </a:t>
            </a:r>
            <a:r>
              <a:rPr lang="en-US" sz="2000" dirty="0"/>
              <a:t>the fundamental framework for Multi-link policy.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F7B34-C42F-40FF-9906-EFD2A8EE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902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framework as shown in [1]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7" name="TextBox 6"/>
          <p:cNvSpPr txBox="1"/>
          <p:nvPr/>
        </p:nvSpPr>
        <p:spPr>
          <a:xfrm>
            <a:off x="5724128" y="2216330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Example 2</a:t>
            </a:r>
            <a:endParaRPr lang="zh-CN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72072" y="221324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Example 1</a:t>
            </a:r>
            <a:endParaRPr lang="zh-CN" alt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8" y="2852936"/>
            <a:ext cx="9045596" cy="2792814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0505DC-D7D9-4821-8D63-5DD78C71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582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Multi-link operations between an AP MLD and STA MLDs can be divided into several aspects:</a:t>
            </a:r>
          </a:p>
          <a:p>
            <a:pPr lvl="1"/>
            <a:r>
              <a:rPr lang="en-US" altLang="zh-CN" sz="1600" dirty="0"/>
              <a:t>Pre-association </a:t>
            </a:r>
          </a:p>
          <a:p>
            <a:pPr lvl="1"/>
            <a:r>
              <a:rPr lang="en-US" altLang="zh-CN" sz="1600" dirty="0"/>
              <a:t>Post-association management plane</a:t>
            </a:r>
          </a:p>
          <a:p>
            <a:pPr lvl="1"/>
            <a:r>
              <a:rPr lang="en-US" altLang="zh-CN" sz="1600" dirty="0"/>
              <a:t>Post-association data plane</a:t>
            </a:r>
          </a:p>
          <a:p>
            <a:endParaRPr lang="en-US" altLang="zh-CN" dirty="0"/>
          </a:p>
          <a:p>
            <a:r>
              <a:rPr lang="en-US" altLang="zh-CN" sz="2000" dirty="0"/>
              <a:t>For each aspect, depending on the requirements of use cases, different Multi-link operation rules need to be enforced to regulate the behaviors of AP MLD and STA MLDs.</a:t>
            </a:r>
          </a:p>
          <a:p>
            <a:endParaRPr lang="en-US" altLang="zh-CN" sz="2000" dirty="0"/>
          </a:p>
          <a:p>
            <a:r>
              <a:rPr lang="en-US" altLang="zh-CN" sz="2000" dirty="0"/>
              <a:t>In the following, we use two specific use cases, load balancing and traffic separation &amp; prioritization, to show how Multi-link operation rules vary with different scenarios.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3D512-55BB-4518-A848-D142B11C3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5570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01290" cy="508472"/>
          </a:xfrm>
        </p:spPr>
        <p:txBody>
          <a:bodyPr/>
          <a:lstStyle/>
          <a:p>
            <a:r>
              <a:rPr lang="en-US" altLang="zh-CN" dirty="0"/>
              <a:t>Load Balancing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542760" y="1924508"/>
            <a:ext cx="936104" cy="4320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1760" y="2760276"/>
            <a:ext cx="936104" cy="36004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6500" y="3312938"/>
            <a:ext cx="931364" cy="375665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339752" y="1700808"/>
            <a:ext cx="504056" cy="20300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45105" y="2038611"/>
            <a:ext cx="498703" cy="2074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STA2</a:t>
            </a:r>
            <a:endParaRPr lang="zh-CN" altLang="en-US" sz="10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327413" y="2348880"/>
            <a:ext cx="516395" cy="19352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27200" y="2832336"/>
            <a:ext cx="516819" cy="22122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18485" y="3368717"/>
            <a:ext cx="525323" cy="276307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 bwMode="auto">
          <a:xfrm flipV="1">
            <a:off x="1478864" y="1802309"/>
            <a:ext cx="860888" cy="3382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stCxn id="6" idx="3"/>
            <a:endCxn id="10" idx="1"/>
          </p:cNvCxnSpPr>
          <p:nvPr/>
        </p:nvCxnSpPr>
        <p:spPr bwMode="auto">
          <a:xfrm>
            <a:off x="1478864" y="2140532"/>
            <a:ext cx="866241" cy="18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6" idx="3"/>
            <a:endCxn id="11" idx="1"/>
          </p:cNvCxnSpPr>
          <p:nvPr/>
        </p:nvCxnSpPr>
        <p:spPr bwMode="auto">
          <a:xfrm>
            <a:off x="1478864" y="2140532"/>
            <a:ext cx="848549" cy="3051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>
            <a:stCxn id="7" idx="3"/>
            <a:endCxn id="13" idx="1"/>
          </p:cNvCxnSpPr>
          <p:nvPr/>
        </p:nvCxnSpPr>
        <p:spPr bwMode="auto">
          <a:xfrm>
            <a:off x="1497864" y="2940296"/>
            <a:ext cx="829336" cy="26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8" idx="3"/>
            <a:endCxn id="14" idx="1"/>
          </p:cNvCxnSpPr>
          <p:nvPr/>
        </p:nvCxnSpPr>
        <p:spPr bwMode="auto">
          <a:xfrm>
            <a:off x="1497864" y="3500771"/>
            <a:ext cx="820621" cy="6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928922" y="1888885"/>
            <a:ext cx="937438" cy="40372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928922" y="2742077"/>
            <a:ext cx="927542" cy="378239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28922" y="3379112"/>
            <a:ext cx="927542" cy="36004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476896" y="1713733"/>
            <a:ext cx="504056" cy="2556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75562" y="2168860"/>
            <a:ext cx="505390" cy="2520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481935" y="3339124"/>
            <a:ext cx="499017" cy="22000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7481934" y="2991539"/>
            <a:ext cx="499017" cy="25744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475562" y="3664266"/>
            <a:ext cx="505390" cy="22367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Arrow Connector 35"/>
          <p:cNvCxnSpPr>
            <a:stCxn id="27" idx="3"/>
            <a:endCxn id="30" idx="1"/>
          </p:cNvCxnSpPr>
          <p:nvPr/>
        </p:nvCxnSpPr>
        <p:spPr bwMode="auto">
          <a:xfrm flipV="1">
            <a:off x="6866360" y="1841546"/>
            <a:ext cx="610536" cy="2491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7" name="Straight Arrow Connector 36"/>
          <p:cNvCxnSpPr>
            <a:stCxn id="27" idx="3"/>
            <a:endCxn id="31" idx="1"/>
          </p:cNvCxnSpPr>
          <p:nvPr/>
        </p:nvCxnSpPr>
        <p:spPr bwMode="auto">
          <a:xfrm>
            <a:off x="6866360" y="2090745"/>
            <a:ext cx="609202" cy="204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28" idx="3"/>
            <a:endCxn id="34" idx="1"/>
          </p:cNvCxnSpPr>
          <p:nvPr/>
        </p:nvCxnSpPr>
        <p:spPr bwMode="auto">
          <a:xfrm>
            <a:off x="6856464" y="2931197"/>
            <a:ext cx="625470" cy="1890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>
            <a:stCxn id="29" idx="3"/>
            <a:endCxn id="35" idx="1"/>
          </p:cNvCxnSpPr>
          <p:nvPr/>
        </p:nvCxnSpPr>
        <p:spPr bwMode="auto">
          <a:xfrm>
            <a:off x="6856464" y="3559132"/>
            <a:ext cx="619098" cy="2169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5" name="Rectangle 44"/>
          <p:cNvSpPr/>
          <p:nvPr/>
        </p:nvSpPr>
        <p:spPr bwMode="auto">
          <a:xfrm>
            <a:off x="7481935" y="2583374"/>
            <a:ext cx="499018" cy="23649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Arrow Connector 47"/>
          <p:cNvCxnSpPr>
            <a:stCxn id="28" idx="3"/>
            <a:endCxn id="45" idx="1"/>
          </p:cNvCxnSpPr>
          <p:nvPr/>
        </p:nvCxnSpPr>
        <p:spPr bwMode="auto">
          <a:xfrm flipV="1">
            <a:off x="6856464" y="2701620"/>
            <a:ext cx="625471" cy="2295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Straight Arrow Connector 49"/>
          <p:cNvCxnSpPr>
            <a:stCxn id="29" idx="3"/>
            <a:endCxn id="33" idx="1"/>
          </p:cNvCxnSpPr>
          <p:nvPr/>
        </p:nvCxnSpPr>
        <p:spPr bwMode="auto">
          <a:xfrm flipV="1">
            <a:off x="6856464" y="3449128"/>
            <a:ext cx="625471" cy="1100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Curved Left Arrow 52"/>
          <p:cNvSpPr/>
          <p:nvPr/>
        </p:nvSpPr>
        <p:spPr bwMode="auto">
          <a:xfrm>
            <a:off x="2860227" y="2372100"/>
            <a:ext cx="343750" cy="920472"/>
          </a:xfrm>
          <a:prstGeom prst="curvedLef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3518424" y="1811042"/>
            <a:ext cx="1900471" cy="504056"/>
          </a:xfrm>
          <a:prstGeom prst="rightArrow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846306" y="1520788"/>
            <a:ext cx="1026427" cy="237626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9552" y="1491816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</a:t>
            </a:r>
            <a:endParaRPr lang="zh-CN" altLang="en-US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467544" y="1520788"/>
            <a:ext cx="1080120" cy="236305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68144" y="1474004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254742" y="1438530"/>
            <a:ext cx="2323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AP MLD recommends link switch for</a:t>
            </a:r>
          </a:p>
          <a:p>
            <a:r>
              <a:rPr lang="en-US" altLang="zh-CN" sz="1100" dirty="0"/>
              <a:t>STA MLDs for load balancing</a:t>
            </a:r>
            <a:endParaRPr lang="zh-CN" altLang="en-US" sz="1100" dirty="0"/>
          </a:p>
        </p:txBody>
      </p:sp>
      <p:sp>
        <p:nvSpPr>
          <p:cNvPr id="133" name="TextBox 132"/>
          <p:cNvSpPr txBox="1"/>
          <p:nvPr/>
        </p:nvSpPr>
        <p:spPr>
          <a:xfrm>
            <a:off x="354143" y="4272937"/>
            <a:ext cx="80500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Example requirements for Multi-link operations for load balancing: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Should enable frequent link transitions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Maintain balanced load across multiple links and avoid congestion in any link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Admission control may be enforced if one link is already heavily loaded</a:t>
            </a:r>
          </a:p>
          <a:p>
            <a:endParaRPr lang="en-US" altLang="zh-CN" dirty="0"/>
          </a:p>
          <a:p>
            <a:r>
              <a:rPr lang="en-US" altLang="zh-CN" sz="1400" dirty="0"/>
              <a:t>We therefore need to define the following rules: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Link transition: A way to enable the AP MLD to recommend link transitions for STA MLDs.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400" dirty="0"/>
              <a:t>Pre-association: A way to enable the AP MLD to designate specific links for STA MLDs to perform Multi-link setup.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3806678" y="3660164"/>
            <a:ext cx="505390" cy="2236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44" idx="1"/>
          </p:cNvCxnSpPr>
          <p:nvPr/>
        </p:nvCxnSpPr>
        <p:spPr bwMode="auto">
          <a:xfrm flipH="1" flipV="1">
            <a:off x="2982036" y="2166512"/>
            <a:ext cx="824642" cy="16054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stCxn id="44" idx="1"/>
            <a:endCxn id="14" idx="3"/>
          </p:cNvCxnSpPr>
          <p:nvPr/>
        </p:nvCxnSpPr>
        <p:spPr bwMode="auto">
          <a:xfrm flipH="1" flipV="1">
            <a:off x="2843808" y="3506871"/>
            <a:ext cx="962870" cy="265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378153" y="314707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No !</a:t>
            </a:r>
            <a:endParaRPr lang="zh-CN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2999694" y="3430950"/>
            <a:ext cx="4831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Yes</a:t>
            </a:r>
            <a:endParaRPr lang="zh-CN" alt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321138" y="2997955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X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260293" y="2297001"/>
            <a:ext cx="267893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AP MLD implements admission control </a:t>
            </a:r>
          </a:p>
          <a:p>
            <a:r>
              <a:rPr lang="en-US" altLang="zh-CN" sz="1100" dirty="0"/>
              <a:t>for unassociated STA MLDs in each link to </a:t>
            </a:r>
          </a:p>
          <a:p>
            <a:r>
              <a:rPr lang="en-US" altLang="zh-CN" sz="1100" dirty="0"/>
              <a:t>avoid congestion</a:t>
            </a:r>
            <a:endParaRPr lang="zh-CN" altLang="en-US" sz="11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FBB22-984E-4AAF-A41E-DA67BA60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820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4665"/>
            <a:ext cx="7701290" cy="508472"/>
          </a:xfrm>
        </p:spPr>
        <p:txBody>
          <a:bodyPr/>
          <a:lstStyle/>
          <a:p>
            <a:r>
              <a:rPr lang="en-US" altLang="zh-CN" dirty="0"/>
              <a:t>Traffic Separation &amp; Prioritization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5113" y="2079592"/>
            <a:ext cx="936104" cy="3600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 on 2.4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97948" y="2609750"/>
            <a:ext cx="936104" cy="4361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 operating on 5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30511" y="3272811"/>
            <a:ext cx="936104" cy="36003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 operating on 6 GHz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02528" y="1926991"/>
            <a:ext cx="511779" cy="25542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503533" y="2279234"/>
            <a:ext cx="504056" cy="2571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02528" y="2636414"/>
            <a:ext cx="505061" cy="23203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6" idx="3"/>
            <a:endCxn id="9" idx="1"/>
          </p:cNvCxnSpPr>
          <p:nvPr/>
        </p:nvCxnSpPr>
        <p:spPr bwMode="auto">
          <a:xfrm flipV="1">
            <a:off x="2151217" y="2054704"/>
            <a:ext cx="351311" cy="204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6" idx="3"/>
            <a:endCxn id="10" idx="1"/>
          </p:cNvCxnSpPr>
          <p:nvPr/>
        </p:nvCxnSpPr>
        <p:spPr bwMode="auto">
          <a:xfrm>
            <a:off x="2151217" y="2259612"/>
            <a:ext cx="352316" cy="1482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>
            <a:stCxn id="7" idx="3"/>
            <a:endCxn id="11" idx="1"/>
          </p:cNvCxnSpPr>
          <p:nvPr/>
        </p:nvCxnSpPr>
        <p:spPr bwMode="auto">
          <a:xfrm flipV="1">
            <a:off x="2134052" y="2752433"/>
            <a:ext cx="368476" cy="75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187624" y="1560728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AP MLD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1157941" y="1513478"/>
            <a:ext cx="1065284" cy="221467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502283" y="3196952"/>
            <a:ext cx="578708" cy="301621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502283" y="2944129"/>
            <a:ext cx="505306" cy="21235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7" idx="3"/>
            <a:endCxn id="18" idx="1"/>
          </p:cNvCxnSpPr>
          <p:nvPr/>
        </p:nvCxnSpPr>
        <p:spPr bwMode="auto">
          <a:xfrm>
            <a:off x="2134052" y="2827803"/>
            <a:ext cx="368231" cy="2225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8" idx="3"/>
            <a:endCxn id="17" idx="2"/>
          </p:cNvCxnSpPr>
          <p:nvPr/>
        </p:nvCxnSpPr>
        <p:spPr bwMode="auto">
          <a:xfrm flipV="1">
            <a:off x="2166615" y="3347763"/>
            <a:ext cx="335668" cy="1050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>
            <a:stCxn id="8" idx="3"/>
            <a:endCxn id="71" idx="2"/>
          </p:cNvCxnSpPr>
          <p:nvPr/>
        </p:nvCxnSpPr>
        <p:spPr bwMode="auto">
          <a:xfrm>
            <a:off x="2166615" y="3452831"/>
            <a:ext cx="343256" cy="216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7084425" y="1573887"/>
            <a:ext cx="576064" cy="360040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7042040" y="2115482"/>
            <a:ext cx="660835" cy="468052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6722" y="1616785"/>
            <a:ext cx="1712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 MLDs with mainly </a:t>
            </a:r>
          </a:p>
          <a:p>
            <a:r>
              <a:rPr lang="en-US" altLang="zh-CN" dirty="0"/>
              <a:t>Voice traffic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39523" y="2186117"/>
            <a:ext cx="1673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STA MLDs with mainly</a:t>
            </a:r>
          </a:p>
          <a:p>
            <a:r>
              <a:rPr lang="en-US" altLang="zh-CN" dirty="0"/>
              <a:t>Video traffic</a:t>
            </a:r>
            <a:endParaRPr lang="zh-CN" alt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5687476" y="2283448"/>
            <a:ext cx="900748" cy="3083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MLD 7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439511" y="2695276"/>
            <a:ext cx="1343868" cy="30964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000" dirty="0"/>
              <a:t>STA MLD 8</a:t>
            </a:r>
            <a:endParaRPr lang="zh-CN" altLang="en-US" sz="100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827706" y="1383900"/>
            <a:ext cx="3350877" cy="176625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55014" y="1447508"/>
            <a:ext cx="14895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2.4/5 GHz links serve </a:t>
            </a:r>
          </a:p>
          <a:p>
            <a:r>
              <a:rPr lang="en-US" altLang="zh-CN" sz="1100" dirty="0"/>
              <a:t>voice traffic</a:t>
            </a:r>
            <a:endParaRPr lang="zh-CN" altLang="en-US" sz="11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809191" y="3208687"/>
            <a:ext cx="3369392" cy="724369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94833" y="3275435"/>
            <a:ext cx="12330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6 GHz link serves </a:t>
            </a:r>
          </a:p>
          <a:p>
            <a:r>
              <a:rPr lang="en-US" altLang="zh-CN" sz="1100" dirty="0"/>
              <a:t>video traffic.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4985453" y="2118091"/>
            <a:ext cx="1938866" cy="151476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86630" y="1587364"/>
            <a:ext cx="2430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New STA MLDs perform Multi-link</a:t>
            </a:r>
          </a:p>
          <a:p>
            <a:r>
              <a:rPr lang="en-US" altLang="zh-CN" dirty="0"/>
              <a:t>Setup based on their traffic type</a:t>
            </a:r>
            <a:endParaRPr lang="zh-CN" altLang="en-US" dirty="0"/>
          </a:p>
        </p:txBody>
      </p:sp>
      <p:cxnSp>
        <p:nvCxnSpPr>
          <p:cNvPr id="37" name="Straight Arrow Connector 36"/>
          <p:cNvCxnSpPr>
            <a:cxnSpLocks/>
          </p:cNvCxnSpPr>
          <p:nvPr/>
        </p:nvCxnSpPr>
        <p:spPr bwMode="auto">
          <a:xfrm flipH="1" flipV="1">
            <a:off x="3484153" y="2872950"/>
            <a:ext cx="2147760" cy="463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cxnSpLocks/>
            <a:stCxn id="30" idx="2"/>
          </p:cNvCxnSpPr>
          <p:nvPr/>
        </p:nvCxnSpPr>
        <p:spPr bwMode="auto">
          <a:xfrm flipH="1">
            <a:off x="3944524" y="2850100"/>
            <a:ext cx="1494987" cy="7111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>
            <a:off x="3508191" y="2412853"/>
            <a:ext cx="2174714" cy="225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71" name="Oval 70"/>
          <p:cNvSpPr/>
          <p:nvPr/>
        </p:nvSpPr>
        <p:spPr bwMode="auto">
          <a:xfrm>
            <a:off x="2509871" y="3518810"/>
            <a:ext cx="578708" cy="301621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STA6</a:t>
            </a:r>
            <a:endParaRPr kumimoji="0" lang="zh-CN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3568" y="4036489"/>
            <a:ext cx="805006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/>
              <a:t>Main requirements for Multi-link operations for traffic separation and prioritization: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TID-to-link mapping: different TIDs are mapped to different links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Admission control can be enforced based on traffic types of unassociated STA MLDs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Restrictions on link transition and aggregation due to TID-to-link mapping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EDCA parameters can be adjusted to prioritize certain types of traffic in certain links (for example, use Trigger-based only channel access)</a:t>
            </a:r>
          </a:p>
          <a:p>
            <a:endParaRPr lang="en-US" altLang="zh-CN" sz="1300" dirty="0"/>
          </a:p>
          <a:p>
            <a:r>
              <a:rPr lang="en-US" altLang="zh-CN" sz="1300" dirty="0"/>
              <a:t>We therefore need to define the following rules: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TID-to-link mapping: A way to map TIDs across different links.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EDCA parameters: A way to adjust EDCA parameters in certain link(s).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300" dirty="0"/>
              <a:t>Pre-association: A way to </a:t>
            </a:r>
            <a:r>
              <a:rPr lang="en-US" altLang="zh-CN" dirty="0"/>
              <a:t>enable the AP MLD to designate specific links for STA MLDs to perform Multi-link setup.</a:t>
            </a:r>
            <a:endParaRPr lang="en-US" altLang="zh-CN" sz="13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250E4-4550-4672-A4EF-924A0B90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4535688-8839-45CF-8421-C326174688F6}"/>
              </a:ext>
            </a:extLst>
          </p:cNvPr>
          <p:cNvSpPr/>
          <p:nvPr/>
        </p:nvSpPr>
        <p:spPr bwMode="auto">
          <a:xfrm>
            <a:off x="5631913" y="3141259"/>
            <a:ext cx="900748" cy="3083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MLD 9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3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policy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As shown, different use cases require Multi-link operations be used in different manners, therefore a set of operating rules between the AP MLD and STA MLDs need to be determined and imposed to regulate AP/STA behaviors based on specific requirements of use cases . We call this set of rules the Multi-link policy.</a:t>
            </a:r>
          </a:p>
          <a:p>
            <a:endParaRPr lang="en-US" altLang="zh-CN" sz="1600" dirty="0"/>
          </a:p>
          <a:p>
            <a:r>
              <a:rPr lang="en-US" altLang="zh-CN" sz="1600" dirty="0"/>
              <a:t>We propose to define a way to specify and advertise the Multi-link policy negotiated and enforced between an AP MLD and STA MLDs. </a:t>
            </a:r>
          </a:p>
          <a:p>
            <a:pPr lvl="1"/>
            <a:r>
              <a:rPr lang="en-US" altLang="zh-CN" sz="1200" dirty="0"/>
              <a:t>The Multi-link Policy could be included in broadcast frames like Beacon frame and Probe Response frame, or unicast frames addressed to each STA MLD individually.</a:t>
            </a:r>
          </a:p>
          <a:p>
            <a:pPr lvl="1"/>
            <a:r>
              <a:rPr lang="en-US" altLang="zh-CN" sz="1200" dirty="0"/>
              <a:t>AP MLD can dynamically adjust certain parameters of Multi-link Policy according to specific use cases it currently focuses, by negotiating with STA MLDs and updating the Multi-link Policy and advertising it to STA MLDs.</a:t>
            </a:r>
          </a:p>
          <a:p>
            <a:pPr lvl="1"/>
            <a:r>
              <a:rPr lang="en-US" altLang="zh-CN" sz="1200" dirty="0"/>
              <a:t>This Multi-link Policy could be signaled by a separate element, or part of other elements, as long as the functions are covered.</a:t>
            </a:r>
          </a:p>
          <a:p>
            <a:endParaRPr lang="en-US" altLang="zh-CN" sz="1600" dirty="0"/>
          </a:p>
          <a:p>
            <a:r>
              <a:rPr lang="en-US" altLang="zh-CN" sz="1600" dirty="0"/>
              <a:t>We therefore establish a unified framework that is flexible enough to apply multi-link operations to address different use cases.</a:t>
            </a:r>
          </a:p>
          <a:p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B5924-7060-490B-991D-2CC6CA1B0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93806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of Multi-link Policy element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If defined as a separate element, we can introduce a new Multi-link Policy element.</a:t>
            </a:r>
          </a:p>
          <a:p>
            <a:pPr lvl="1"/>
            <a:r>
              <a:rPr lang="en-US" altLang="zh-CN" sz="1400" dirty="0"/>
              <a:t>However, we can also consider reusing/extending existing elements, as long as the functions are covered.</a:t>
            </a:r>
          </a:p>
          <a:p>
            <a:r>
              <a:rPr lang="en-US" altLang="zh-CN" sz="1800" dirty="0"/>
              <a:t>Since some aspects of the Multi-link policy apply across different links (like band transition and aggregation), while some can be link-dependent (like TIDs allowed, channel access), we propose to define the Multi-link Policy element as follows:</a:t>
            </a:r>
          </a:p>
          <a:p>
            <a:pPr lvl="1"/>
            <a:r>
              <a:rPr lang="en-US" altLang="zh-CN" sz="1400" dirty="0"/>
              <a:t>The Common Policy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 defines the policy applied across all enabled links.</a:t>
            </a:r>
          </a:p>
          <a:p>
            <a:pPr lvl="1"/>
            <a:r>
              <a:rPr lang="en-US" altLang="zh-CN" sz="1400" dirty="0"/>
              <a:t>Each Link Specific Policy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 defines the policy that only applies to one specific link.</a:t>
            </a:r>
          </a:p>
          <a:p>
            <a:pPr lvl="1"/>
            <a:r>
              <a:rPr lang="en-US" altLang="zh-CN" sz="1400" dirty="0"/>
              <a:t>This is similar to the 11ax Trigger frame which consists of a Common Info field and several User Info fields. </a:t>
            </a:r>
          </a:p>
          <a:p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528688"/>
              </p:ext>
            </p:extLst>
          </p:nvPr>
        </p:nvGraphicFramePr>
        <p:xfrm>
          <a:off x="1025661" y="5243197"/>
          <a:ext cx="7089504" cy="1210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6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69137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Element</a:t>
                      </a:r>
                      <a:r>
                        <a:rPr lang="en-US" altLang="zh-CN" sz="1200" baseline="0" dirty="0"/>
                        <a:t>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Length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Element ID</a:t>
                      </a:r>
                      <a:r>
                        <a:rPr lang="en-US" altLang="zh-CN" sz="1200" baseline="0" dirty="0"/>
                        <a:t> Extension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Common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Link Specific Policy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02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TBD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63841B-5642-43D6-89AD-9F67BBAA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0596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Illustration of Multi-link Policy element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148531"/>
              </p:ext>
            </p:extLst>
          </p:nvPr>
        </p:nvGraphicFramePr>
        <p:xfrm>
          <a:off x="3563888" y="1931678"/>
          <a:ext cx="4800532" cy="136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0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9567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Common Policy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Link Specific Policy (Link</a:t>
                      </a:r>
                      <a:r>
                        <a:rPr lang="en-US" altLang="zh-CN" sz="1200" baseline="0" dirty="0">
                          <a:solidFill>
                            <a:srgbClr val="00B050"/>
                          </a:solidFill>
                        </a:rPr>
                        <a:t> 1, </a:t>
                      </a:r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2.4 GHz)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Link Specific Policy (Link</a:t>
                      </a:r>
                      <a:r>
                        <a:rPr lang="en-US" altLang="zh-CN" sz="1200" baseline="0" dirty="0">
                          <a:solidFill>
                            <a:srgbClr val="00B0F0"/>
                          </a:solidFill>
                        </a:rPr>
                        <a:t> 2, </a:t>
                      </a:r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5 GHz)</a:t>
                      </a:r>
                      <a:endParaRPr lang="zh-CN" alt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Link Specific Policy (Link 3, 6 GHz)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58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5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00B0F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TBD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613" y="3488503"/>
            <a:ext cx="4222750" cy="29591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79056" y="4437112"/>
            <a:ext cx="4377307" cy="1296144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707904" y="3309425"/>
            <a:ext cx="0" cy="11276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347864" y="3309425"/>
            <a:ext cx="1656184" cy="16317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4427984" y="3309425"/>
            <a:ext cx="1872208" cy="17037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5580112" y="3296025"/>
            <a:ext cx="1872208" cy="17037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18FAC-ED2F-4152-B183-FE5989C2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716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72884</TotalTime>
  <Words>1137</Words>
  <Application>Microsoft Office PowerPoint</Application>
  <PresentationFormat>On-screen Show (4:3)</PresentationFormat>
  <Paragraphs>200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Multi-link Policy Framework</vt:lpstr>
      <vt:lpstr>Abstract</vt:lpstr>
      <vt:lpstr>Multi-link framework as shown in [1]</vt:lpstr>
      <vt:lpstr>Multi-link operations</vt:lpstr>
      <vt:lpstr>Load Balancing</vt:lpstr>
      <vt:lpstr>Traffic Separation &amp; Prioritization</vt:lpstr>
      <vt:lpstr>Multi-link policy</vt:lpstr>
      <vt:lpstr>Example of Multi-link Policy element</vt:lpstr>
      <vt:lpstr>Illustration of Multi-link Policy element</vt:lpstr>
      <vt:lpstr>Conclusions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policy framework</dc:title>
  <dc:creator>cheng.chen@intel.com</dc:creator>
  <cp:keywords>CTPClassification=CTP_NT</cp:keywords>
  <cp:lastModifiedBy>Chen, Cheng</cp:lastModifiedBy>
  <cp:revision>1782</cp:revision>
  <cp:lastPrinted>1998-02-10T13:28:06Z</cp:lastPrinted>
  <dcterms:created xsi:type="dcterms:W3CDTF">2004-12-02T14:01:45Z</dcterms:created>
  <dcterms:modified xsi:type="dcterms:W3CDTF">2020-01-16T16:46:42Z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6ad850d7-3e93-4a42-a6e9-fe7381aedbf6</vt:lpwstr>
  </property>
  <property fmtid="{D5CDD505-2E9C-101B-9397-08002B2CF9AE}" pid="4" name="CTP_TimeStamp">
    <vt:lpwstr>2020-01-16 16:46:42Z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