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1" r:id="rId2"/>
    <p:sldId id="334" r:id="rId3"/>
    <p:sldId id="347" r:id="rId4"/>
    <p:sldId id="351" r:id="rId5"/>
    <p:sldId id="352" r:id="rId6"/>
    <p:sldId id="355" r:id="rId7"/>
    <p:sldId id="353" r:id="rId8"/>
    <p:sldId id="359" r:id="rId9"/>
    <p:sldId id="346" r:id="rId1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90" autoAdjust="0"/>
    <p:restoredTop sz="88960" autoAdjust="0"/>
  </p:normalViewPr>
  <p:slideViewPr>
    <p:cSldViewPr>
      <p:cViewPr varScale="1">
        <p:scale>
          <a:sx n="101" d="100"/>
          <a:sy n="101" d="100"/>
        </p:scale>
        <p:origin x="1596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802.11-19/1931r0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802.11-19/1931r0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November 2019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802.11-19/1931r0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Cheng Chen, Intel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802.11-19/1931r0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7683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11/8/2019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802.11-19/1931r0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Multi-AP group formation follow-up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2019-11-11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367412"/>
              </p:ext>
            </p:extLst>
          </p:nvPr>
        </p:nvGraphicFramePr>
        <p:xfrm>
          <a:off x="685796" y="3098680"/>
          <a:ext cx="7772402" cy="20585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2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34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1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37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011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40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cheng.chen@intel.com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4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Po-kai</a:t>
                      </a:r>
                      <a:r>
                        <a:rPr lang="en-US" sz="1100" baseline="0" dirty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po-kai.huang@intel.com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4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laurent.cariou@intel.com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FE087D-535A-4C99-881F-BC3FA048E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Motivation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 [1], we initiated discussions on the fundamental framework of Multi-AP coordination, i.e., the formation of a set of APs that will participate in Multi-AP transmissions.</a:t>
            </a:r>
          </a:p>
          <a:p>
            <a:pPr lvl="1"/>
            <a:r>
              <a:rPr lang="en-US" altLang="zh-CN" dirty="0"/>
              <a:t>We proposed that we need the concept of a Multi-AP set.</a:t>
            </a:r>
          </a:p>
          <a:p>
            <a:pPr lvl="1"/>
            <a:r>
              <a:rPr lang="en-US" altLang="zh-CN" dirty="0"/>
              <a:t>However, the specific procedures of how to form the Multi-AP set, could be implementation specific, and therefore outside of the scope of 11be.</a:t>
            </a:r>
          </a:p>
          <a:p>
            <a:endParaRPr lang="en-US" altLang="zh-CN" sz="1800" dirty="0"/>
          </a:p>
          <a:p>
            <a:r>
              <a:rPr lang="en-US" altLang="zh-CN" sz="2200" dirty="0"/>
              <a:t>This contribution further investigates Multi-AP group formation.</a:t>
            </a:r>
          </a:p>
          <a:p>
            <a:endParaRPr lang="en-US" altLang="zh-CN" sz="1400" dirty="0"/>
          </a:p>
          <a:p>
            <a:endParaRPr lang="en-US" altLang="zh-CN" sz="1600" dirty="0"/>
          </a:p>
          <a:p>
            <a:endParaRPr lang="en-US" altLang="zh-CN" sz="18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27E535-8C4B-46FB-88C6-C9C2085E6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829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Multi-AP coordination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The primary motivation for Multi-AP feature is to leverage the coordination among multiple APs to optimize a system-level metric, such as overall throughput or average latency.</a:t>
            </a:r>
          </a:p>
          <a:p>
            <a:endParaRPr lang="en-US" altLang="zh-CN" sz="2000" dirty="0"/>
          </a:p>
          <a:p>
            <a:r>
              <a:rPr lang="en-US" altLang="zh-CN" sz="2000" dirty="0"/>
              <a:t>In order to achieve the Multi-AP benefits, both long-term management domain coordination and specific triggering functions are needed.</a:t>
            </a:r>
          </a:p>
          <a:p>
            <a:pPr lvl="1"/>
            <a:r>
              <a:rPr lang="en-US" altLang="zh-CN" sz="1600" dirty="0"/>
              <a:t>The long-term coordination basically includes management functions such as defining the boundary of Multi-AP functions and general operation rules.</a:t>
            </a:r>
          </a:p>
          <a:p>
            <a:pPr lvl="1"/>
            <a:r>
              <a:rPr lang="en-US" altLang="zh-CN" sz="1600" dirty="0"/>
              <a:t>The specific triggering operations depend on different Multi-AP coordination techniques, such as conducting sounding sequence for coordinated/joint BF, initiating coordinated OFDMA transmission, and performing joint transmission.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761541-7B81-466F-8ACC-6BB59C9B1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51480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Boundary of Multi-AP operations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371" y="1906488"/>
            <a:ext cx="7989069" cy="4114800"/>
          </a:xfrm>
        </p:spPr>
        <p:txBody>
          <a:bodyPr/>
          <a:lstStyle/>
          <a:p>
            <a:r>
              <a:rPr lang="en-US" altLang="zh-CN" sz="2000" dirty="0"/>
              <a:t>When designing protocols for various Multi-AP coordination functions, we should clearly define the boundary of these coordination functions.</a:t>
            </a:r>
          </a:p>
          <a:p>
            <a:pPr lvl="1"/>
            <a:r>
              <a:rPr lang="en-US" altLang="zh-CN" sz="1600" dirty="0"/>
              <a:t>In legacy Single AP scenario, most of the functions between the AP and its associated STAs are limited to its own BSS. </a:t>
            </a:r>
          </a:p>
          <a:p>
            <a:pPr lvl="1"/>
            <a:r>
              <a:rPr lang="en-US" altLang="zh-CN" sz="1600" dirty="0"/>
              <a:t>In Multi-AP scenarios, we should also limit the Multi-AP functions within a defined boundary. This basically means we need a way to indicate if an AP can be coordinated by another AP or not.</a:t>
            </a:r>
          </a:p>
          <a:p>
            <a:pPr lvl="2"/>
            <a:r>
              <a:rPr lang="en-US" altLang="zh-CN" sz="1400" dirty="0"/>
              <a:t>For example, we may not want to allow the case that an AP in my neighbor’s home is able to coordinate the AP in my own home arbitrarily.</a:t>
            </a:r>
          </a:p>
          <a:p>
            <a:pPr lvl="1"/>
            <a:r>
              <a:rPr lang="en-US" altLang="zh-CN" sz="1600" dirty="0"/>
              <a:t>In this case, a group concept is needed to define this boundary and place restrictions on the potential candidates of Multi-AP transmissions.</a:t>
            </a:r>
          </a:p>
          <a:p>
            <a:pPr lvl="2"/>
            <a:r>
              <a:rPr lang="en-US" altLang="zh-CN" sz="1400" dirty="0"/>
              <a:t>Similar to the concept of SRG group defined in 11ax.</a:t>
            </a:r>
          </a:p>
          <a:p>
            <a:pPr lvl="1"/>
            <a:r>
              <a:rPr lang="en-US" altLang="zh-CN" sz="1600" dirty="0"/>
              <a:t>If we want to enable the authentication of Multi-AP Trigger frames, including a way to distribute the key for authenticating and verifying the Multi-AP trigger frames sent among a certain set of APs, a group concept is also needed.</a:t>
            </a:r>
          </a:p>
          <a:p>
            <a:pPr lvl="2"/>
            <a:r>
              <a:rPr lang="en-US" altLang="zh-CN" sz="1400" dirty="0"/>
              <a:t>Prevention from DoS attacks.</a:t>
            </a:r>
            <a:endParaRPr lang="en-US" altLang="zh-CN" sz="1600" dirty="0"/>
          </a:p>
          <a:p>
            <a:pPr lvl="2"/>
            <a:endParaRPr lang="en-US" altLang="zh-CN" sz="1600" dirty="0"/>
          </a:p>
          <a:p>
            <a:pPr marL="857250" lvl="2" indent="0">
              <a:buNone/>
            </a:pPr>
            <a:endParaRPr lang="en-US" altLang="zh-CN" sz="1600" dirty="0"/>
          </a:p>
          <a:p>
            <a:pPr lvl="2"/>
            <a:endParaRPr lang="en-US" altLang="zh-CN" sz="1600" dirty="0"/>
          </a:p>
          <a:p>
            <a:pPr marL="457200" lvl="1" indent="0">
              <a:buNone/>
            </a:pPr>
            <a:endParaRPr lang="en-US" altLang="zh-CN" sz="1600" dirty="0"/>
          </a:p>
          <a:p>
            <a:pPr lvl="1"/>
            <a:endParaRPr lang="en-US" altLang="zh-CN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2BFA46-5A34-4185-B4F1-598BA54EB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40085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Triggering operation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For each AP that participates in Multi-AP functions, there should be a way to indicate if it can initiate the coordination and trigger the other APs or not.</a:t>
            </a:r>
          </a:p>
          <a:p>
            <a:pPr lvl="1"/>
            <a:r>
              <a:rPr lang="en-US" altLang="zh-CN" sz="1800" dirty="0"/>
              <a:t>Mode 1: Every AP can initiate and trigger coordination</a:t>
            </a:r>
          </a:p>
          <a:p>
            <a:pPr lvl="2"/>
            <a:r>
              <a:rPr lang="en-US" altLang="zh-CN" sz="1600" dirty="0"/>
              <a:t>For example, any AP that has obtained a TXOP can initiate coordinated OFDMA with other APs [2].</a:t>
            </a:r>
          </a:p>
          <a:p>
            <a:pPr lvl="1"/>
            <a:r>
              <a:rPr lang="en-US" altLang="zh-CN" sz="1800" dirty="0"/>
              <a:t>Mode 2: Only certain AP(s) can initiate and trigger the coordination operation</a:t>
            </a:r>
          </a:p>
          <a:p>
            <a:pPr lvl="2"/>
            <a:r>
              <a:rPr lang="en-US" altLang="zh-CN" sz="1600" dirty="0"/>
              <a:t>Suitable in scenarios where fully scheduled/trigger-based access is preferred.</a:t>
            </a:r>
            <a:endParaRPr lang="en-US" altLang="zh-CN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1FB173-6EF3-4546-97F3-C704B3CF4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64641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 of every AP can initiate coordination operations </a:t>
            </a:r>
            <a:endParaRPr lang="zh-CN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5" name="Oval 4"/>
          <p:cNvSpPr/>
          <p:nvPr/>
        </p:nvSpPr>
        <p:spPr bwMode="auto">
          <a:xfrm>
            <a:off x="1115616" y="2780928"/>
            <a:ext cx="648072" cy="36004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627784" y="2780928"/>
            <a:ext cx="648072" cy="360040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1115616" y="4149080"/>
            <a:ext cx="648072" cy="360040"/>
          </a:xfrm>
          <a:prstGeom prst="ellipse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AP3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627784" y="4149080"/>
            <a:ext cx="648072" cy="36004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AP4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187624" y="2312876"/>
            <a:ext cx="504056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23528" y="2816932"/>
            <a:ext cx="504056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187624" y="3319137"/>
            <a:ext cx="504056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026704" y="2816932"/>
            <a:ext cx="504056" cy="28803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/>
              <a:t>STA</a:t>
            </a:r>
            <a:endParaRPr lang="zh-CN" alt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3480892" y="2816932"/>
            <a:ext cx="504056" cy="28803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/>
              <a:t>STA</a:t>
            </a:r>
            <a:endParaRPr lang="zh-CN" alt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1187624" y="4725144"/>
            <a:ext cx="504056" cy="288032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/>
              <a:t>STA</a:t>
            </a:r>
            <a:endParaRPr lang="zh-CN" alt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1187624" y="3789040"/>
            <a:ext cx="504056" cy="288032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/>
              <a:t>STA</a:t>
            </a:r>
            <a:endParaRPr lang="zh-CN" alt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2664033" y="4709274"/>
            <a:ext cx="504056" cy="288032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/>
              <a:t>STA</a:t>
            </a:r>
            <a:endParaRPr lang="zh-CN" alt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3491880" y="4167182"/>
            <a:ext cx="504056" cy="288032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/>
              <a:t>STA</a:t>
            </a:r>
            <a:endParaRPr lang="zh-CN" altLang="en-US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4644008" y="3463153"/>
            <a:ext cx="41764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5794752" y="3637274"/>
            <a:ext cx="1799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TXOP 1, obtained by AP1</a:t>
            </a:r>
            <a:endParaRPr lang="zh-CN" alt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5649310-3D99-484B-A578-72C01AE494AF}"/>
              </a:ext>
            </a:extLst>
          </p:cNvPr>
          <p:cNvSpPr/>
          <p:nvPr/>
        </p:nvSpPr>
        <p:spPr bwMode="auto">
          <a:xfrm>
            <a:off x="5827771" y="2232772"/>
            <a:ext cx="1447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72D6175-6B9A-4755-84CD-2DFBED3C18AD}"/>
              </a:ext>
            </a:extLst>
          </p:cNvPr>
          <p:cNvSpPr/>
          <p:nvPr/>
        </p:nvSpPr>
        <p:spPr bwMode="auto">
          <a:xfrm>
            <a:off x="5827771" y="2540885"/>
            <a:ext cx="1447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603F7B5-B160-452D-8DC4-331FE55A931D}"/>
              </a:ext>
            </a:extLst>
          </p:cNvPr>
          <p:cNvSpPr/>
          <p:nvPr/>
        </p:nvSpPr>
        <p:spPr bwMode="auto">
          <a:xfrm>
            <a:off x="5827771" y="2847340"/>
            <a:ext cx="1447800" cy="3048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700">
              <a:latin typeface="Garamond" pitchFamily="18" charset="0"/>
              <a:cs typeface="Arial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14F402A-A7C0-41C4-9175-D7851CEA5C83}"/>
              </a:ext>
            </a:extLst>
          </p:cNvPr>
          <p:cNvSpPr/>
          <p:nvPr/>
        </p:nvSpPr>
        <p:spPr bwMode="auto">
          <a:xfrm>
            <a:off x="5827771" y="3155453"/>
            <a:ext cx="1447800" cy="3048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700">
              <a:latin typeface="Garamond" pitchFamily="18" charset="0"/>
              <a:cs typeface="Arial" charset="0"/>
            </a:endParaRPr>
          </a:p>
        </p:txBody>
      </p:sp>
      <p:sp>
        <p:nvSpPr>
          <p:cNvPr id="26" name="TextBox 41">
            <a:extLst>
              <a:ext uri="{FF2B5EF4-FFF2-40B4-BE49-F238E27FC236}">
                <a16:creationId xmlns:a16="http://schemas.microsoft.com/office/drawing/2014/main" id="{BDB99AA7-76D8-4822-B3CB-E01592E16C0B}"/>
              </a:ext>
            </a:extLst>
          </p:cNvPr>
          <p:cNvSpPr txBox="1"/>
          <p:nvPr/>
        </p:nvSpPr>
        <p:spPr>
          <a:xfrm>
            <a:off x="6012160" y="1897432"/>
            <a:ext cx="9275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1000" dirty="0"/>
              <a:t>DL OFDMA</a:t>
            </a:r>
            <a:endParaRPr lang="en-US" sz="700" dirty="0"/>
          </a:p>
        </p:txBody>
      </p:sp>
      <p:sp>
        <p:nvSpPr>
          <p:cNvPr id="27" name="TextBox 42">
            <a:extLst>
              <a:ext uri="{FF2B5EF4-FFF2-40B4-BE49-F238E27FC236}">
                <a16:creationId xmlns:a16="http://schemas.microsoft.com/office/drawing/2014/main" id="{68816847-4A5C-4DC3-89EE-5DFA5104469B}"/>
              </a:ext>
            </a:extLst>
          </p:cNvPr>
          <p:cNvSpPr txBox="1"/>
          <p:nvPr/>
        </p:nvSpPr>
        <p:spPr>
          <a:xfrm>
            <a:off x="7275571" y="1897432"/>
            <a:ext cx="9898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1000" dirty="0"/>
              <a:t>UL Ack/BA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6FFA0D8-DC3F-4E15-AC01-57168FA6C380}"/>
              </a:ext>
            </a:extLst>
          </p:cNvPr>
          <p:cNvSpPr/>
          <p:nvPr/>
        </p:nvSpPr>
        <p:spPr bwMode="auto">
          <a:xfrm>
            <a:off x="7521458" y="2844238"/>
            <a:ext cx="234872" cy="60421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700">
              <a:latin typeface="Garamond" pitchFamily="18" charset="0"/>
              <a:cs typeface="Arial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7CE41F9-5684-4842-A34C-AE9D6F259CEA}"/>
              </a:ext>
            </a:extLst>
          </p:cNvPr>
          <p:cNvSpPr/>
          <p:nvPr/>
        </p:nvSpPr>
        <p:spPr bwMode="auto">
          <a:xfrm>
            <a:off x="7515528" y="2241472"/>
            <a:ext cx="234872" cy="60421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93B286F-00BA-4BA1-911B-FD36CDAF89F0}"/>
              </a:ext>
            </a:extLst>
          </p:cNvPr>
          <p:cNvSpPr/>
          <p:nvPr/>
        </p:nvSpPr>
        <p:spPr bwMode="auto">
          <a:xfrm>
            <a:off x="5344948" y="2241472"/>
            <a:ext cx="200748" cy="11996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4641944" y="5531003"/>
            <a:ext cx="41764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5792688" y="5705124"/>
            <a:ext cx="1799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TXOP 2, obtained by AP3</a:t>
            </a:r>
            <a:endParaRPr lang="zh-CN" alt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5649310-3D99-484B-A578-72C01AE494AF}"/>
              </a:ext>
            </a:extLst>
          </p:cNvPr>
          <p:cNvSpPr/>
          <p:nvPr/>
        </p:nvSpPr>
        <p:spPr bwMode="auto">
          <a:xfrm>
            <a:off x="5825707" y="4300622"/>
            <a:ext cx="1447800" cy="304800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700">
              <a:latin typeface="Garamond" pitchFamily="18" charset="0"/>
              <a:cs typeface="Arial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72D6175-6B9A-4755-84CD-2DFBED3C18AD}"/>
              </a:ext>
            </a:extLst>
          </p:cNvPr>
          <p:cNvSpPr/>
          <p:nvPr/>
        </p:nvSpPr>
        <p:spPr bwMode="auto">
          <a:xfrm>
            <a:off x="5825707" y="4608735"/>
            <a:ext cx="1447800" cy="304800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700">
              <a:latin typeface="Garamond" pitchFamily="18" charset="0"/>
              <a:cs typeface="Arial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603F7B5-B160-452D-8DC4-331FE55A931D}"/>
              </a:ext>
            </a:extLst>
          </p:cNvPr>
          <p:cNvSpPr/>
          <p:nvPr/>
        </p:nvSpPr>
        <p:spPr bwMode="auto">
          <a:xfrm>
            <a:off x="5825707" y="4915190"/>
            <a:ext cx="1447800" cy="3048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700">
              <a:latin typeface="Garamond" pitchFamily="18" charset="0"/>
              <a:cs typeface="Arial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14F402A-A7C0-41C4-9175-D7851CEA5C83}"/>
              </a:ext>
            </a:extLst>
          </p:cNvPr>
          <p:cNvSpPr/>
          <p:nvPr/>
        </p:nvSpPr>
        <p:spPr bwMode="auto">
          <a:xfrm>
            <a:off x="5825707" y="5223303"/>
            <a:ext cx="1447800" cy="3048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700">
              <a:latin typeface="Garamond" pitchFamily="18" charset="0"/>
              <a:cs typeface="Arial" charset="0"/>
            </a:endParaRPr>
          </a:p>
        </p:txBody>
      </p:sp>
      <p:sp>
        <p:nvSpPr>
          <p:cNvPr id="41" name="TextBox 41">
            <a:extLst>
              <a:ext uri="{FF2B5EF4-FFF2-40B4-BE49-F238E27FC236}">
                <a16:creationId xmlns:a16="http://schemas.microsoft.com/office/drawing/2014/main" id="{BDB99AA7-76D8-4822-B3CB-E01592E16C0B}"/>
              </a:ext>
            </a:extLst>
          </p:cNvPr>
          <p:cNvSpPr txBox="1"/>
          <p:nvPr/>
        </p:nvSpPr>
        <p:spPr>
          <a:xfrm>
            <a:off x="6010096" y="3965282"/>
            <a:ext cx="9275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1000" dirty="0"/>
              <a:t>UL OFDMA</a:t>
            </a:r>
            <a:endParaRPr lang="en-US" sz="700" dirty="0"/>
          </a:p>
        </p:txBody>
      </p:sp>
      <p:sp>
        <p:nvSpPr>
          <p:cNvPr id="42" name="TextBox 42">
            <a:extLst>
              <a:ext uri="{FF2B5EF4-FFF2-40B4-BE49-F238E27FC236}">
                <a16:creationId xmlns:a16="http://schemas.microsoft.com/office/drawing/2014/main" id="{68816847-4A5C-4DC3-89EE-5DFA5104469B}"/>
              </a:ext>
            </a:extLst>
          </p:cNvPr>
          <p:cNvSpPr txBox="1"/>
          <p:nvPr/>
        </p:nvSpPr>
        <p:spPr>
          <a:xfrm>
            <a:off x="7273507" y="3965282"/>
            <a:ext cx="9898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1000" dirty="0"/>
              <a:t>DL </a:t>
            </a:r>
            <a:r>
              <a:rPr lang="en-US" sz="1000" dirty="0" err="1"/>
              <a:t>Ack</a:t>
            </a:r>
            <a:r>
              <a:rPr lang="en-US" sz="1000" dirty="0"/>
              <a:t>/BA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03B3C7D-6EBF-4B65-9F78-BB53B1AE618A}"/>
              </a:ext>
            </a:extLst>
          </p:cNvPr>
          <p:cNvSpPr/>
          <p:nvPr/>
        </p:nvSpPr>
        <p:spPr bwMode="auto">
          <a:xfrm>
            <a:off x="5350878" y="4929180"/>
            <a:ext cx="234872" cy="604213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93B286F-00BA-4BA1-911B-FD36CDAF89F0}"/>
              </a:ext>
            </a:extLst>
          </p:cNvPr>
          <p:cNvSpPr/>
          <p:nvPr/>
        </p:nvSpPr>
        <p:spPr bwMode="auto">
          <a:xfrm>
            <a:off x="5344948" y="4326414"/>
            <a:ext cx="234872" cy="604213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700">
              <a:latin typeface="Garamond" pitchFamily="18" charset="0"/>
              <a:cs typeface="Arial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6FFA0D8-DC3F-4E15-AC01-57168FA6C380}"/>
              </a:ext>
            </a:extLst>
          </p:cNvPr>
          <p:cNvSpPr/>
          <p:nvPr/>
        </p:nvSpPr>
        <p:spPr bwMode="auto">
          <a:xfrm>
            <a:off x="7519394" y="4912088"/>
            <a:ext cx="234872" cy="604213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700">
              <a:latin typeface="Garamond" pitchFamily="18" charset="0"/>
              <a:cs typeface="Arial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7CE41F9-5684-4842-A34C-AE9D6F259CEA}"/>
              </a:ext>
            </a:extLst>
          </p:cNvPr>
          <p:cNvSpPr/>
          <p:nvPr/>
        </p:nvSpPr>
        <p:spPr bwMode="auto">
          <a:xfrm>
            <a:off x="7513464" y="4309322"/>
            <a:ext cx="234872" cy="604213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700">
              <a:latin typeface="Garamond" pitchFamily="18" charset="0"/>
              <a:cs typeface="Arial" charset="0"/>
            </a:endParaRPr>
          </a:p>
        </p:txBody>
      </p:sp>
      <p:sp>
        <p:nvSpPr>
          <p:cNvPr id="47" name="TextBox 48">
            <a:extLst>
              <a:ext uri="{FF2B5EF4-FFF2-40B4-BE49-F238E27FC236}">
                <a16:creationId xmlns:a16="http://schemas.microsoft.com/office/drawing/2014/main" id="{08EF72AF-1BE8-41AC-A9D1-B03D808E46D4}"/>
              </a:ext>
            </a:extLst>
          </p:cNvPr>
          <p:cNvSpPr txBox="1"/>
          <p:nvPr/>
        </p:nvSpPr>
        <p:spPr>
          <a:xfrm>
            <a:off x="5239509" y="3978936"/>
            <a:ext cx="6806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1000" dirty="0"/>
              <a:t>Trigger</a:t>
            </a:r>
            <a:endParaRPr lang="en-US" sz="700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93B286F-00BA-4BA1-911B-FD36CDAF89F0}"/>
              </a:ext>
            </a:extLst>
          </p:cNvPr>
          <p:cNvSpPr/>
          <p:nvPr/>
        </p:nvSpPr>
        <p:spPr bwMode="auto">
          <a:xfrm>
            <a:off x="4801236" y="4316673"/>
            <a:ext cx="200748" cy="1199628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0" name="TextBox 48">
            <a:extLst>
              <a:ext uri="{FF2B5EF4-FFF2-40B4-BE49-F238E27FC236}">
                <a16:creationId xmlns:a16="http://schemas.microsoft.com/office/drawing/2014/main" id="{08EF72AF-1BE8-41AC-A9D1-B03D808E46D4}"/>
              </a:ext>
            </a:extLst>
          </p:cNvPr>
          <p:cNvSpPr txBox="1"/>
          <p:nvPr/>
        </p:nvSpPr>
        <p:spPr>
          <a:xfrm>
            <a:off x="5076056" y="1893262"/>
            <a:ext cx="680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1000" dirty="0"/>
              <a:t>Multi-AP Trigger</a:t>
            </a:r>
            <a:endParaRPr lang="en-US" sz="700" dirty="0"/>
          </a:p>
        </p:txBody>
      </p:sp>
      <p:sp>
        <p:nvSpPr>
          <p:cNvPr id="51" name="TextBox 48">
            <a:extLst>
              <a:ext uri="{FF2B5EF4-FFF2-40B4-BE49-F238E27FC236}">
                <a16:creationId xmlns:a16="http://schemas.microsoft.com/office/drawing/2014/main" id="{08EF72AF-1BE8-41AC-A9D1-B03D808E46D4}"/>
              </a:ext>
            </a:extLst>
          </p:cNvPr>
          <p:cNvSpPr txBox="1"/>
          <p:nvPr/>
        </p:nvSpPr>
        <p:spPr>
          <a:xfrm>
            <a:off x="4486880" y="3909409"/>
            <a:ext cx="680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1000" dirty="0"/>
              <a:t>Multi-AP Trigger</a:t>
            </a:r>
            <a:endParaRPr lang="en-US" sz="700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 flipV="1">
            <a:off x="4641944" y="2007993"/>
            <a:ext cx="0" cy="14522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 flipH="1" flipV="1">
            <a:off x="4641944" y="4326414"/>
            <a:ext cx="11792" cy="1202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8388424" y="3581008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Time</a:t>
            </a:r>
            <a:endParaRPr lang="zh-CN" alt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8388424" y="5595475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Time</a:t>
            </a:r>
            <a:endParaRPr lang="zh-CN" alt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3832544" y="2064178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Frequency</a:t>
            </a:r>
            <a:endParaRPr lang="zh-CN" alt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3806459" y="3883029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Frequency</a:t>
            </a:r>
            <a:endParaRPr lang="zh-CN" alt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D63C0A0-6AA0-4B43-BBE4-7FFFD330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3725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Overall proposal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We propose the following Multi-AP framework:</a:t>
            </a:r>
          </a:p>
          <a:p>
            <a:pPr lvl="1"/>
            <a:r>
              <a:rPr lang="en-US" altLang="zh-CN" dirty="0"/>
              <a:t>1. Introduce the concept of a Multi-AP set consisting of APs that may participate in Multi-AP transmission. However, we do not need to define specific formation procedures of a Multi-AP set.</a:t>
            </a:r>
          </a:p>
          <a:p>
            <a:pPr lvl="1"/>
            <a:endParaRPr lang="en-US" altLang="zh-CN" dirty="0"/>
          </a:p>
          <a:p>
            <a:pPr lvl="1"/>
            <a:r>
              <a:rPr lang="en-US" altLang="zh-CN" dirty="0"/>
              <a:t>2. Define a mechanism to determine whether an AP is part of a Multi-AP set that participates in Multi-AP transmission.</a:t>
            </a:r>
          </a:p>
          <a:p>
            <a:pPr lvl="1"/>
            <a:endParaRPr lang="en-US" altLang="zh-CN" dirty="0"/>
          </a:p>
          <a:p>
            <a:pPr lvl="1"/>
            <a:r>
              <a:rPr lang="en-US" altLang="zh-CN" dirty="0"/>
              <a:t>3. For specific triggering operations, there may be different modes depending on whether an AP can initiate and trigger coordination operations or not.</a:t>
            </a:r>
          </a:p>
          <a:p>
            <a:pPr lvl="2"/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BC52EB-DE98-4A7E-994E-6F281B575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40209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Do you agree to define a mechanism to determine whether an AP is part of a Multi-AP set that participates in Multi-AP transmission? </a:t>
            </a:r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D1E6E0-1F37-43B2-B2B5-3416AE995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006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11-19-1616-01-00be-multi-ap-group-formation</a:t>
            </a:r>
          </a:p>
          <a:p>
            <a:r>
              <a:rPr lang="en-US" altLang="zh-CN" dirty="0"/>
              <a:t>[2] 11-19-1582-00-00be-introduction-to-coordinated-ap-ofdma-transmissions-in-11be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8311C4-2B90-4CF9-BBDE-3FE01A08B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1408311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71005</TotalTime>
  <Words>791</Words>
  <Application>Microsoft Office PowerPoint</Application>
  <PresentationFormat>On-screen Show (4:3)</PresentationFormat>
  <Paragraphs>126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Qualcomm Office Regular</vt:lpstr>
      <vt:lpstr>Qualcomm Regular</vt:lpstr>
      <vt:lpstr>Garamond</vt:lpstr>
      <vt:lpstr>Times New Roman</vt:lpstr>
      <vt:lpstr>802-11-Submission</vt:lpstr>
      <vt:lpstr>Multi-AP group formation follow-up</vt:lpstr>
      <vt:lpstr>Motivation</vt:lpstr>
      <vt:lpstr>Multi-AP coordination</vt:lpstr>
      <vt:lpstr>Boundary of Multi-AP operations</vt:lpstr>
      <vt:lpstr>Triggering operation</vt:lpstr>
      <vt:lpstr>Example of every AP can initiate coordination operations </vt:lpstr>
      <vt:lpstr>Overall proposal</vt:lpstr>
      <vt:lpstr>Straw Poll 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Multi-AP group formation follow-up</dc:title>
  <dc:creator>cheng.chen@intel.com</dc:creator>
  <cp:keywords>CTPClassification=CTP_NT</cp:keywords>
  <cp:lastModifiedBy>Chen, Cheng</cp:lastModifiedBy>
  <cp:revision>1846</cp:revision>
  <cp:lastPrinted>1998-02-10T13:28:06Z</cp:lastPrinted>
  <dcterms:created xsi:type="dcterms:W3CDTF">2004-12-02T14:01:45Z</dcterms:created>
  <dcterms:modified xsi:type="dcterms:W3CDTF">2019-11-08T22:34:12Z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7abeee2e-a05f-479f-88d0-1deda3a82e9c</vt:lpwstr>
  </property>
  <property fmtid="{D5CDD505-2E9C-101B-9397-08002B2CF9AE}" pid="4" name="CTP_TimeStamp">
    <vt:lpwstr>2019-11-08 22:34:12Z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