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6"/>
  </p:notesMasterIdLst>
  <p:handoutMasterIdLst>
    <p:handoutMasterId r:id="rId27"/>
  </p:handoutMasterIdLst>
  <p:sldIdLst>
    <p:sldId id="256" r:id="rId3"/>
    <p:sldId id="1027" r:id="rId4"/>
    <p:sldId id="324" r:id="rId5"/>
    <p:sldId id="272" r:id="rId6"/>
    <p:sldId id="274" r:id="rId7"/>
    <p:sldId id="339" r:id="rId8"/>
    <p:sldId id="336" r:id="rId9"/>
    <p:sldId id="337" r:id="rId10"/>
    <p:sldId id="346" r:id="rId11"/>
    <p:sldId id="347" r:id="rId12"/>
    <p:sldId id="1017" r:id="rId13"/>
    <p:sldId id="1021" r:id="rId14"/>
    <p:sldId id="1022" r:id="rId15"/>
    <p:sldId id="1026" r:id="rId16"/>
    <p:sldId id="282" r:id="rId17"/>
    <p:sldId id="334" r:id="rId18"/>
    <p:sldId id="1028" r:id="rId19"/>
    <p:sldId id="1023" r:id="rId20"/>
    <p:sldId id="317" r:id="rId21"/>
    <p:sldId id="318" r:id="rId22"/>
    <p:sldId id="319" r:id="rId23"/>
    <p:sldId id="320" r:id="rId24"/>
    <p:sldId id="321" r:id="rId25"/>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4" clrIdx="0">
    <p:extLst>
      <p:ext uri="{19B8F6BF-5375-455C-9EA6-DF929625EA0E}">
        <p15:presenceInfo xmlns:p15="http://schemas.microsoft.com/office/powerpoint/2012/main" userId="S-1-5-21-725345543-602162358-527237240-3296174" providerId="AD"/>
      </p:ext>
    </p:extLst>
  </p:cmAuthor>
  <p:cmAuthor id="2" name="Ghosh, Chittabrata" initials="GC" lastIdx="3" clrIdx="1">
    <p:extLst>
      <p:ext uri="{19B8F6BF-5375-455C-9EA6-DF929625EA0E}">
        <p15:presenceInfo xmlns:p15="http://schemas.microsoft.com/office/powerpoint/2012/main" userId="S-1-5-21-725345543-602162358-527237240-2808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27" autoAdjust="0"/>
  </p:normalViewPr>
  <p:slideViewPr>
    <p:cSldViewPr>
      <p:cViewPr varScale="1">
        <p:scale>
          <a:sx n="52" d="100"/>
          <a:sy n="52" d="100"/>
        </p:scale>
        <p:origin x="1228"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we need STA initiated switch ?</a:t>
            </a:r>
          </a:p>
          <a:p>
            <a:endParaRPr lang="en-US" dirty="0"/>
          </a:p>
          <a:p>
            <a:pPr lvl="1">
              <a:buFont typeface="Arial" panose="020B0604020202020204" pitchFamily="34" charset="0"/>
              <a:buChar char="•"/>
            </a:pPr>
            <a:r>
              <a:rPr lang="en-US" dirty="0">
                <a:solidFill>
                  <a:schemeClr val="tx1"/>
                </a:solidFill>
              </a:rPr>
              <a:t>Decision might be for throughput improvement due to relatively long-term bad link quality (e.g., due to congestion). </a:t>
            </a:r>
          </a:p>
          <a:p>
            <a:pPr lvl="1">
              <a:buFont typeface="Arial" panose="020B0604020202020204" pitchFamily="34" charset="0"/>
              <a:buChar char="•"/>
            </a:pPr>
            <a:r>
              <a:rPr lang="en-US" dirty="0">
                <a:solidFill>
                  <a:schemeClr val="tx1"/>
                </a:solidFill>
              </a:rPr>
              <a:t>Decision might be for latency improvement due to a short term restriction on channel access, for example,   </a:t>
            </a:r>
          </a:p>
          <a:p>
            <a:pPr lvl="2">
              <a:buFont typeface="Arial" panose="020B0604020202020204" pitchFamily="34" charset="0"/>
              <a:buChar char="•"/>
            </a:pPr>
            <a:r>
              <a:rPr lang="en-US" dirty="0">
                <a:solidFill>
                  <a:schemeClr val="tx1"/>
                </a:solidFill>
              </a:rPr>
              <a:t>The associated AP not scheduling the STA within the non-AP MLLE in current (or few) TXOPs for DL or MU-UL. </a:t>
            </a:r>
          </a:p>
          <a:p>
            <a:pPr lvl="2">
              <a:buFont typeface="Arial" panose="020B0604020202020204" pitchFamily="34" charset="0"/>
              <a:buChar char="•"/>
            </a:pPr>
            <a:r>
              <a:rPr lang="en-US" dirty="0">
                <a:solidFill>
                  <a:schemeClr val="tx1"/>
                </a:solidFill>
              </a:rPr>
              <a:t>Some STA (in the same BSS or OBSS) other than the associated AP starts transmitting a long packet. </a:t>
            </a:r>
          </a:p>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8781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Caveat: </a:t>
            </a:r>
            <a:r>
              <a:rPr lang="en-US" dirty="0"/>
              <a:t>we don’t model the exact signaling variants proposed in this presentation but rather assume the information about current NAV settings on all links is provided to STA at the time of the switch</a:t>
            </a:r>
          </a:p>
          <a:p>
            <a:endParaRPr lang="en-US" dirty="0"/>
          </a:p>
          <a:p>
            <a:r>
              <a:rPr lang="en-US" dirty="0"/>
              <a:t>duration of switch: NAV duration.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84267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2267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Outside TWT SP (or in absence of it)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378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50548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574822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13</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64540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to define cross-link signaling for an AP in an AP MLLE to assist a non-AP MLLE to select one or more links among the enabled links for frame exchange ? </a:t>
            </a:r>
          </a:p>
          <a:p>
            <a:pPr lvl="1"/>
            <a:r>
              <a:rPr lang="en-US" dirty="0"/>
              <a:t>The signaling information includes BSS Load. </a:t>
            </a:r>
          </a:p>
          <a:p>
            <a:pPr lvl="1"/>
            <a:r>
              <a:rPr lang="en-US" dirty="0"/>
              <a:t>The signaling mechanism is TBD.</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239944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Content Clea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p>
        </p:txBody>
      </p:sp>
      <p:sp>
        <p:nvSpPr>
          <p:cNvPr id="3" name="Datumsplatzhalter 2"/>
          <p:cNvSpPr>
            <a:spLocks noGrp="1"/>
          </p:cNvSpPr>
          <p:nvPr>
            <p:ph type="dt" sz="half" idx="10"/>
          </p:nvPr>
        </p:nvSpPr>
        <p:spPr>
          <a:xfrm>
            <a:off x="609600" y="6356352"/>
            <a:ext cx="2844800" cy="365125"/>
          </a:xfrm>
          <a:prstGeom prst="rect">
            <a:avLst/>
          </a:prstGeom>
        </p:spPr>
        <p:txBody>
          <a:bodyPr/>
          <a:lstStyle/>
          <a:p>
            <a:r>
              <a:rPr lang="en-US"/>
              <a:t>November 2019</a:t>
            </a:r>
          </a:p>
        </p:txBody>
      </p:sp>
      <p:sp>
        <p:nvSpPr>
          <p:cNvPr id="4" name="Fußzeilenplatzhalter 3"/>
          <p:cNvSpPr>
            <a:spLocks noGrp="1"/>
          </p:cNvSpPr>
          <p:nvPr>
            <p:ph type="ftr" sz="quarter" idx="11"/>
          </p:nvPr>
        </p:nvSpPr>
        <p:spPr>
          <a:xfrm>
            <a:off x="4165600" y="6356352"/>
            <a:ext cx="3860800" cy="365125"/>
          </a:xfrm>
          <a:prstGeom prst="rect">
            <a:avLst/>
          </a:prstGeom>
        </p:spPr>
        <p:txBody>
          <a:bodyPr/>
          <a:lstStyle/>
          <a:p>
            <a:r>
              <a:rPr lang="en-US"/>
              <a:t>Dibakar Das, Intel</a:t>
            </a:r>
            <a:endParaRPr lang="en-US" dirty="0"/>
          </a:p>
        </p:txBody>
      </p:sp>
      <p:sp>
        <p:nvSpPr>
          <p:cNvPr id="5" name="Foliennummernplatzhalter 4"/>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a:t>
            </a:fld>
            <a:endParaRPr lang="en-US" dirty="0"/>
          </a:p>
        </p:txBody>
      </p:sp>
      <p:sp>
        <p:nvSpPr>
          <p:cNvPr id="12" name="Inhaltsplatzhalter 30"/>
          <p:cNvSpPr>
            <a:spLocks noGrp="1"/>
          </p:cNvSpPr>
          <p:nvPr>
            <p:ph idx="17" hasCustomPrompt="1"/>
          </p:nvPr>
        </p:nvSpPr>
        <p:spPr>
          <a:xfrm>
            <a:off x="607489" y="1198377"/>
            <a:ext cx="11029944" cy="5047815"/>
          </a:xfr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18pt Regular Big Bullet One</a:t>
            </a:r>
          </a:p>
          <a:p>
            <a:pPr lvl="1"/>
            <a:r>
              <a:rPr lang="en-US" dirty="0"/>
              <a:t>Sub-bullet</a:t>
            </a:r>
          </a:p>
          <a:p>
            <a:pPr lvl="2"/>
            <a:r>
              <a:rPr lang="en-US" dirty="0"/>
              <a:t>Third Level Bullet</a:t>
            </a:r>
          </a:p>
          <a:p>
            <a:pPr lvl="3"/>
            <a:r>
              <a:rPr lang="en-US" dirty="0"/>
              <a:t>Fourth level</a:t>
            </a:r>
          </a:p>
          <a:p>
            <a:pPr lvl="4"/>
            <a:r>
              <a:rPr lang="en-US" dirty="0"/>
              <a:t>Fifth level</a:t>
            </a:r>
          </a:p>
        </p:txBody>
      </p:sp>
      <p:sp>
        <p:nvSpPr>
          <p:cNvPr id="6" name="Rectangle 5"/>
          <p:cNvSpPr/>
          <p:nvPr userDrawn="1"/>
        </p:nvSpPr>
        <p:spPr>
          <a:xfrm>
            <a:off x="9927773" y="6541106"/>
            <a:ext cx="1045028" cy="29079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47761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17073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1395037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670694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175770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383991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2689476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2496943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2243778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133140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3571446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1487672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89060" y="1931780"/>
            <a:ext cx="114300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83541" y="671290"/>
            <a:ext cx="11432977" cy="6232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83541" y="1426467"/>
            <a:ext cx="11432977"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370365" y="504825"/>
            <a:ext cx="11451271"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10288860" y="6546300"/>
            <a:ext cx="961544"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grpSp>
      <p:sp>
        <p:nvSpPr>
          <p:cNvPr id="4" name="TextBox 3"/>
          <p:cNvSpPr txBox="1"/>
          <p:nvPr userDrawn="1"/>
        </p:nvSpPr>
        <p:spPr>
          <a:xfrm>
            <a:off x="289980" y="6477716"/>
            <a:ext cx="2595667"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4295671" y="6477716"/>
            <a:ext cx="360066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72902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802.11-19/1930r1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4"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912284"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57607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November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310380" y="6475413"/>
            <a:ext cx="508152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Dibakar Das,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613002" y="6475413"/>
            <a:ext cx="106760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3" name="Rectangle 2"/>
          <p:cNvSpPr/>
          <p:nvPr userDrawn="1"/>
        </p:nvSpPr>
        <p:spPr>
          <a:xfrm>
            <a:off x="4546813" y="286434"/>
            <a:ext cx="6888427" cy="369332"/>
          </a:xfrm>
          <a:prstGeom prst="rect">
            <a:avLst/>
          </a:prstGeom>
        </p:spPr>
        <p:txBody>
          <a:bodyPr wrap="square">
            <a:spAutoFit/>
          </a:bodyPr>
          <a:lstStyle/>
          <a:p>
            <a:pPr lvl="4" algn="r">
              <a:defRPr/>
            </a:pPr>
            <a:r>
              <a:rPr lang="en-GB" altLang="en-US" sz="1800" b="1" dirty="0"/>
              <a:t>doc.: IEEE 802.11-19/xxxxr0</a:t>
            </a:r>
          </a:p>
        </p:txBody>
      </p:sp>
    </p:spTree>
    <p:extLst>
      <p:ext uri="{BB962C8B-B14F-4D97-AF65-F5344CB8AC3E}">
        <p14:creationId xmlns:p14="http://schemas.microsoft.com/office/powerpoint/2010/main" val="24194486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ML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2019-06-03</a:t>
            </a:r>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21261342"/>
              </p:ext>
            </p:extLst>
          </p:nvPr>
        </p:nvGraphicFramePr>
        <p:xfrm>
          <a:off x="981075" y="2416175"/>
          <a:ext cx="10298113" cy="2482850"/>
        </p:xfrm>
        <a:graphic>
          <a:graphicData uri="http://schemas.openxmlformats.org/presentationml/2006/ole">
            <mc:AlternateContent xmlns:mc="http://schemas.openxmlformats.org/markup-compatibility/2006">
              <mc:Choice xmlns:v="urn:schemas-microsoft-com:vml" Requires="v">
                <p:oleObj spid="_x0000_s3499"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1075" y="2416175"/>
                        <a:ext cx="10298113"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5A1C-DF21-4EEA-A51E-08035E7F3DB6}"/>
              </a:ext>
            </a:extLst>
          </p:cNvPr>
          <p:cNvSpPr>
            <a:spLocks noGrp="1"/>
          </p:cNvSpPr>
          <p:nvPr>
            <p:ph type="title"/>
          </p:nvPr>
        </p:nvSpPr>
        <p:spPr/>
        <p:txBody>
          <a:bodyPr/>
          <a:lstStyle/>
          <a:p>
            <a:r>
              <a:rPr lang="en-US" dirty="0"/>
              <a:t>Mode 1</a:t>
            </a:r>
          </a:p>
        </p:txBody>
      </p:sp>
      <p:sp>
        <p:nvSpPr>
          <p:cNvPr id="3" name="Content Placeholder 2">
            <a:extLst>
              <a:ext uri="{FF2B5EF4-FFF2-40B4-BE49-F238E27FC236}">
                <a16:creationId xmlns:a16="http://schemas.microsoft.com/office/drawing/2014/main" id="{40A996E4-9F5A-4B94-A480-AFE2DF8531D9}"/>
              </a:ext>
            </a:extLst>
          </p:cNvPr>
          <p:cNvSpPr>
            <a:spLocks noGrp="1"/>
          </p:cNvSpPr>
          <p:nvPr>
            <p:ph idx="1"/>
          </p:nvPr>
        </p:nvSpPr>
        <p:spPr>
          <a:xfrm>
            <a:off x="910282" y="1600200"/>
            <a:ext cx="10361084" cy="3168650"/>
          </a:xfrm>
        </p:spPr>
        <p:txBody>
          <a:bodyPr/>
          <a:lstStyle/>
          <a:p>
            <a:pPr>
              <a:buFont typeface="Arial" panose="020B0604020202020204" pitchFamily="34" charset="0"/>
              <a:buChar char="•"/>
            </a:pPr>
            <a:r>
              <a:rPr lang="en-US" dirty="0"/>
              <a:t>In this mode the AP MLLE advertises information about other links in some Mgt frames (e.g., Beacon) transmitted on each link.</a:t>
            </a:r>
          </a:p>
          <a:p>
            <a:pPr>
              <a:buFont typeface="Arial" panose="020B0604020202020204" pitchFamily="34" charset="0"/>
              <a:buChar char="•"/>
            </a:pPr>
            <a:r>
              <a:rPr lang="en-US" dirty="0"/>
              <a:t>The information could be carried in a new element or in the Neighbor Report element. </a:t>
            </a:r>
          </a:p>
          <a:p>
            <a:pPr>
              <a:buFont typeface="Arial" panose="020B0604020202020204" pitchFamily="34" charset="0"/>
              <a:buChar char="•"/>
            </a:pPr>
            <a:r>
              <a:rPr lang="en-US" dirty="0"/>
              <a:t>A simple information to include is the BSS load. Depending on granularity of measurement intervals we can have two options</a:t>
            </a:r>
          </a:p>
          <a:p>
            <a:pPr lvl="1">
              <a:buFont typeface="Arial" panose="020B0604020202020204" pitchFamily="34" charset="0"/>
              <a:buChar char="•"/>
            </a:pPr>
            <a:r>
              <a:rPr lang="en-US" b="1" dirty="0"/>
              <a:t>Option 1</a:t>
            </a:r>
            <a:r>
              <a:rPr lang="en-US" dirty="0"/>
              <a:t>: use the 802.11 BSS Load element if the interval is unit of beacon intervals. </a:t>
            </a:r>
          </a:p>
          <a:p>
            <a:pPr lvl="1">
              <a:buFont typeface="Arial" panose="020B0604020202020204" pitchFamily="34" charset="0"/>
              <a:buChar char="•"/>
            </a:pPr>
            <a:r>
              <a:rPr lang="en-US" b="1" dirty="0"/>
              <a:t>Option 2</a:t>
            </a:r>
            <a:r>
              <a:rPr lang="en-US" dirty="0"/>
              <a:t>: use some other element (new ?) if the interval is less than a beacon interval.    </a:t>
            </a:r>
          </a:p>
          <a:p>
            <a:pPr>
              <a:buFont typeface="Arial" panose="020B0604020202020204" pitchFamily="34" charset="0"/>
              <a:buChar char="•"/>
            </a:pPr>
            <a:endParaRPr lang="en-US" dirty="0"/>
          </a:p>
          <a:p>
            <a:pPr marL="0" indent="0"/>
            <a:r>
              <a:rPr lang="en-US" dirty="0"/>
              <a:t> </a:t>
            </a:r>
          </a:p>
        </p:txBody>
      </p:sp>
      <p:sp>
        <p:nvSpPr>
          <p:cNvPr id="4" name="Slide Number Placeholder 3">
            <a:extLst>
              <a:ext uri="{FF2B5EF4-FFF2-40B4-BE49-F238E27FC236}">
                <a16:creationId xmlns:a16="http://schemas.microsoft.com/office/drawing/2014/main" id="{DAB7EE77-C604-4147-85D7-FD33EB3F1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7CFE582-D494-45EB-8725-E5485E13138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49D5894-9A4B-4035-AC8E-03115E7EC1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535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11</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74267" y="2600219"/>
            <a:ext cx="7953455" cy="3826914"/>
            <a:chOff x="657703" y="3525982"/>
            <a:chExt cx="7953455" cy="3826914"/>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MLLE</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MLLE</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MLLE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Beacons</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691913" y="4426108"/>
              <a:ext cx="440980" cy="184666"/>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Beacon</a:t>
              </a:r>
            </a:p>
          </p:txBody>
        </p:sp>
        <p:sp>
          <p:nvSpPr>
            <p:cNvPr id="52" name="Rectangle 51">
              <a:extLst>
                <a:ext uri="{FF2B5EF4-FFF2-40B4-BE49-F238E27FC236}">
                  <a16:creationId xmlns:a16="http://schemas.microsoft.com/office/drawing/2014/main" id="{8F069EE1-16FB-451B-88D1-3CEFBB5D4AAE}"/>
                </a:ext>
              </a:extLst>
            </p:cNvPr>
            <p:cNvSpPr/>
            <p:nvPr/>
          </p:nvSpPr>
          <p:spPr bwMode="auto">
            <a:xfrm>
              <a:off x="6212162" y="4670116"/>
              <a:ext cx="133942" cy="273772"/>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600832" y="3525982"/>
              <a:ext cx="925543" cy="70817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649183" y="3644492"/>
              <a:ext cx="763130" cy="19347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busy: 75 %</a:t>
              </a:r>
            </a:p>
          </p:txBody>
        </p:sp>
        <p:sp>
          <p:nvSpPr>
            <p:cNvPr id="57" name="TextBox 56">
              <a:extLst>
                <a:ext uri="{FF2B5EF4-FFF2-40B4-BE49-F238E27FC236}">
                  <a16:creationId xmlns:a16="http://schemas.microsoft.com/office/drawing/2014/main" id="{E010F70D-03FD-4E07-B5C8-A7A68A61FA0F}"/>
                </a:ext>
              </a:extLst>
            </p:cNvPr>
            <p:cNvSpPr txBox="1"/>
            <p:nvPr/>
          </p:nvSpPr>
          <p:spPr>
            <a:xfrm>
              <a:off x="3456856" y="3915834"/>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Cross-link BSS load</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33202" y="489322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147962" y="2944657"/>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busy: 25 %</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MLLE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5" name="Rectangle 84">
            <a:extLst>
              <a:ext uri="{FF2B5EF4-FFF2-40B4-BE49-F238E27FC236}">
                <a16:creationId xmlns:a16="http://schemas.microsoft.com/office/drawing/2014/main" id="{0C11082F-71EA-4F4B-B0BB-88DA99C5E609}"/>
              </a:ext>
            </a:extLst>
          </p:cNvPr>
          <p:cNvSpPr/>
          <p:nvPr/>
        </p:nvSpPr>
        <p:spPr bwMode="auto">
          <a:xfrm>
            <a:off x="5400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6" name="Rectangle 85">
            <a:extLst>
              <a:ext uri="{FF2B5EF4-FFF2-40B4-BE49-F238E27FC236}">
                <a16:creationId xmlns:a16="http://schemas.microsoft.com/office/drawing/2014/main" id="{BB064CF1-7809-4A78-88B5-A0780BF05EFC}"/>
              </a:ext>
            </a:extLst>
          </p:cNvPr>
          <p:cNvSpPr/>
          <p:nvPr/>
        </p:nvSpPr>
        <p:spPr bwMode="auto">
          <a:xfrm>
            <a:off x="5609882" y="374543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7" name="Rectangle 86">
            <a:extLst>
              <a:ext uri="{FF2B5EF4-FFF2-40B4-BE49-F238E27FC236}">
                <a16:creationId xmlns:a16="http://schemas.microsoft.com/office/drawing/2014/main" id="{5657B7F5-4440-4500-BB22-DAB4DED298DA}"/>
              </a:ext>
            </a:extLst>
          </p:cNvPr>
          <p:cNvSpPr/>
          <p:nvPr/>
        </p:nvSpPr>
        <p:spPr bwMode="auto">
          <a:xfrm>
            <a:off x="5841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8" name="Rectangle 87">
            <a:extLst>
              <a:ext uri="{FF2B5EF4-FFF2-40B4-BE49-F238E27FC236}">
                <a16:creationId xmlns:a16="http://schemas.microsoft.com/office/drawing/2014/main" id="{FEA45C2F-7566-4459-BAE3-431169EAC2C6}"/>
              </a:ext>
            </a:extLst>
          </p:cNvPr>
          <p:cNvSpPr/>
          <p:nvPr/>
        </p:nvSpPr>
        <p:spPr bwMode="auto">
          <a:xfrm>
            <a:off x="3803622" y="443418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9" name="Rectangle 88">
            <a:extLst>
              <a:ext uri="{FF2B5EF4-FFF2-40B4-BE49-F238E27FC236}">
                <a16:creationId xmlns:a16="http://schemas.microsoft.com/office/drawing/2014/main" id="{18D6F10A-1BDD-482A-8481-9430F1D4DD35}"/>
              </a:ext>
            </a:extLst>
          </p:cNvPr>
          <p:cNvSpPr/>
          <p:nvPr/>
        </p:nvSpPr>
        <p:spPr bwMode="auto">
          <a:xfrm>
            <a:off x="3994625" y="4438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0" name="Rectangle 89">
            <a:extLst>
              <a:ext uri="{FF2B5EF4-FFF2-40B4-BE49-F238E27FC236}">
                <a16:creationId xmlns:a16="http://schemas.microsoft.com/office/drawing/2014/main" id="{A9E04834-9825-4E37-A662-663B003E9979}"/>
              </a:ext>
            </a:extLst>
          </p:cNvPr>
          <p:cNvSpPr/>
          <p:nvPr/>
        </p:nvSpPr>
        <p:spPr bwMode="auto">
          <a:xfrm>
            <a:off x="4189660" y="444224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2" name="Rectangle 91">
            <a:extLst>
              <a:ext uri="{FF2B5EF4-FFF2-40B4-BE49-F238E27FC236}">
                <a16:creationId xmlns:a16="http://schemas.microsoft.com/office/drawing/2014/main" id="{55AC8352-7BDF-46D3-93A9-F4FC38F3759F}"/>
              </a:ext>
            </a:extLst>
          </p:cNvPr>
          <p:cNvSpPr/>
          <p:nvPr/>
        </p:nvSpPr>
        <p:spPr bwMode="auto">
          <a:xfrm>
            <a:off x="4891768"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3" name="Rectangle 92">
            <a:extLst>
              <a:ext uri="{FF2B5EF4-FFF2-40B4-BE49-F238E27FC236}">
                <a16:creationId xmlns:a16="http://schemas.microsoft.com/office/drawing/2014/main" id="{520CDEE6-AF86-4373-9792-241950E85596}"/>
              </a:ext>
            </a:extLst>
          </p:cNvPr>
          <p:cNvSpPr/>
          <p:nvPr/>
        </p:nvSpPr>
        <p:spPr bwMode="auto">
          <a:xfrm>
            <a:off x="5280341"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4" name="Rectangle 93">
            <a:extLst>
              <a:ext uri="{FF2B5EF4-FFF2-40B4-BE49-F238E27FC236}">
                <a16:creationId xmlns:a16="http://schemas.microsoft.com/office/drawing/2014/main" id="{32B5D7AB-7C3C-4743-B02E-F0ED231A2DD0}"/>
              </a:ext>
            </a:extLst>
          </p:cNvPr>
          <p:cNvSpPr/>
          <p:nvPr/>
        </p:nvSpPr>
        <p:spPr bwMode="auto">
          <a:xfrm>
            <a:off x="564197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5" name="Rectangle 94">
            <a:extLst>
              <a:ext uri="{FF2B5EF4-FFF2-40B4-BE49-F238E27FC236}">
                <a16:creationId xmlns:a16="http://schemas.microsoft.com/office/drawing/2014/main" id="{BB492FA5-DCC7-4F78-AF78-C059FF1893A0}"/>
              </a:ext>
            </a:extLst>
          </p:cNvPr>
          <p:cNvSpPr/>
          <p:nvPr/>
        </p:nvSpPr>
        <p:spPr bwMode="auto">
          <a:xfrm>
            <a:off x="5961668"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6" name="Rectangle 95">
            <a:extLst>
              <a:ext uri="{FF2B5EF4-FFF2-40B4-BE49-F238E27FC236}">
                <a16:creationId xmlns:a16="http://schemas.microsoft.com/office/drawing/2014/main" id="{EE57DB91-AE42-4872-B044-2E84A3AB1C6E}"/>
              </a:ext>
            </a:extLst>
          </p:cNvPr>
          <p:cNvSpPr/>
          <p:nvPr/>
        </p:nvSpPr>
        <p:spPr bwMode="auto">
          <a:xfrm>
            <a:off x="626739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7" name="Rectangle 96">
            <a:extLst>
              <a:ext uri="{FF2B5EF4-FFF2-40B4-BE49-F238E27FC236}">
                <a16:creationId xmlns:a16="http://schemas.microsoft.com/office/drawing/2014/main" id="{B3DBC0B0-BC69-49B7-88DD-4F7E641BF883}"/>
              </a:ext>
            </a:extLst>
          </p:cNvPr>
          <p:cNvSpPr/>
          <p:nvPr/>
        </p:nvSpPr>
        <p:spPr bwMode="auto">
          <a:xfrm>
            <a:off x="6564970"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8" name="Rectangle 97">
            <a:extLst>
              <a:ext uri="{FF2B5EF4-FFF2-40B4-BE49-F238E27FC236}">
                <a16:creationId xmlns:a16="http://schemas.microsoft.com/office/drawing/2014/main" id="{9708E705-C6D5-4D2F-9B44-ED51CE224F30}"/>
              </a:ext>
            </a:extLst>
          </p:cNvPr>
          <p:cNvSpPr/>
          <p:nvPr/>
        </p:nvSpPr>
        <p:spPr bwMode="auto">
          <a:xfrm>
            <a:off x="6921209"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9" name="Rectangle 98">
            <a:extLst>
              <a:ext uri="{FF2B5EF4-FFF2-40B4-BE49-F238E27FC236}">
                <a16:creationId xmlns:a16="http://schemas.microsoft.com/office/drawing/2014/main" id="{0FD2D860-01F9-4089-9DA0-21489D65850D}"/>
              </a:ext>
            </a:extLst>
          </p:cNvPr>
          <p:cNvSpPr/>
          <p:nvPr/>
        </p:nvSpPr>
        <p:spPr bwMode="auto">
          <a:xfrm>
            <a:off x="7393082"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11255"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1" name="Rectangle 100">
            <a:extLst>
              <a:ext uri="{FF2B5EF4-FFF2-40B4-BE49-F238E27FC236}">
                <a16:creationId xmlns:a16="http://schemas.microsoft.com/office/drawing/2014/main" id="{761E0529-6B30-4CDC-A653-8152D6EF843A}"/>
              </a:ext>
            </a:extLst>
          </p:cNvPr>
          <p:cNvSpPr/>
          <p:nvPr/>
        </p:nvSpPr>
        <p:spPr bwMode="auto">
          <a:xfrm>
            <a:off x="4031804" y="498440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2" name="Rectangle 101">
            <a:extLst>
              <a:ext uri="{FF2B5EF4-FFF2-40B4-BE49-F238E27FC236}">
                <a16:creationId xmlns:a16="http://schemas.microsoft.com/office/drawing/2014/main" id="{19DF193D-E0F8-4027-A91C-314D48A7ED30}"/>
              </a:ext>
            </a:extLst>
          </p:cNvPr>
          <p:cNvSpPr/>
          <p:nvPr/>
        </p:nvSpPr>
        <p:spPr bwMode="auto">
          <a:xfrm>
            <a:off x="4679056" y="4418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3" name="Rectangle 102">
            <a:extLst>
              <a:ext uri="{FF2B5EF4-FFF2-40B4-BE49-F238E27FC236}">
                <a16:creationId xmlns:a16="http://schemas.microsoft.com/office/drawing/2014/main" id="{244FD670-F74C-430C-8CF0-2627737ADD03}"/>
              </a:ext>
            </a:extLst>
          </p:cNvPr>
          <p:cNvSpPr/>
          <p:nvPr/>
        </p:nvSpPr>
        <p:spPr bwMode="auto">
          <a:xfrm>
            <a:off x="4868857"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4" name="Rectangle 103">
            <a:extLst>
              <a:ext uri="{FF2B5EF4-FFF2-40B4-BE49-F238E27FC236}">
                <a16:creationId xmlns:a16="http://schemas.microsoft.com/office/drawing/2014/main" id="{D60E34D7-99F4-4D9F-8708-935D01F12339}"/>
              </a:ext>
            </a:extLst>
          </p:cNvPr>
          <p:cNvSpPr/>
          <p:nvPr/>
        </p:nvSpPr>
        <p:spPr bwMode="auto">
          <a:xfrm>
            <a:off x="5673042" y="49810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5" name="Rectangle 104">
            <a:extLst>
              <a:ext uri="{FF2B5EF4-FFF2-40B4-BE49-F238E27FC236}">
                <a16:creationId xmlns:a16="http://schemas.microsoft.com/office/drawing/2014/main" id="{CD0D1925-EDD5-4B77-8C5D-4E63D91B69DB}"/>
              </a:ext>
            </a:extLst>
          </p:cNvPr>
          <p:cNvSpPr/>
          <p:nvPr/>
        </p:nvSpPr>
        <p:spPr bwMode="auto">
          <a:xfrm>
            <a:off x="7031310"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0256" y="49712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0" name="Rectangle 109">
            <a:extLst>
              <a:ext uri="{FF2B5EF4-FFF2-40B4-BE49-F238E27FC236}">
                <a16:creationId xmlns:a16="http://schemas.microsoft.com/office/drawing/2014/main" id="{3981DEE4-A297-47AA-A1A3-390A0806988E}"/>
              </a:ext>
            </a:extLst>
          </p:cNvPr>
          <p:cNvSpPr/>
          <p:nvPr/>
        </p:nvSpPr>
        <p:spPr bwMode="auto">
          <a:xfrm>
            <a:off x="8193362"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1" name="Rectangle 110">
            <a:extLst>
              <a:ext uri="{FF2B5EF4-FFF2-40B4-BE49-F238E27FC236}">
                <a16:creationId xmlns:a16="http://schemas.microsoft.com/office/drawing/2014/main" id="{C8529F88-724F-4783-9686-AC69E8512C77}"/>
              </a:ext>
            </a:extLst>
          </p:cNvPr>
          <p:cNvSpPr/>
          <p:nvPr/>
        </p:nvSpPr>
        <p:spPr bwMode="auto">
          <a:xfrm>
            <a:off x="7998809" y="44210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081243" y="4049251"/>
            <a:ext cx="12970" cy="96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Rectangle 115">
            <a:extLst>
              <a:ext uri="{FF2B5EF4-FFF2-40B4-BE49-F238E27FC236}">
                <a16:creationId xmlns:a16="http://schemas.microsoft.com/office/drawing/2014/main" id="{03A9ED7E-F196-460A-818E-8C897E439188}"/>
              </a:ext>
            </a:extLst>
          </p:cNvPr>
          <p:cNvSpPr/>
          <p:nvPr/>
        </p:nvSpPr>
        <p:spPr bwMode="auto">
          <a:xfrm>
            <a:off x="6338311" y="374155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7" name="Rectangle 116">
            <a:extLst>
              <a:ext uri="{FF2B5EF4-FFF2-40B4-BE49-F238E27FC236}">
                <a16:creationId xmlns:a16="http://schemas.microsoft.com/office/drawing/2014/main" id="{95994F00-E336-4435-8180-2C6FB028FAD2}"/>
              </a:ext>
            </a:extLst>
          </p:cNvPr>
          <p:cNvSpPr/>
          <p:nvPr/>
        </p:nvSpPr>
        <p:spPr bwMode="auto">
          <a:xfrm>
            <a:off x="6659526"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8" name="Rectangle 117">
            <a:extLst>
              <a:ext uri="{FF2B5EF4-FFF2-40B4-BE49-F238E27FC236}">
                <a16:creationId xmlns:a16="http://schemas.microsoft.com/office/drawing/2014/main" id="{EEA4D657-6F97-420D-B445-8791BE27AEBB}"/>
              </a:ext>
            </a:extLst>
          </p:cNvPr>
          <p:cNvSpPr/>
          <p:nvPr/>
        </p:nvSpPr>
        <p:spPr bwMode="auto">
          <a:xfrm>
            <a:off x="6164991" y="3733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9" name="Rectangle 118">
            <a:extLst>
              <a:ext uri="{FF2B5EF4-FFF2-40B4-BE49-F238E27FC236}">
                <a16:creationId xmlns:a16="http://schemas.microsoft.com/office/drawing/2014/main" id="{9ADC2AE1-5770-4C3F-8E96-B19A6FF99C98}"/>
              </a:ext>
            </a:extLst>
          </p:cNvPr>
          <p:cNvSpPr/>
          <p:nvPr/>
        </p:nvSpPr>
        <p:spPr bwMode="auto">
          <a:xfrm>
            <a:off x="7068658" y="374168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0" name="Rectangle 119">
            <a:extLst>
              <a:ext uri="{FF2B5EF4-FFF2-40B4-BE49-F238E27FC236}">
                <a16:creationId xmlns:a16="http://schemas.microsoft.com/office/drawing/2014/main" id="{C4670D8B-7B08-4A8E-8E66-F9A08A42D8D8}"/>
              </a:ext>
            </a:extLst>
          </p:cNvPr>
          <p:cNvSpPr/>
          <p:nvPr/>
        </p:nvSpPr>
        <p:spPr bwMode="auto">
          <a:xfrm>
            <a:off x="7331720" y="3734083"/>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1" name="Rectangle 120">
            <a:extLst>
              <a:ext uri="{FF2B5EF4-FFF2-40B4-BE49-F238E27FC236}">
                <a16:creationId xmlns:a16="http://schemas.microsoft.com/office/drawing/2014/main" id="{7FF16745-F115-4EF2-BA6E-D04BE8E52559}"/>
              </a:ext>
            </a:extLst>
          </p:cNvPr>
          <p:cNvSpPr/>
          <p:nvPr/>
        </p:nvSpPr>
        <p:spPr bwMode="auto">
          <a:xfrm>
            <a:off x="7550054" y="374113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3" name="Rectangle 122">
            <a:extLst>
              <a:ext uri="{FF2B5EF4-FFF2-40B4-BE49-F238E27FC236}">
                <a16:creationId xmlns:a16="http://schemas.microsoft.com/office/drawing/2014/main" id="{81F62990-FF4F-4FF1-8440-1E78234314D5}"/>
              </a:ext>
            </a:extLst>
          </p:cNvPr>
          <p:cNvSpPr/>
          <p:nvPr/>
        </p:nvSpPr>
        <p:spPr bwMode="auto">
          <a:xfrm>
            <a:off x="3628786" y="375413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4" name="Rectangle 123">
            <a:extLst>
              <a:ext uri="{FF2B5EF4-FFF2-40B4-BE49-F238E27FC236}">
                <a16:creationId xmlns:a16="http://schemas.microsoft.com/office/drawing/2014/main" id="{3AA79618-A6BE-4D23-B647-CC86674FF167}"/>
              </a:ext>
            </a:extLst>
          </p:cNvPr>
          <p:cNvSpPr/>
          <p:nvPr/>
        </p:nvSpPr>
        <p:spPr bwMode="auto">
          <a:xfrm>
            <a:off x="3860522" y="375045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57215" y="375024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83895" y="374205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0662" y="401837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of link transition under mode 1</a:t>
            </a:r>
          </a:p>
        </p:txBody>
      </p:sp>
      <p:sp>
        <p:nvSpPr>
          <p:cNvPr id="2" name="Footer Placeholder 1">
            <a:extLst>
              <a:ext uri="{FF2B5EF4-FFF2-40B4-BE49-F238E27FC236}">
                <a16:creationId xmlns:a16="http://schemas.microsoft.com/office/drawing/2014/main" id="{C021FFEF-731C-4FD8-96E2-453261E1903B}"/>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421237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1352-4B00-402F-8BC0-09CBB6BE1F5D}"/>
              </a:ext>
            </a:extLst>
          </p:cNvPr>
          <p:cNvSpPr>
            <a:spLocks noGrp="1"/>
          </p:cNvSpPr>
          <p:nvPr>
            <p:ph type="title"/>
          </p:nvPr>
        </p:nvSpPr>
        <p:spPr/>
        <p:txBody>
          <a:bodyPr/>
          <a:lstStyle/>
          <a:p>
            <a:r>
              <a:rPr lang="en-US" dirty="0"/>
              <a:t>Mode 2</a:t>
            </a:r>
          </a:p>
        </p:txBody>
      </p:sp>
      <p:sp>
        <p:nvSpPr>
          <p:cNvPr id="3" name="Content Placeholder 2">
            <a:extLst>
              <a:ext uri="{FF2B5EF4-FFF2-40B4-BE49-F238E27FC236}">
                <a16:creationId xmlns:a16="http://schemas.microsoft.com/office/drawing/2014/main" id="{9C44C078-0EE4-4D2B-83D8-5D771EC21023}"/>
              </a:ext>
            </a:extLst>
          </p:cNvPr>
          <p:cNvSpPr>
            <a:spLocks noGrp="1"/>
          </p:cNvSpPr>
          <p:nvPr>
            <p:ph idx="1"/>
          </p:nvPr>
        </p:nvSpPr>
        <p:spPr>
          <a:xfrm>
            <a:off x="187590" y="1676400"/>
            <a:ext cx="11204310" cy="2125662"/>
          </a:xfrm>
        </p:spPr>
        <p:txBody>
          <a:bodyPr/>
          <a:lstStyle/>
          <a:p>
            <a:r>
              <a:rPr lang="en-US" dirty="0"/>
              <a:t>AP recommends link(s) where it is likely to schedule a given STA; STA is expected to be awake in those link(s) using PS mechanisms. </a:t>
            </a:r>
          </a:p>
          <a:p>
            <a:r>
              <a:rPr lang="en-US" dirty="0"/>
              <a:t>For each link, the AP MLLE signals:</a:t>
            </a:r>
          </a:p>
          <a:p>
            <a:pPr lvl="1"/>
            <a:r>
              <a:rPr lang="en-US" dirty="0"/>
              <a:t>The time interval for which the signaling is valid is defined by</a:t>
            </a:r>
          </a:p>
          <a:p>
            <a:pPr lvl="2"/>
            <a:r>
              <a:rPr lang="en-US" dirty="0"/>
              <a:t>End of the interval. </a:t>
            </a:r>
          </a:p>
          <a:p>
            <a:pPr lvl="2"/>
            <a:r>
              <a:rPr lang="en-US" dirty="0"/>
              <a:t>Start of the interval.</a:t>
            </a:r>
          </a:p>
          <a:p>
            <a:pPr lvl="3"/>
            <a:r>
              <a:rPr lang="en-US" dirty="0"/>
              <a:t>May be optional if assumed to start from the time when the frame was transmitted. </a:t>
            </a:r>
          </a:p>
          <a:p>
            <a:pPr lvl="1"/>
            <a:r>
              <a:rPr lang="en-US" dirty="0"/>
              <a:t>For each STA MLLE, signal whether the STA will be scheduled for transmission within that time interval. For example, by including a bitmap where,</a:t>
            </a:r>
          </a:p>
          <a:p>
            <a:pPr lvl="2"/>
            <a:r>
              <a:rPr lang="en-US" dirty="0"/>
              <a:t> “1” =&gt; STA is likely to be scheduled after the AP is aware of its presence (e.g., via NFRP). </a:t>
            </a:r>
          </a:p>
          <a:p>
            <a:pPr lvl="2"/>
            <a:r>
              <a:rPr lang="en-US" dirty="0"/>
              <a:t> “0” =&gt; STA is not likely to be scheduled.</a:t>
            </a:r>
          </a:p>
          <a:p>
            <a:r>
              <a:rPr lang="en-US" dirty="0"/>
              <a:t>The above signaling may be contained in a Broadcast frame (e.g., similar to OPS).</a:t>
            </a:r>
          </a:p>
          <a:p>
            <a:r>
              <a:rPr lang="en-US" dirty="0"/>
              <a:t>Alternatively, it could also be unicast to each STA (A-Ctrl, Mgt frame).  </a:t>
            </a:r>
          </a:p>
        </p:txBody>
      </p:sp>
      <p:sp>
        <p:nvSpPr>
          <p:cNvPr id="4" name="Date Placeholder 3">
            <a:extLst>
              <a:ext uri="{FF2B5EF4-FFF2-40B4-BE49-F238E27FC236}">
                <a16:creationId xmlns:a16="http://schemas.microsoft.com/office/drawing/2014/main" id="{5204D8D1-2FA6-4176-8DCE-FE28516BA3AA}"/>
              </a:ext>
            </a:extLst>
          </p:cNvPr>
          <p:cNvSpPr>
            <a:spLocks noGrp="1"/>
          </p:cNvSpPr>
          <p:nvPr>
            <p:ph type="dt" sz="half" idx="10"/>
          </p:nvPr>
        </p:nvSpPr>
        <p:spPr/>
        <p:txBody>
          <a:bodyPr/>
          <a:lstStyle/>
          <a:p>
            <a:pPr>
              <a:defRPr/>
            </a:pPr>
            <a:r>
              <a:rPr lang="en-US" altLang="en-US"/>
              <a:t>November 2019</a:t>
            </a:r>
            <a:endParaRPr lang="en-GB" altLang="en-US" dirty="0"/>
          </a:p>
        </p:txBody>
      </p:sp>
      <p:sp>
        <p:nvSpPr>
          <p:cNvPr id="5" name="Footer Placeholder 4">
            <a:extLst>
              <a:ext uri="{FF2B5EF4-FFF2-40B4-BE49-F238E27FC236}">
                <a16:creationId xmlns:a16="http://schemas.microsoft.com/office/drawing/2014/main" id="{3F2DCDE3-3E80-4077-9BAE-F3B3CD851AF7}"/>
              </a:ext>
            </a:extLst>
          </p:cNvPr>
          <p:cNvSpPr>
            <a:spLocks noGrp="1"/>
          </p:cNvSpPr>
          <p:nvPr>
            <p:ph type="ftr" sz="quarter" idx="11"/>
          </p:nvPr>
        </p:nvSpPr>
        <p:spPr/>
        <p:txBody>
          <a:bodyPr/>
          <a:lstStyle/>
          <a:p>
            <a:pPr>
              <a:defRPr/>
            </a:pPr>
            <a:r>
              <a:rPr lang="en-US"/>
              <a:t>Dibakar Das, Intel</a:t>
            </a:r>
            <a:endParaRPr lang="en-GB" dirty="0"/>
          </a:p>
        </p:txBody>
      </p:sp>
      <p:sp>
        <p:nvSpPr>
          <p:cNvPr id="6" name="Slide Number Placeholder 5">
            <a:extLst>
              <a:ext uri="{FF2B5EF4-FFF2-40B4-BE49-F238E27FC236}">
                <a16:creationId xmlns:a16="http://schemas.microsoft.com/office/drawing/2014/main" id="{ACF49966-CBA2-45B9-9CDB-23B53CA648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696223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13</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88846" y="2556271"/>
            <a:ext cx="7953455" cy="3889767"/>
            <a:chOff x="657703" y="3509296"/>
            <a:chExt cx="7953455" cy="3889767"/>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MLLE</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MLLE</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MLLE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Mgt frame</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499243" y="4426108"/>
              <a:ext cx="633650"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Broadcast Mgt frame</a:t>
              </a: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476940" y="3509296"/>
              <a:ext cx="1049435" cy="7248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513574" y="3649803"/>
              <a:ext cx="1008820" cy="2069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End: 40ms</a:t>
              </a:r>
            </a:p>
            <a:p>
              <a:pPr algn="ctr" defTabSz="914400">
                <a:buClrTx/>
                <a:buSzTx/>
              </a:pP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0</a:t>
              </a:r>
              <a:r>
                <a:rPr lang="en-US" sz="800" dirty="0">
                  <a:solidFill>
                    <a:srgbClr val="000000"/>
                  </a:solidFill>
                  <a:latin typeface="Times New Roman" panose="02020603050405020304" pitchFamily="18" charset="0"/>
                  <a:ea typeface="+mn-ea"/>
                </a:rPr>
                <a:t>0</a:t>
              </a:r>
            </a:p>
          </p:txBody>
        </p:sp>
        <p:sp>
          <p:nvSpPr>
            <p:cNvPr id="57" name="TextBox 56">
              <a:extLst>
                <a:ext uri="{FF2B5EF4-FFF2-40B4-BE49-F238E27FC236}">
                  <a16:creationId xmlns:a16="http://schemas.microsoft.com/office/drawing/2014/main" id="{E010F70D-03FD-4E07-B5C8-A7A68A61FA0F}"/>
                </a:ext>
              </a:extLst>
            </p:cNvPr>
            <p:cNvSpPr txBox="1"/>
            <p:nvPr/>
          </p:nvSpPr>
          <p:spPr>
            <a:xfrm>
              <a:off x="1998539" y="3878172"/>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Recommended links</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68151" y="489322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030386" y="3029195"/>
            <a:ext cx="900306"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End: 50ms </a:t>
            </a: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1</a:t>
            </a:r>
            <a:r>
              <a:rPr lang="en-US" sz="800" dirty="0">
                <a:solidFill>
                  <a:srgbClr val="000000"/>
                </a:solidFill>
                <a:latin typeface="Times New Roman" panose="02020603050405020304" pitchFamily="18" charset="0"/>
                <a:ea typeface="+mn-ea"/>
              </a:rPr>
              <a:t>0</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MLLE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25087"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7825"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104333" y="3994881"/>
            <a:ext cx="5792" cy="10498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4" name="Rectangle 123">
            <a:extLst>
              <a:ext uri="{FF2B5EF4-FFF2-40B4-BE49-F238E27FC236}">
                <a16:creationId xmlns:a16="http://schemas.microsoft.com/office/drawing/2014/main" id="{3AA79618-A6BE-4D23-B647-CC86674FF167}"/>
              </a:ext>
            </a:extLst>
          </p:cNvPr>
          <p:cNvSpPr/>
          <p:nvPr/>
        </p:nvSpPr>
        <p:spPr bwMode="auto">
          <a:xfrm>
            <a:off x="3874141" y="371979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62279" y="371526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76146" y="37132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6830" y="399515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link transition under mode 2</a:t>
            </a:r>
          </a:p>
        </p:txBody>
      </p:sp>
      <p:cxnSp>
        <p:nvCxnSpPr>
          <p:cNvPr id="114" name="Straight Arrow Connector 113">
            <a:extLst>
              <a:ext uri="{FF2B5EF4-FFF2-40B4-BE49-F238E27FC236}">
                <a16:creationId xmlns:a16="http://schemas.microsoft.com/office/drawing/2014/main" id="{3A45B512-F54E-4DB4-8F62-5EF2297FEED1}"/>
              </a:ext>
            </a:extLst>
          </p:cNvPr>
          <p:cNvCxnSpPr>
            <a:cxnSpLocks/>
          </p:cNvCxnSpPr>
          <p:nvPr/>
        </p:nvCxnSpPr>
        <p:spPr bwMode="auto">
          <a:xfrm>
            <a:off x="4568728" y="3591568"/>
            <a:ext cx="305454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Rectangle 114">
            <a:extLst>
              <a:ext uri="{FF2B5EF4-FFF2-40B4-BE49-F238E27FC236}">
                <a16:creationId xmlns:a16="http://schemas.microsoft.com/office/drawing/2014/main" id="{1B65E090-AB3D-4527-B178-F50140B44782}"/>
              </a:ext>
            </a:extLst>
          </p:cNvPr>
          <p:cNvSpPr/>
          <p:nvPr/>
        </p:nvSpPr>
        <p:spPr bwMode="auto">
          <a:xfrm>
            <a:off x="6607005" y="3376105"/>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40ms</a:t>
            </a:r>
          </a:p>
        </p:txBody>
      </p:sp>
      <p:sp>
        <p:nvSpPr>
          <p:cNvPr id="122" name="Rectangle 121">
            <a:extLst>
              <a:ext uri="{FF2B5EF4-FFF2-40B4-BE49-F238E27FC236}">
                <a16:creationId xmlns:a16="http://schemas.microsoft.com/office/drawing/2014/main" id="{7FEFEA32-FA10-4201-8F6B-F8EEAAF8B555}"/>
              </a:ext>
            </a:extLst>
          </p:cNvPr>
          <p:cNvSpPr/>
          <p:nvPr/>
        </p:nvSpPr>
        <p:spPr bwMode="auto">
          <a:xfrm>
            <a:off x="5439875"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8" name="Rectangle 127">
            <a:extLst>
              <a:ext uri="{FF2B5EF4-FFF2-40B4-BE49-F238E27FC236}">
                <a16:creationId xmlns:a16="http://schemas.microsoft.com/office/drawing/2014/main" id="{B44BB4FF-9B74-4488-ADF8-076703A3DC92}"/>
              </a:ext>
            </a:extLst>
          </p:cNvPr>
          <p:cNvSpPr/>
          <p:nvPr/>
        </p:nvSpPr>
        <p:spPr bwMode="auto">
          <a:xfrm>
            <a:off x="5663288"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9" name="Rectangle 128">
            <a:extLst>
              <a:ext uri="{FF2B5EF4-FFF2-40B4-BE49-F238E27FC236}">
                <a16:creationId xmlns:a16="http://schemas.microsoft.com/office/drawing/2014/main" id="{087CD060-D253-435A-8166-CDECF11CB1E2}"/>
              </a:ext>
            </a:extLst>
          </p:cNvPr>
          <p:cNvSpPr/>
          <p:nvPr/>
        </p:nvSpPr>
        <p:spPr bwMode="auto">
          <a:xfrm>
            <a:off x="5862517" y="371020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0" name="Rectangle 129">
            <a:extLst>
              <a:ext uri="{FF2B5EF4-FFF2-40B4-BE49-F238E27FC236}">
                <a16:creationId xmlns:a16="http://schemas.microsoft.com/office/drawing/2014/main" id="{5779C5DB-CF20-442C-8D5A-B43CC997CFBE}"/>
              </a:ext>
            </a:extLst>
          </p:cNvPr>
          <p:cNvSpPr/>
          <p:nvPr/>
        </p:nvSpPr>
        <p:spPr bwMode="auto">
          <a:xfrm>
            <a:off x="5426777"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1" name="Rectangle 130">
            <a:extLst>
              <a:ext uri="{FF2B5EF4-FFF2-40B4-BE49-F238E27FC236}">
                <a16:creationId xmlns:a16="http://schemas.microsoft.com/office/drawing/2014/main" id="{95C88816-246A-45C0-84A3-259DFE5F8268}"/>
              </a:ext>
            </a:extLst>
          </p:cNvPr>
          <p:cNvSpPr/>
          <p:nvPr/>
        </p:nvSpPr>
        <p:spPr bwMode="auto">
          <a:xfrm>
            <a:off x="5650190"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2" name="Rectangle 131">
            <a:extLst>
              <a:ext uri="{FF2B5EF4-FFF2-40B4-BE49-F238E27FC236}">
                <a16:creationId xmlns:a16="http://schemas.microsoft.com/office/drawing/2014/main" id="{229ED9C3-1074-4469-B75F-A5B75839645C}"/>
              </a:ext>
            </a:extLst>
          </p:cNvPr>
          <p:cNvSpPr/>
          <p:nvPr/>
        </p:nvSpPr>
        <p:spPr bwMode="auto">
          <a:xfrm>
            <a:off x="5849419" y="44015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3" name="Rectangle 132">
            <a:extLst>
              <a:ext uri="{FF2B5EF4-FFF2-40B4-BE49-F238E27FC236}">
                <a16:creationId xmlns:a16="http://schemas.microsoft.com/office/drawing/2014/main" id="{98A3A648-8AAA-4AA0-9DC0-21FD4C207E67}"/>
              </a:ext>
            </a:extLst>
          </p:cNvPr>
          <p:cNvSpPr/>
          <p:nvPr/>
        </p:nvSpPr>
        <p:spPr bwMode="auto">
          <a:xfrm>
            <a:off x="6372898"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4" name="Rectangle 133">
            <a:extLst>
              <a:ext uri="{FF2B5EF4-FFF2-40B4-BE49-F238E27FC236}">
                <a16:creationId xmlns:a16="http://schemas.microsoft.com/office/drawing/2014/main" id="{89E718A9-0E3B-4C0F-9135-3F40A0C95F29}"/>
              </a:ext>
            </a:extLst>
          </p:cNvPr>
          <p:cNvSpPr/>
          <p:nvPr/>
        </p:nvSpPr>
        <p:spPr bwMode="auto">
          <a:xfrm>
            <a:off x="659631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5" name="Rectangle 134">
            <a:extLst>
              <a:ext uri="{FF2B5EF4-FFF2-40B4-BE49-F238E27FC236}">
                <a16:creationId xmlns:a16="http://schemas.microsoft.com/office/drawing/2014/main" id="{2992E4DB-0B50-4215-AE11-898B37F0F30A}"/>
              </a:ext>
            </a:extLst>
          </p:cNvPr>
          <p:cNvSpPr/>
          <p:nvPr/>
        </p:nvSpPr>
        <p:spPr bwMode="auto">
          <a:xfrm>
            <a:off x="6795540"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6" name="Rectangle 135">
            <a:extLst>
              <a:ext uri="{FF2B5EF4-FFF2-40B4-BE49-F238E27FC236}">
                <a16:creationId xmlns:a16="http://schemas.microsoft.com/office/drawing/2014/main" id="{DCFCA117-8B1F-4414-8110-67D24CB9C61E}"/>
              </a:ext>
            </a:extLst>
          </p:cNvPr>
          <p:cNvSpPr/>
          <p:nvPr/>
        </p:nvSpPr>
        <p:spPr bwMode="auto">
          <a:xfrm>
            <a:off x="474617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7" name="Rectangle 136">
            <a:extLst>
              <a:ext uri="{FF2B5EF4-FFF2-40B4-BE49-F238E27FC236}">
                <a16:creationId xmlns:a16="http://schemas.microsoft.com/office/drawing/2014/main" id="{100E6354-18D3-4D4A-A63C-6DD56568CE5F}"/>
              </a:ext>
            </a:extLst>
          </p:cNvPr>
          <p:cNvSpPr/>
          <p:nvPr/>
        </p:nvSpPr>
        <p:spPr bwMode="auto">
          <a:xfrm>
            <a:off x="4969584"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8" name="Rectangle 137">
            <a:extLst>
              <a:ext uri="{FF2B5EF4-FFF2-40B4-BE49-F238E27FC236}">
                <a16:creationId xmlns:a16="http://schemas.microsoft.com/office/drawing/2014/main" id="{41BD4AD3-9011-40F1-B40D-96C9320862D9}"/>
              </a:ext>
            </a:extLst>
          </p:cNvPr>
          <p:cNvSpPr/>
          <p:nvPr/>
        </p:nvSpPr>
        <p:spPr bwMode="auto">
          <a:xfrm>
            <a:off x="5168813"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9" name="Rectangle 138">
            <a:extLst>
              <a:ext uri="{FF2B5EF4-FFF2-40B4-BE49-F238E27FC236}">
                <a16:creationId xmlns:a16="http://schemas.microsoft.com/office/drawing/2014/main" id="{ACB0F8FF-41FB-4B17-85C5-923FCE28F966}"/>
              </a:ext>
            </a:extLst>
          </p:cNvPr>
          <p:cNvSpPr/>
          <p:nvPr/>
        </p:nvSpPr>
        <p:spPr bwMode="auto">
          <a:xfrm>
            <a:off x="4893782"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0" name="Rectangle 139">
            <a:extLst>
              <a:ext uri="{FF2B5EF4-FFF2-40B4-BE49-F238E27FC236}">
                <a16:creationId xmlns:a16="http://schemas.microsoft.com/office/drawing/2014/main" id="{EA30F886-846E-47CA-8267-D680365C0591}"/>
              </a:ext>
            </a:extLst>
          </p:cNvPr>
          <p:cNvSpPr/>
          <p:nvPr/>
        </p:nvSpPr>
        <p:spPr bwMode="auto">
          <a:xfrm>
            <a:off x="5117195"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1" name="Rectangle 140">
            <a:extLst>
              <a:ext uri="{FF2B5EF4-FFF2-40B4-BE49-F238E27FC236}">
                <a16:creationId xmlns:a16="http://schemas.microsoft.com/office/drawing/2014/main" id="{EE8B84E5-352E-4FFA-BD5A-4117616F3038}"/>
              </a:ext>
            </a:extLst>
          </p:cNvPr>
          <p:cNvSpPr/>
          <p:nvPr/>
        </p:nvSpPr>
        <p:spPr bwMode="auto">
          <a:xfrm>
            <a:off x="5316424" y="497649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2" name="Rectangle 141">
            <a:extLst>
              <a:ext uri="{FF2B5EF4-FFF2-40B4-BE49-F238E27FC236}">
                <a16:creationId xmlns:a16="http://schemas.microsoft.com/office/drawing/2014/main" id="{F1047C39-385D-4663-8C5E-E5C57E0CEA82}"/>
              </a:ext>
            </a:extLst>
          </p:cNvPr>
          <p:cNvSpPr/>
          <p:nvPr/>
        </p:nvSpPr>
        <p:spPr bwMode="auto">
          <a:xfrm>
            <a:off x="7354756"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3" name="Rectangle 142">
            <a:extLst>
              <a:ext uri="{FF2B5EF4-FFF2-40B4-BE49-F238E27FC236}">
                <a16:creationId xmlns:a16="http://schemas.microsoft.com/office/drawing/2014/main" id="{47256954-4D7D-428A-86DB-8ED01AB9470C}"/>
              </a:ext>
            </a:extLst>
          </p:cNvPr>
          <p:cNvSpPr/>
          <p:nvPr/>
        </p:nvSpPr>
        <p:spPr bwMode="auto">
          <a:xfrm>
            <a:off x="7578169"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4" name="Rectangle 143">
            <a:extLst>
              <a:ext uri="{FF2B5EF4-FFF2-40B4-BE49-F238E27FC236}">
                <a16:creationId xmlns:a16="http://schemas.microsoft.com/office/drawing/2014/main" id="{7344B3EE-0DD2-43D1-9A46-AED9967DB04D}"/>
              </a:ext>
            </a:extLst>
          </p:cNvPr>
          <p:cNvSpPr/>
          <p:nvPr/>
        </p:nvSpPr>
        <p:spPr bwMode="auto">
          <a:xfrm>
            <a:off x="7777398" y="43904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 name="Footer Placeholder 1">
            <a:extLst>
              <a:ext uri="{FF2B5EF4-FFF2-40B4-BE49-F238E27FC236}">
                <a16:creationId xmlns:a16="http://schemas.microsoft.com/office/drawing/2014/main" id="{2748F907-6F57-48E5-9CC0-9D586A494DFD}"/>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193044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284" y="606425"/>
            <a:ext cx="10361084" cy="1065213"/>
          </a:xfrm>
        </p:spPr>
        <p:txBody>
          <a:bodyPr/>
          <a:lstStyle/>
          <a:p>
            <a:r>
              <a:rPr lang="en-US" dirty="0"/>
              <a:t>Summary</a:t>
            </a:r>
          </a:p>
        </p:txBody>
      </p:sp>
      <p:sp>
        <p:nvSpPr>
          <p:cNvPr id="3" name="Content Placeholder 2"/>
          <p:cNvSpPr>
            <a:spLocks noGrp="1"/>
          </p:cNvSpPr>
          <p:nvPr>
            <p:ph idx="1"/>
          </p:nvPr>
        </p:nvSpPr>
        <p:spPr/>
        <p:txBody>
          <a:bodyPr/>
          <a:lstStyle/>
          <a:p>
            <a:pPr marL="0" indent="0">
              <a:buNone/>
            </a:pPr>
            <a:endParaRPr lang="en-US" dirty="0"/>
          </a:p>
          <a:p>
            <a:pPr>
              <a:buFont typeface="Arial" panose="020B0604020202020204" pitchFamily="34" charset="0"/>
              <a:buChar char="•"/>
            </a:pPr>
            <a:r>
              <a:rPr lang="en-US" dirty="0"/>
              <a:t>Even for single radio STAs TID-to-link mapping enabled everywhere improves STA performance via step 3 transitions. </a:t>
            </a:r>
          </a:p>
          <a:p>
            <a:pPr>
              <a:buFont typeface="Arial" panose="020B0604020202020204" pitchFamily="34" charset="0"/>
              <a:buChar char="•"/>
            </a:pPr>
            <a:r>
              <a:rPr lang="en-US" dirty="0"/>
              <a:t>Propose AP provide cross link information to assist single radio STA MLLEs that are transitioning to another link for efficient load balancing. </a:t>
            </a:r>
          </a:p>
          <a:p>
            <a:pPr marL="0" indent="0"/>
            <a:endParaRPr lang="en-US" dirty="0"/>
          </a:p>
          <a:p>
            <a:pPr>
              <a:buFont typeface="Arial" panose="020B0604020202020204" pitchFamily="34" charset="0"/>
              <a:buChar char="•"/>
            </a:pPr>
            <a:endParaRPr lang="en-US" dirty="0"/>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Dibakar Das,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94547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altLang="en-US" dirty="0"/>
              <a:t>“Multi-link: steps for using a link”</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5987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endParaRPr lang="en-US" dirty="0"/>
          </a:p>
          <a:p>
            <a:endParaRPr lang="en-US" dirty="0"/>
          </a:p>
          <a:p>
            <a:r>
              <a:rPr lang="en-US" dirty="0">
                <a:solidFill>
                  <a:schemeClr val="tx1"/>
                </a:solidFill>
              </a:rPr>
              <a:t>Do you agree that an AP that is part of an AP MLLE can transmit the BSS load information of other APs that are part of the same MLLE ?</a:t>
            </a:r>
          </a:p>
          <a:p>
            <a:r>
              <a:rPr lang="en-US" dirty="0">
                <a:solidFill>
                  <a:schemeClr val="tx1"/>
                </a:solidFill>
              </a:rPr>
              <a:t>		- whether we use existing or new mechanism is TBD</a:t>
            </a:r>
          </a:p>
          <a:p>
            <a:endParaRPr lang="en-US"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221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to define cross-link signaling for an AP in an AP MLLE to recommend a non-AP MLLE to wake up in one or more links among the enabled links for frame exchange ? </a:t>
            </a:r>
          </a:p>
          <a:p>
            <a:pPr lvl="1"/>
            <a:r>
              <a:rPr lang="en-US" dirty="0"/>
              <a:t>The signaling mechanism is TBD.</a:t>
            </a:r>
          </a:p>
          <a:p>
            <a:endParaRPr lang="en-US" dirty="0"/>
          </a:p>
          <a:p>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55942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038600" y="3276600"/>
            <a:ext cx="5029199" cy="1979614"/>
          </a:xfrm>
        </p:spPr>
        <p:txBody>
          <a:bodyPr/>
          <a:lstStyle/>
          <a:p>
            <a:pPr marL="0" indent="0"/>
            <a:r>
              <a:rPr lang="en-US" altLang="en-US" sz="5400" dirty="0"/>
              <a:t>Backup Slides</a:t>
            </a:r>
            <a:endParaRPr lang="en-GB" altLang="en-US" sz="54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0765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simulation Scenarios (Config 2)</a:t>
            </a:r>
          </a:p>
        </p:txBody>
      </p:sp>
      <p:sp>
        <p:nvSpPr>
          <p:cNvPr id="3" name="Content Placeholder 2"/>
          <p:cNvSpPr>
            <a:spLocks noGrp="1"/>
          </p:cNvSpPr>
          <p:nvPr>
            <p:ph idx="1"/>
          </p:nvPr>
        </p:nvSpPr>
        <p:spPr>
          <a:xfrm>
            <a:off x="914401" y="1447800"/>
            <a:ext cx="10361084" cy="4113213"/>
          </a:xfrm>
        </p:spPr>
        <p:txBody>
          <a:bodyPr/>
          <a:lstStyle/>
          <a:p>
            <a:pPr>
              <a:buFont typeface="Arial" panose="020B0604020202020204" pitchFamily="34" charset="0"/>
              <a:buChar char="•"/>
            </a:pPr>
            <a:r>
              <a:rPr lang="en-US" dirty="0"/>
              <a:t>Topology: </a:t>
            </a:r>
          </a:p>
          <a:p>
            <a:pPr lvl="1">
              <a:buFont typeface="Arial" panose="020B0604020202020204" pitchFamily="34" charset="0"/>
              <a:buChar char="•"/>
            </a:pPr>
            <a:r>
              <a:rPr lang="en-US" dirty="0"/>
              <a:t>1 DUT AP MLLE with </a:t>
            </a:r>
            <a:r>
              <a:rPr lang="en-US" b="1" dirty="0" err="1">
                <a:solidFill>
                  <a:schemeClr val="tx1"/>
                </a:solidFill>
              </a:rPr>
              <a:t>upto</a:t>
            </a:r>
            <a:r>
              <a:rPr lang="en-US" b="1" dirty="0">
                <a:solidFill>
                  <a:schemeClr val="tx1"/>
                </a:solidFill>
              </a:rPr>
              <a:t> 3</a:t>
            </a:r>
            <a:r>
              <a:rPr lang="en-US" dirty="0"/>
              <a:t> links (first </a:t>
            </a:r>
            <a:r>
              <a:rPr lang="en-US" b="1" dirty="0">
                <a:solidFill>
                  <a:schemeClr val="tx1"/>
                </a:solidFill>
              </a:rPr>
              <a:t>two</a:t>
            </a:r>
            <a:r>
              <a:rPr lang="en-US" dirty="0"/>
              <a:t> 80 MHz, another 40 MHz) with 1 ML DUT Non-AP STA MLLE and associated to one legacy STA in each link.</a:t>
            </a:r>
          </a:p>
          <a:p>
            <a:pPr lvl="1">
              <a:buFont typeface="Arial" panose="020B0604020202020204" pitchFamily="34" charset="0"/>
              <a:buChar char="•"/>
            </a:pPr>
            <a:r>
              <a:rPr lang="en-US" dirty="0"/>
              <a:t>4 OBSS APs each with 1 legacy STA in each link; no hidden node.</a:t>
            </a:r>
          </a:p>
          <a:p>
            <a:pPr>
              <a:buFont typeface="Arial" panose="020B0604020202020204" pitchFamily="34" charset="0"/>
              <a:buChar char="•"/>
            </a:pPr>
            <a:r>
              <a:rPr lang="en-US" dirty="0"/>
              <a:t>Traffic: </a:t>
            </a:r>
          </a:p>
          <a:p>
            <a:pPr lvl="1">
              <a:buFont typeface="Arial" panose="020B0604020202020204" pitchFamily="34" charset="0"/>
              <a:buChar char="•"/>
            </a:pPr>
            <a:r>
              <a:rPr lang="en-US" dirty="0"/>
              <a:t>Scenario 1: UL 512B packet generated every 20ms from DUT Non-AP STA MLLE @MCS4 using VO.</a:t>
            </a:r>
          </a:p>
          <a:p>
            <a:pPr lvl="1">
              <a:buFont typeface="Arial" panose="020B0604020202020204" pitchFamily="34" charset="0"/>
              <a:buChar char="•"/>
            </a:pPr>
            <a:r>
              <a:rPr lang="en-US" b="1" dirty="0">
                <a:solidFill>
                  <a:schemeClr val="tx1"/>
                </a:solidFill>
              </a:rPr>
              <a:t>Scenario 2: DL 512B packet generated every 20ms from </a:t>
            </a:r>
            <a:r>
              <a:rPr lang="en-US" b="1" dirty="0"/>
              <a:t>DUT Non-AP STA MLLE </a:t>
            </a:r>
            <a:r>
              <a:rPr lang="en-US" b="1" dirty="0">
                <a:solidFill>
                  <a:schemeClr val="tx1"/>
                </a:solidFill>
              </a:rPr>
              <a:t>@MCS4 using VO.</a:t>
            </a:r>
          </a:p>
          <a:p>
            <a:pPr lvl="1">
              <a:buFont typeface="Arial" panose="020B0604020202020204" pitchFamily="34" charset="0"/>
              <a:buChar char="•"/>
            </a:pPr>
            <a:r>
              <a:rPr lang="en-US" b="1" dirty="0">
                <a:solidFill>
                  <a:schemeClr val="tx1"/>
                </a:solidFill>
              </a:rPr>
              <a:t>Scenario 3: DL 6MB packet generated every 1s from </a:t>
            </a:r>
            <a:r>
              <a:rPr lang="en-US" b="1" dirty="0"/>
              <a:t>DUT Non-AP STA </a:t>
            </a:r>
            <a:r>
              <a:rPr lang="en-US" dirty="0"/>
              <a:t>MLLE </a:t>
            </a:r>
            <a:r>
              <a:rPr lang="en-US" b="1" dirty="0">
                <a:solidFill>
                  <a:schemeClr val="tx1"/>
                </a:solidFill>
              </a:rPr>
              <a:t>@MCS4 using VO.</a:t>
            </a:r>
          </a:p>
          <a:p>
            <a:pPr lvl="1">
              <a:buFont typeface="Arial" panose="020B0604020202020204" pitchFamily="34" charset="0"/>
              <a:buChar char="•"/>
            </a:pPr>
            <a:r>
              <a:rPr lang="en-US" dirty="0"/>
              <a:t>Network load : DL CBR traffic @MCS0 from 5 APs capturing fraction of the airtime; packet size: 90KB using VI.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743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EE0F-4CCF-4442-B075-397D3D215F8E}"/>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30735AC9-CC3A-4389-893A-BE324EDE52C8}"/>
              </a:ext>
            </a:extLst>
          </p:cNvPr>
          <p:cNvSpPr>
            <a:spLocks noGrp="1"/>
          </p:cNvSpPr>
          <p:nvPr>
            <p:ph idx="1"/>
          </p:nvPr>
        </p:nvSpPr>
        <p:spPr/>
        <p:txBody>
          <a:bodyPr/>
          <a:lstStyle/>
          <a:p>
            <a:pPr>
              <a:buFont typeface="Arial" panose="020B0604020202020204" pitchFamily="34" charset="0"/>
              <a:buChar char="•"/>
            </a:pPr>
            <a:r>
              <a:rPr lang="en-US" dirty="0"/>
              <a:t>Performance evaluation of single radio STAs	with all TIDs mapped to each link. </a:t>
            </a:r>
          </a:p>
          <a:p>
            <a:pPr>
              <a:buFont typeface="Arial" panose="020B0604020202020204" pitchFamily="34" charset="0"/>
              <a:buChar char="•"/>
            </a:pPr>
            <a:r>
              <a:rPr lang="en-US" dirty="0"/>
              <a:t>Proposals </a:t>
            </a:r>
            <a:r>
              <a:rPr lang="en-US"/>
              <a:t>to improve link </a:t>
            </a:r>
            <a:r>
              <a:rPr lang="en-US" dirty="0"/>
              <a:t>transition decision. </a:t>
            </a:r>
          </a:p>
        </p:txBody>
      </p:sp>
      <p:sp>
        <p:nvSpPr>
          <p:cNvPr id="4" name="Slide Number Placeholder 3">
            <a:extLst>
              <a:ext uri="{FF2B5EF4-FFF2-40B4-BE49-F238E27FC236}">
                <a16:creationId xmlns:a16="http://schemas.microsoft.com/office/drawing/2014/main" id="{C0F26759-4084-4141-81CF-D464AC15C72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D4E9E89-9362-4709-96C2-619DA9DDFA5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E37A903-AC05-4223-962D-41DB5CA24C0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3354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Transmission schemes (</a:t>
            </a:r>
            <a:r>
              <a:rPr lang="en-US" dirty="0" err="1"/>
              <a:t>Config</a:t>
            </a:r>
            <a:r>
              <a:rPr lang="en-US" dirty="0"/>
              <a:t> 2)</a:t>
            </a:r>
          </a:p>
        </p:txBody>
      </p:sp>
      <p:sp>
        <p:nvSpPr>
          <p:cNvPr id="3" name="Content Placeholder 2"/>
          <p:cNvSpPr>
            <a:spLocks noGrp="1"/>
          </p:cNvSpPr>
          <p:nvPr>
            <p:ph idx="1"/>
          </p:nvPr>
        </p:nvSpPr>
        <p:spPr>
          <a:xfrm>
            <a:off x="583142" y="1733293"/>
            <a:ext cx="11456458" cy="4113213"/>
          </a:xfrm>
        </p:spPr>
        <p:txBody>
          <a:bodyPr/>
          <a:lstStyle/>
          <a:p>
            <a:pPr>
              <a:buFont typeface="Arial" panose="020B0604020202020204" pitchFamily="34" charset="0"/>
              <a:buChar char="•"/>
            </a:pPr>
            <a:r>
              <a:rPr lang="en-US" b="0" dirty="0"/>
              <a:t>Baseline (Single Link): 2x2 NSS at the “primary” link with 80 MHz BW (“Single link”).</a:t>
            </a:r>
          </a:p>
          <a:p>
            <a:pPr>
              <a:buFont typeface="Arial" panose="020B0604020202020204" pitchFamily="34" charset="0"/>
              <a:buChar char="•"/>
            </a:pPr>
            <a:r>
              <a:rPr lang="en-US" dirty="0"/>
              <a:t>Non-concurrent ML: </a:t>
            </a:r>
            <a:r>
              <a:rPr lang="en-US" b="0" dirty="0"/>
              <a:t>when “primary” link not available, attempt to transmit via the one of the other two links (“</a:t>
            </a:r>
            <a:r>
              <a:rPr lang="en-US" b="0" dirty="0" err="1"/>
              <a:t>Opp</a:t>
            </a:r>
            <a:r>
              <a:rPr lang="en-US" b="0" dirty="0"/>
              <a:t>”).</a:t>
            </a:r>
          </a:p>
          <a:p>
            <a:pPr lvl="1">
              <a:buFont typeface="Arial" panose="020B0604020202020204" pitchFamily="34" charset="0"/>
              <a:buChar char="•"/>
            </a:pPr>
            <a:r>
              <a:rPr lang="en-US" dirty="0"/>
              <a:t>2x2 NSS </a:t>
            </a:r>
            <a:r>
              <a:rPr lang="en-US" dirty="0" err="1"/>
              <a:t>configs</a:t>
            </a:r>
            <a:r>
              <a:rPr lang="en-US" dirty="0"/>
              <a:t>.</a:t>
            </a:r>
          </a:p>
          <a:p>
            <a:pPr lvl="1">
              <a:buFont typeface="Arial" panose="020B0604020202020204" pitchFamily="34" charset="0"/>
              <a:buChar char="•"/>
            </a:pPr>
            <a:r>
              <a:rPr lang="en-US" b="1" dirty="0">
                <a:solidFill>
                  <a:schemeClr val="tx1"/>
                </a:solidFill>
              </a:rPr>
              <a:t>If no UL Data packets but queued DL packet, STA transmits PS Poll in new link.</a:t>
            </a:r>
          </a:p>
          <a:p>
            <a:pPr lvl="1">
              <a:buFont typeface="Arial" panose="020B0604020202020204" pitchFamily="34" charset="0"/>
              <a:buChar char="•"/>
            </a:pPr>
            <a:r>
              <a:rPr lang="en-US" b="1" dirty="0">
                <a:solidFill>
                  <a:schemeClr val="tx1"/>
                </a:solidFill>
              </a:rPr>
              <a:t>For 3 link case, assume that the current link condition (“NAV settings) is </a:t>
            </a:r>
            <a:r>
              <a:rPr lang="en-US" b="1" i="1" dirty="0">
                <a:solidFill>
                  <a:schemeClr val="tx1"/>
                </a:solidFill>
              </a:rPr>
              <a:t>perfectly</a:t>
            </a:r>
            <a:r>
              <a:rPr lang="en-US" b="1" dirty="0">
                <a:solidFill>
                  <a:schemeClr val="tx1"/>
                </a:solidFill>
              </a:rPr>
              <a:t> known at STA </a:t>
            </a:r>
            <a:br>
              <a:rPr lang="en-US" b="1" dirty="0">
                <a:solidFill>
                  <a:schemeClr val="tx1"/>
                </a:solidFill>
              </a:rPr>
            </a:br>
            <a:r>
              <a:rPr lang="en-US" b="1" dirty="0">
                <a:solidFill>
                  <a:schemeClr val="tx1"/>
                </a:solidFill>
              </a:rPr>
              <a:t>at the time of switch.</a:t>
            </a:r>
          </a:p>
          <a:p>
            <a:pPr lvl="2">
              <a:buFont typeface="Arial" panose="020B0604020202020204" pitchFamily="34" charset="0"/>
              <a:buChar char="•"/>
            </a:pPr>
            <a:r>
              <a:rPr lang="en-US" b="1" dirty="0">
                <a:solidFill>
                  <a:schemeClr val="tx1"/>
                </a:solidFill>
              </a:rPr>
              <a:t>In practice, a coarse information may be provided by AP in beacon. </a:t>
            </a:r>
          </a:p>
          <a:p>
            <a:pPr>
              <a:buFont typeface="Arial" panose="020B0604020202020204" pitchFamily="34" charset="0"/>
              <a:buChar char="•"/>
            </a:pPr>
            <a:r>
              <a:rPr lang="en-US" b="0" dirty="0"/>
              <a:t>Concurrent ML operation: given packet can be transmitted from one of either bands (“2/3 links”).</a:t>
            </a:r>
          </a:p>
          <a:p>
            <a:pPr lvl="1">
              <a:buFont typeface="Arial" panose="020B0604020202020204" pitchFamily="34" charset="0"/>
              <a:buChar char="•"/>
            </a:pPr>
            <a:r>
              <a:rPr lang="en-US" dirty="0"/>
              <a:t>2x2 NSS </a:t>
            </a:r>
            <a:r>
              <a:rPr lang="en-US" dirty="0" err="1"/>
              <a:t>configs</a:t>
            </a:r>
            <a:r>
              <a:rPr lang="en-US" dirty="0"/>
              <a:t>.</a:t>
            </a:r>
          </a:p>
          <a:p>
            <a:pPr>
              <a:buFont typeface="Arial" panose="020B0604020202020204" pitchFamily="34" charset="0"/>
              <a:buChar char="•"/>
            </a:pPr>
            <a:r>
              <a:rPr lang="en-US" dirty="0"/>
              <a:t>TXOP duration ~ uniform (1.5ms,5ms).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747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1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2390" y="1655292"/>
            <a:ext cx="4286599" cy="321494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347" y="1524000"/>
            <a:ext cx="4461653" cy="3346240"/>
          </a:xfrm>
          <a:prstGeom prst="rect">
            <a:avLst/>
          </a:prstGeom>
        </p:spPr>
      </p:pic>
      <p:sp>
        <p:nvSpPr>
          <p:cNvPr id="13" name="TextBox 12"/>
          <p:cNvSpPr txBox="1"/>
          <p:nvPr/>
        </p:nvSpPr>
        <p:spPr>
          <a:xfrm>
            <a:off x="1981200" y="472440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50%</a:t>
            </a:r>
          </a:p>
        </p:txBody>
      </p:sp>
      <p:sp>
        <p:nvSpPr>
          <p:cNvPr id="18" name="TextBox 17"/>
          <p:cNvSpPr txBox="1"/>
          <p:nvPr/>
        </p:nvSpPr>
        <p:spPr>
          <a:xfrm>
            <a:off x="3657600" y="5642571"/>
            <a:ext cx="5528477" cy="923330"/>
          </a:xfrm>
          <a:prstGeom prst="rect">
            <a:avLst/>
          </a:prstGeom>
          <a:noFill/>
        </p:spPr>
        <p:txBody>
          <a:bodyPr wrap="square" rtlCol="0">
            <a:spAutoFit/>
          </a:bodyPr>
          <a:lstStyle/>
          <a:p>
            <a:r>
              <a:rPr lang="en-US" sz="1800" b="1" u="sng" dirty="0">
                <a:solidFill>
                  <a:schemeClr val="tx1"/>
                </a:solidFill>
              </a:rPr>
              <a:t>For low to moderate OBSS load, non-concurrent ML good enough to satisfy UL latency requirements (i.e., &lt; 10ms delay) </a:t>
            </a:r>
          </a:p>
        </p:txBody>
      </p:sp>
    </p:spTree>
    <p:extLst>
      <p:ext uri="{BB962C8B-B14F-4D97-AF65-F5344CB8AC3E}">
        <p14:creationId xmlns:p14="http://schemas.microsoft.com/office/powerpoint/2010/main" val="3892065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2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2133600" y="4873240"/>
            <a:ext cx="4591193" cy="1169551"/>
          </a:xfrm>
          <a:prstGeom prst="rect">
            <a:avLst/>
          </a:prstGeom>
          <a:noFill/>
        </p:spPr>
        <p:txBody>
          <a:bodyPr wrap="none" rtlCol="0">
            <a:spAutoFit/>
          </a:bodyPr>
          <a:lstStyle/>
          <a:p>
            <a:r>
              <a:rPr lang="en-US" sz="1400" dirty="0">
                <a:solidFill>
                  <a:schemeClr val="tx1"/>
                </a:solidFill>
              </a:rPr>
              <a:t>Primary link load: 10% of airtime, </a:t>
            </a:r>
          </a:p>
          <a:p>
            <a:r>
              <a:rPr lang="en-US" sz="1400" dirty="0">
                <a:solidFill>
                  <a:schemeClr val="tx1"/>
                </a:solidFill>
              </a:rPr>
              <a:t>Other links: 25%</a:t>
            </a:r>
          </a:p>
          <a:p>
            <a:r>
              <a:rPr lang="en-US" sz="1400" b="1" dirty="0">
                <a:solidFill>
                  <a:schemeClr val="tx1"/>
                </a:solidFill>
              </a:rPr>
              <a:t>Note: Non-concurrent ML (“</a:t>
            </a:r>
            <a:r>
              <a:rPr lang="en-US" sz="1400" b="1" dirty="0" err="1">
                <a:solidFill>
                  <a:schemeClr val="tx1"/>
                </a:solidFill>
              </a:rPr>
              <a:t>Opp</a:t>
            </a:r>
            <a:r>
              <a:rPr lang="en-US" sz="1400" b="1" dirty="0">
                <a:solidFill>
                  <a:schemeClr val="tx1"/>
                </a:solidFill>
              </a:rPr>
              <a:t>”) with 3 optional </a:t>
            </a:r>
          </a:p>
          <a:p>
            <a:r>
              <a:rPr lang="en-US" sz="1400" b="1" dirty="0">
                <a:solidFill>
                  <a:schemeClr val="tx1"/>
                </a:solidFill>
              </a:rPr>
              <a:t>links provide comparable performance as the concurrent </a:t>
            </a:r>
          </a:p>
          <a:p>
            <a:r>
              <a:rPr lang="en-US" sz="1400" b="1" dirty="0">
                <a:solidFill>
                  <a:schemeClr val="tx1"/>
                </a:solidFill>
              </a:rPr>
              <a:t>2 Links case. </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5130380" y="5855023"/>
            <a:ext cx="5528477" cy="923330"/>
          </a:xfrm>
          <a:prstGeom prst="rect">
            <a:avLst/>
          </a:prstGeom>
          <a:noFill/>
        </p:spPr>
        <p:txBody>
          <a:bodyPr wrap="square" rtlCol="0">
            <a:spAutoFit/>
          </a:bodyPr>
          <a:lstStyle/>
          <a:p>
            <a:r>
              <a:rPr lang="en-US" sz="1800" b="1" u="sng" dirty="0">
                <a:solidFill>
                  <a:schemeClr val="tx1"/>
                </a:solidFill>
              </a:rPr>
              <a:t>For low OBSS load, non-concurrent ML good enough to satisfy DL latency requirements (i.e., &lt; 10ms delay) </a:t>
            </a:r>
          </a:p>
          <a:p>
            <a:r>
              <a:rPr lang="en-US" sz="1800" b="1" u="sng" dirty="0">
                <a:solidFill>
                  <a:schemeClr val="tx1"/>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758" y="1538895"/>
            <a:ext cx="4474643" cy="335598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8808" y="1611780"/>
            <a:ext cx="4290049" cy="3217537"/>
          </a:xfrm>
          <a:prstGeom prst="rect">
            <a:avLst/>
          </a:prstGeom>
        </p:spPr>
      </p:pic>
    </p:spTree>
    <p:extLst>
      <p:ext uri="{BB962C8B-B14F-4D97-AF65-F5344CB8AC3E}">
        <p14:creationId xmlns:p14="http://schemas.microsoft.com/office/powerpoint/2010/main" val="250850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3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1981200" y="4893032"/>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3215637" y="5537150"/>
            <a:ext cx="6366677" cy="923330"/>
          </a:xfrm>
          <a:prstGeom prst="rect">
            <a:avLst/>
          </a:prstGeom>
          <a:noFill/>
        </p:spPr>
        <p:txBody>
          <a:bodyPr wrap="square" rtlCol="0">
            <a:spAutoFit/>
          </a:bodyPr>
          <a:lstStyle/>
          <a:p>
            <a:r>
              <a:rPr lang="en-US" sz="1800" b="1" u="sng" dirty="0">
                <a:solidFill>
                  <a:schemeClr val="tx1"/>
                </a:solidFill>
              </a:rPr>
              <a:t>For high input load, latency performance of Non-concurrent ML deteriorates to somewhat mid-way between SL and </a:t>
            </a:r>
            <a:r>
              <a:rPr lang="en-US" sz="1800" b="1" u="sng" dirty="0" err="1">
                <a:solidFill>
                  <a:schemeClr val="tx1"/>
                </a:solidFill>
              </a:rPr>
              <a:t>concurrrent</a:t>
            </a:r>
            <a:r>
              <a:rPr lang="en-US" sz="1800" b="1" u="sng" dirty="0">
                <a:solidFill>
                  <a:schemeClr val="tx1"/>
                </a:solidFill>
              </a:rPr>
              <a:t> ML operations.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226" y="1676400"/>
            <a:ext cx="3951282" cy="2963462"/>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8869" y="1645921"/>
            <a:ext cx="4128449" cy="3096337"/>
          </a:xfrm>
          <a:prstGeom prst="rect">
            <a:avLst/>
          </a:prstGeom>
        </p:spPr>
      </p:pic>
    </p:spTree>
    <p:extLst>
      <p:ext uri="{BB962C8B-B14F-4D97-AF65-F5344CB8AC3E}">
        <p14:creationId xmlns:p14="http://schemas.microsoft.com/office/powerpoint/2010/main" val="357071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Introduction</a:t>
            </a:r>
          </a:p>
        </p:txBody>
      </p:sp>
      <p:sp>
        <p:nvSpPr>
          <p:cNvPr id="3" name="Content Placeholder 2"/>
          <p:cNvSpPr>
            <a:spLocks noGrp="1"/>
          </p:cNvSpPr>
          <p:nvPr>
            <p:ph idx="1"/>
          </p:nvPr>
        </p:nvSpPr>
        <p:spPr>
          <a:xfrm>
            <a:off x="494243" y="1524000"/>
            <a:ext cx="11201399" cy="4113213"/>
          </a:xfrm>
        </p:spPr>
        <p:txBody>
          <a:bodyPr/>
          <a:lstStyle/>
          <a:p>
            <a:pPr>
              <a:buFont typeface="Arial" panose="020B0604020202020204" pitchFamily="34" charset="0"/>
              <a:buChar char="•"/>
            </a:pPr>
            <a:r>
              <a:rPr lang="en-US" dirty="0">
                <a:solidFill>
                  <a:schemeClr val="tx1"/>
                </a:solidFill>
              </a:rPr>
              <a:t>Three step Multi-link operation proposed in [1].</a:t>
            </a:r>
          </a:p>
          <a:p>
            <a:pPr lvl="1">
              <a:buFont typeface="Arial" panose="020B0604020202020204" pitchFamily="34" charset="0"/>
              <a:buChar char="•"/>
            </a:pPr>
            <a:r>
              <a:rPr lang="en-US" b="1" dirty="0">
                <a:solidFill>
                  <a:schemeClr val="tx1"/>
                </a:solidFill>
              </a:rPr>
              <a:t>Step 2</a:t>
            </a:r>
            <a:r>
              <a:rPr lang="en-US" dirty="0">
                <a:solidFill>
                  <a:schemeClr val="tx1"/>
                </a:solidFill>
              </a:rPr>
              <a:t>: TID-to-link mapping</a:t>
            </a:r>
          </a:p>
          <a:p>
            <a:pPr lvl="1">
              <a:buFont typeface="Arial" panose="020B0604020202020204" pitchFamily="34" charset="0"/>
              <a:buChar char="•"/>
            </a:pPr>
            <a:r>
              <a:rPr lang="en-US" b="1" dirty="0">
                <a:solidFill>
                  <a:schemeClr val="tx1"/>
                </a:solidFill>
              </a:rPr>
              <a:t>Step 3</a:t>
            </a:r>
            <a:r>
              <a:rPr lang="en-US" dirty="0">
                <a:solidFill>
                  <a:schemeClr val="tx1"/>
                </a:solidFill>
              </a:rPr>
              <a:t>: Non-AP MLLE STA uses power state signaling to operate on enabled links.</a:t>
            </a:r>
          </a:p>
          <a:p>
            <a:pPr>
              <a:buFont typeface="Arial" panose="020B0604020202020204" pitchFamily="34" charset="0"/>
              <a:buChar char="•"/>
            </a:pPr>
            <a:r>
              <a:rPr lang="en-US" dirty="0">
                <a:solidFill>
                  <a:schemeClr val="tx1"/>
                </a:solidFill>
              </a:rPr>
              <a:t>With respect to AP MLLE control on link transition, there can be following types:</a:t>
            </a:r>
          </a:p>
          <a:p>
            <a:pPr lvl="1">
              <a:buFont typeface="Arial" panose="020B0604020202020204" pitchFamily="34" charset="0"/>
              <a:buChar char="•"/>
            </a:pPr>
            <a:r>
              <a:rPr lang="en-US" dirty="0">
                <a:solidFill>
                  <a:schemeClr val="tx1"/>
                </a:solidFill>
              </a:rPr>
              <a:t>Fully AP controlled where AP dynamically uses step 2 to enable/disable links.</a:t>
            </a:r>
          </a:p>
          <a:p>
            <a:pPr lvl="1">
              <a:buFont typeface="Arial" panose="020B0604020202020204" pitchFamily="34" charset="0"/>
              <a:buChar char="•"/>
            </a:pPr>
            <a:r>
              <a:rPr lang="en-US" dirty="0">
                <a:solidFill>
                  <a:schemeClr val="tx1"/>
                </a:solidFill>
              </a:rPr>
              <a:t>Moderate AP controlled where AP assigns TID-to-link mapping statically in step 2 and STA uses step 3 for transitions. </a:t>
            </a:r>
          </a:p>
          <a:p>
            <a:pPr>
              <a:buFont typeface="Arial" panose="020B0604020202020204" pitchFamily="34" charset="0"/>
              <a:buChar char="•"/>
            </a:pPr>
            <a:r>
              <a:rPr lang="en-US" dirty="0">
                <a:solidFill>
                  <a:schemeClr val="tx1"/>
                </a:solidFill>
              </a:rPr>
              <a:t>Throughput and latency performance of single radio STA MLLEs can be significantly improved with step 3 transitions for packets of a TID if it is enabled everywhere.</a:t>
            </a:r>
          </a:p>
          <a:p>
            <a:pPr lvl="1">
              <a:buFont typeface="Arial" panose="020B0604020202020204" pitchFamily="34" charset="0"/>
              <a:buChar char="•"/>
            </a:pPr>
            <a:r>
              <a:rPr lang="en-US" dirty="0">
                <a:solidFill>
                  <a:schemeClr val="tx1"/>
                </a:solidFill>
              </a:rPr>
              <a:t>If all TIDs mapped to each enabled link it improves performance for all TIDs. </a:t>
            </a:r>
          </a:p>
          <a:p>
            <a:pPr marL="0" indent="0"/>
            <a:r>
              <a:rPr lang="en-US" dirty="0">
                <a:solidFill>
                  <a:schemeClr val="tx1"/>
                </a:solidFill>
              </a:rPr>
              <a:t>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221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Scenario</a:t>
            </a:r>
          </a:p>
        </p:txBody>
      </p:sp>
      <p:sp>
        <p:nvSpPr>
          <p:cNvPr id="4" name="Slide Number Placeholder 3"/>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4</a:t>
            </a:fld>
            <a:endParaRPr lang="en-US" dirty="0"/>
          </a:p>
        </p:txBody>
      </p:sp>
      <p:sp>
        <p:nvSpPr>
          <p:cNvPr id="5" name="Content Placeholder 4"/>
          <p:cNvSpPr>
            <a:spLocks noGrp="1"/>
          </p:cNvSpPr>
          <p:nvPr>
            <p:ph idx="17"/>
          </p:nvPr>
        </p:nvSpPr>
        <p:spPr>
          <a:xfrm>
            <a:off x="579971" y="1572791"/>
            <a:ext cx="11154829" cy="4902623"/>
          </a:xfrm>
        </p:spPr>
        <p:txBody>
          <a:bodyPr>
            <a:normAutofit fontScale="92500" lnSpcReduction="10000"/>
          </a:bodyPr>
          <a:lstStyle/>
          <a:p>
            <a:pPr marL="0" indent="0"/>
            <a:endParaRPr lang="en-US" dirty="0"/>
          </a:p>
          <a:p>
            <a:pPr marL="342900" indent="-342900">
              <a:buFont typeface="Arial" panose="020B0604020202020204" pitchFamily="34" charset="0"/>
              <a:buChar char="•"/>
            </a:pPr>
            <a:r>
              <a:rPr lang="en-US" dirty="0"/>
              <a:t>1 AP MLLE with 3 links with equal BW of 40 </a:t>
            </a:r>
            <a:r>
              <a:rPr lang="en-US" dirty="0" err="1"/>
              <a:t>MHz.</a:t>
            </a:r>
            <a:endParaRPr lang="en-US" dirty="0"/>
          </a:p>
          <a:p>
            <a:pPr marL="643459" lvl="1" indent="-342900">
              <a:buFont typeface="Arial" panose="020B0604020202020204" pitchFamily="34" charset="0"/>
              <a:buChar char="•"/>
            </a:pPr>
            <a:r>
              <a:rPr lang="en-US" dirty="0"/>
              <a:t>One single radio non-AP STA MLLE operating non-concurrently on one link as its primary link.</a:t>
            </a:r>
          </a:p>
          <a:p>
            <a:pPr marL="704831" lvl="1" indent="-342900">
              <a:buFont typeface="Arial" panose="020B0604020202020204" pitchFamily="34" charset="0"/>
              <a:buChar char="•"/>
            </a:pPr>
            <a:r>
              <a:rPr lang="en-US" dirty="0"/>
              <a:t>STA MLLE switches to different link during transmissions not to the STA. </a:t>
            </a:r>
          </a:p>
          <a:p>
            <a:pPr marL="704831" lvl="1" indent="-342900">
              <a:buFont typeface="Arial" panose="020B0604020202020204" pitchFamily="34" charset="0"/>
              <a:buChar char="•"/>
            </a:pPr>
            <a:r>
              <a:rPr lang="en-US" dirty="0"/>
              <a:t>No TID restriction. </a:t>
            </a:r>
          </a:p>
          <a:p>
            <a:pPr marL="342900" indent="-342900">
              <a:buFont typeface="Arial" panose="020B0604020202020204" pitchFamily="34" charset="0"/>
              <a:buChar char="•"/>
            </a:pPr>
            <a:r>
              <a:rPr lang="en-US" dirty="0"/>
              <a:t>Other Inter and intra-BSS traffic:</a:t>
            </a:r>
          </a:p>
          <a:p>
            <a:pPr marL="643459" lvl="1" indent="-342900">
              <a:buFont typeface="Arial" panose="020B0604020202020204" pitchFamily="34" charset="0"/>
              <a:buChar char="•"/>
            </a:pPr>
            <a:r>
              <a:rPr lang="en-US" dirty="0"/>
              <a:t>4 OBSS APs each transmitting DL to its own STAs on each link with varying load corresponding to certain percentage of airtime.</a:t>
            </a:r>
          </a:p>
          <a:p>
            <a:pPr marL="643459" lvl="1" indent="-342900">
              <a:buFont typeface="Arial" panose="020B0604020202020204" pitchFamily="34" charset="0"/>
              <a:buChar char="•"/>
            </a:pPr>
            <a:r>
              <a:rPr lang="en-US" dirty="0"/>
              <a:t>BSS containing the EHT STA under consideration also has DL traffic to some other STAs in each link with the same load. </a:t>
            </a:r>
          </a:p>
          <a:p>
            <a:pPr marL="243409">
              <a:buFont typeface="Arial" panose="020B0604020202020204" pitchFamily="34" charset="0"/>
              <a:buChar char="•"/>
            </a:pPr>
            <a:r>
              <a:rPr lang="en-US" dirty="0"/>
              <a:t>Two modes of link transition:</a:t>
            </a:r>
          </a:p>
          <a:p>
            <a:pPr marL="643459" lvl="1">
              <a:buFont typeface="Arial" panose="020B0604020202020204" pitchFamily="34" charset="0"/>
              <a:buChar char="•"/>
            </a:pPr>
            <a:r>
              <a:rPr lang="en-US" dirty="0"/>
              <a:t>Mode 1: Equal probability of selecting a link to switch to. </a:t>
            </a:r>
          </a:p>
          <a:p>
            <a:pPr marL="643459" lvl="1">
              <a:buFont typeface="Arial" panose="020B0604020202020204" pitchFamily="34" charset="0"/>
              <a:buChar char="•"/>
            </a:pPr>
            <a:r>
              <a:rPr lang="en-US" dirty="0"/>
              <a:t>Mode 2: Assume perfect knowledge of current NAV condition at the time of switch and select the least congested link. </a:t>
            </a:r>
          </a:p>
          <a:p>
            <a:pPr marL="342900" indent="-342900">
              <a:buFont typeface="Arial" panose="020B0604020202020204" pitchFamily="34" charset="0"/>
              <a:buChar char="•"/>
            </a:pPr>
            <a:endParaRPr lang="en-US" dirty="0"/>
          </a:p>
        </p:txBody>
      </p:sp>
      <p:sp>
        <p:nvSpPr>
          <p:cNvPr id="6" name="Footer Placeholder 5">
            <a:extLst>
              <a:ext uri="{FF2B5EF4-FFF2-40B4-BE49-F238E27FC236}">
                <a16:creationId xmlns:a16="http://schemas.microsoft.com/office/drawing/2014/main" id="{05513572-C5B6-4253-A609-04C750E30E51}"/>
              </a:ext>
            </a:extLst>
          </p:cNvPr>
          <p:cNvSpPr>
            <a:spLocks noGrp="1"/>
          </p:cNvSpPr>
          <p:nvPr>
            <p:ph type="ftr" sz="quarter" idx="11"/>
          </p:nvPr>
        </p:nvSpPr>
        <p:spPr/>
        <p:txBody>
          <a:bodyPr/>
          <a:lstStyle/>
          <a:p>
            <a:r>
              <a:rPr lang="en-US" dirty="0"/>
              <a:t>Dibakar Das, Intel</a:t>
            </a:r>
          </a:p>
        </p:txBody>
      </p:sp>
      <p:sp>
        <p:nvSpPr>
          <p:cNvPr id="3" name="Date Placeholder 2">
            <a:extLst>
              <a:ext uri="{FF2B5EF4-FFF2-40B4-BE49-F238E27FC236}">
                <a16:creationId xmlns:a16="http://schemas.microsoft.com/office/drawing/2014/main" id="{24C0DF24-97A4-4527-8BEB-9C48B9771570}"/>
              </a:ext>
            </a:extLst>
          </p:cNvPr>
          <p:cNvSpPr>
            <a:spLocks noGrp="1"/>
          </p:cNvSpPr>
          <p:nvPr>
            <p:ph type="dt" sz="half" idx="10"/>
          </p:nvPr>
        </p:nvSpPr>
        <p:spPr/>
        <p:txBody>
          <a:bodyPr/>
          <a:lstStyle/>
          <a:p>
            <a:r>
              <a:rPr lang="en-US"/>
              <a:t>November 2019</a:t>
            </a:r>
          </a:p>
        </p:txBody>
      </p:sp>
    </p:spTree>
    <p:extLst>
      <p:ext uri="{BB962C8B-B14F-4D97-AF65-F5344CB8AC3E}">
        <p14:creationId xmlns:p14="http://schemas.microsoft.com/office/powerpoint/2010/main" val="219289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271141"/>
            <a:ext cx="9144000" cy="4572001"/>
          </a:xfrm>
          <a:prstGeom prst="rect">
            <a:avLst/>
          </a:prstGeom>
        </p:spPr>
      </p:pic>
      <p:sp>
        <p:nvSpPr>
          <p:cNvPr id="2" name="Title 1"/>
          <p:cNvSpPr>
            <a:spLocks noGrp="1"/>
          </p:cNvSpPr>
          <p:nvPr>
            <p:ph type="title"/>
          </p:nvPr>
        </p:nvSpPr>
        <p:spPr/>
        <p:txBody>
          <a:bodyPr/>
          <a:lstStyle/>
          <a:p>
            <a:r>
              <a:rPr lang="en-US" dirty="0"/>
              <a:t>Latency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0" name="TextBox 9"/>
          <p:cNvSpPr txBox="1"/>
          <p:nvPr/>
        </p:nvSpPr>
        <p:spPr>
          <a:xfrm>
            <a:off x="632825" y="3141644"/>
            <a:ext cx="1786579" cy="830997"/>
          </a:xfrm>
          <a:prstGeom prst="rect">
            <a:avLst/>
          </a:prstGeom>
          <a:noFill/>
        </p:spPr>
        <p:txBody>
          <a:bodyPr wrap="none" rtlCol="0">
            <a:spAutoFit/>
          </a:bodyPr>
          <a:lstStyle/>
          <a:p>
            <a:r>
              <a:rPr lang="en-US" dirty="0">
                <a:solidFill>
                  <a:schemeClr val="tx1"/>
                </a:solidFill>
              </a:rPr>
              <a:t>With  </a:t>
            </a:r>
            <a:r>
              <a:rPr lang="en-US" dirty="0" err="1">
                <a:solidFill>
                  <a:schemeClr val="tx1"/>
                </a:solidFill>
              </a:rPr>
              <a:t>bursty</a:t>
            </a:r>
            <a:r>
              <a:rPr lang="en-US" dirty="0">
                <a:solidFill>
                  <a:schemeClr val="tx1"/>
                </a:solidFill>
              </a:rPr>
              <a:t> </a:t>
            </a:r>
          </a:p>
          <a:p>
            <a:r>
              <a:rPr lang="en-US" dirty="0">
                <a:solidFill>
                  <a:schemeClr val="tx1"/>
                </a:solidFill>
              </a:rPr>
              <a:t>traffic</a:t>
            </a:r>
          </a:p>
        </p:txBody>
      </p:sp>
      <p:sp>
        <p:nvSpPr>
          <p:cNvPr id="11" name="TextBox 10"/>
          <p:cNvSpPr txBox="1"/>
          <p:nvPr/>
        </p:nvSpPr>
        <p:spPr>
          <a:xfrm>
            <a:off x="1219200" y="5665799"/>
            <a:ext cx="10576786" cy="830997"/>
          </a:xfrm>
          <a:prstGeom prst="rect">
            <a:avLst/>
          </a:prstGeom>
          <a:noFill/>
        </p:spPr>
        <p:txBody>
          <a:bodyPr wrap="square" rtlCol="0">
            <a:spAutoFit/>
          </a:bodyPr>
          <a:lstStyle/>
          <a:p>
            <a:r>
              <a:rPr lang="en-US" b="1" u="sng" dirty="0">
                <a:solidFill>
                  <a:schemeClr val="tx1"/>
                </a:solidFill>
              </a:rPr>
              <a:t>90 percentile latency reduction of ~60% without cross-link info </a:t>
            </a:r>
          </a:p>
          <a:p>
            <a:r>
              <a:rPr lang="en-US" b="1" u="sng" dirty="0">
                <a:solidFill>
                  <a:schemeClr val="tx1"/>
                </a:solidFill>
              </a:rPr>
              <a:t>and further 50% with that info.  </a:t>
            </a:r>
          </a:p>
        </p:txBody>
      </p:sp>
      <p:cxnSp>
        <p:nvCxnSpPr>
          <p:cNvPr id="8" name="Straight Arrow Connector 7">
            <a:extLst>
              <a:ext uri="{FF2B5EF4-FFF2-40B4-BE49-F238E27FC236}">
                <a16:creationId xmlns:a16="http://schemas.microsoft.com/office/drawing/2014/main" id="{6E9B8B01-1951-4395-BF05-9FE3FEF7C86A}"/>
              </a:ext>
            </a:extLst>
          </p:cNvPr>
          <p:cNvCxnSpPr>
            <a:cxnSpLocks/>
          </p:cNvCxnSpPr>
          <p:nvPr/>
        </p:nvCxnSpPr>
        <p:spPr bwMode="auto">
          <a:xfrm flipV="1">
            <a:off x="3657600" y="2743200"/>
            <a:ext cx="6705600" cy="17526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6440B58-AD70-482F-8C60-4B9D9BDCB3F4}"/>
              </a:ext>
            </a:extLst>
          </p:cNvPr>
          <p:cNvSpPr txBox="1"/>
          <p:nvPr/>
        </p:nvSpPr>
        <p:spPr>
          <a:xfrm>
            <a:off x="10591800" y="2286000"/>
            <a:ext cx="1466796" cy="738664"/>
          </a:xfrm>
          <a:prstGeom prst="rect">
            <a:avLst/>
          </a:prstGeom>
          <a:noFill/>
        </p:spPr>
        <p:txBody>
          <a:bodyPr wrap="square" rtlCol="0">
            <a:spAutoFit/>
          </a:bodyPr>
          <a:lstStyle/>
          <a:p>
            <a:r>
              <a:rPr lang="en-US" sz="1400" dirty="0">
                <a:solidFill>
                  <a:schemeClr val="tx1"/>
                </a:solidFill>
              </a:rPr>
              <a:t>ML with CL info @ 50% other traffic load </a:t>
            </a:r>
          </a:p>
        </p:txBody>
      </p:sp>
      <p:cxnSp>
        <p:nvCxnSpPr>
          <p:cNvPr id="16" name="Straight Arrow Connector 15">
            <a:extLst>
              <a:ext uri="{FF2B5EF4-FFF2-40B4-BE49-F238E27FC236}">
                <a16:creationId xmlns:a16="http://schemas.microsoft.com/office/drawing/2014/main" id="{8EA03D7A-DC93-41E9-9486-511290639C8E}"/>
              </a:ext>
            </a:extLst>
          </p:cNvPr>
          <p:cNvCxnSpPr/>
          <p:nvPr/>
        </p:nvCxnSpPr>
        <p:spPr bwMode="auto">
          <a:xfrm flipV="1">
            <a:off x="4038600" y="3657600"/>
            <a:ext cx="6477000" cy="11203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C8C74E0C-716C-44D5-8644-951B0692CA19}"/>
              </a:ext>
            </a:extLst>
          </p:cNvPr>
          <p:cNvSpPr txBox="1"/>
          <p:nvPr/>
        </p:nvSpPr>
        <p:spPr>
          <a:xfrm>
            <a:off x="10515600" y="3455998"/>
            <a:ext cx="1466796" cy="738664"/>
          </a:xfrm>
          <a:prstGeom prst="rect">
            <a:avLst/>
          </a:prstGeom>
          <a:noFill/>
        </p:spPr>
        <p:txBody>
          <a:bodyPr wrap="square" rtlCol="0">
            <a:spAutoFit/>
          </a:bodyPr>
          <a:lstStyle/>
          <a:p>
            <a:r>
              <a:rPr lang="en-US" sz="1400" dirty="0">
                <a:solidFill>
                  <a:schemeClr val="tx1"/>
                </a:solidFill>
              </a:rPr>
              <a:t>ML without CL info @ 50% other traffic load</a:t>
            </a:r>
          </a:p>
        </p:txBody>
      </p:sp>
      <p:cxnSp>
        <p:nvCxnSpPr>
          <p:cNvPr id="19" name="Straight Arrow Connector 18">
            <a:extLst>
              <a:ext uri="{FF2B5EF4-FFF2-40B4-BE49-F238E27FC236}">
                <a16:creationId xmlns:a16="http://schemas.microsoft.com/office/drawing/2014/main" id="{D513DF24-6105-4EA9-8F0B-E8BB714E4E5E}"/>
              </a:ext>
            </a:extLst>
          </p:cNvPr>
          <p:cNvCxnSpPr>
            <a:cxnSpLocks/>
          </p:cNvCxnSpPr>
          <p:nvPr/>
        </p:nvCxnSpPr>
        <p:spPr bwMode="auto">
          <a:xfrm flipV="1">
            <a:off x="5638800" y="4777930"/>
            <a:ext cx="4724400" cy="2795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54E30CDB-AD84-48AD-84EA-87CA014D707D}"/>
              </a:ext>
            </a:extLst>
          </p:cNvPr>
          <p:cNvSpPr txBox="1"/>
          <p:nvPr/>
        </p:nvSpPr>
        <p:spPr>
          <a:xfrm>
            <a:off x="10397179" y="4534233"/>
            <a:ext cx="1466796" cy="523220"/>
          </a:xfrm>
          <a:prstGeom prst="rect">
            <a:avLst/>
          </a:prstGeom>
          <a:noFill/>
        </p:spPr>
        <p:txBody>
          <a:bodyPr wrap="square" rtlCol="0">
            <a:spAutoFit/>
          </a:bodyPr>
          <a:lstStyle/>
          <a:p>
            <a:r>
              <a:rPr lang="en-US" sz="1400" dirty="0">
                <a:solidFill>
                  <a:schemeClr val="tx1"/>
                </a:solidFill>
              </a:rPr>
              <a:t>SL @ 50%  other traffic load</a:t>
            </a:r>
          </a:p>
        </p:txBody>
      </p:sp>
    </p:spTree>
    <p:extLst>
      <p:ext uri="{BB962C8B-B14F-4D97-AF65-F5344CB8AC3E}">
        <p14:creationId xmlns:p14="http://schemas.microsoft.com/office/powerpoint/2010/main" val="140581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Latency Sim Results (contd.)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9" name="TextBox 8"/>
          <p:cNvSpPr txBox="1"/>
          <p:nvPr/>
        </p:nvSpPr>
        <p:spPr>
          <a:xfrm>
            <a:off x="706510" y="2971800"/>
            <a:ext cx="2377317" cy="461665"/>
          </a:xfrm>
          <a:prstGeom prst="rect">
            <a:avLst/>
          </a:prstGeom>
          <a:noFill/>
        </p:spPr>
        <p:txBody>
          <a:bodyPr wrap="none" rtlCol="0">
            <a:spAutoFit/>
          </a:bodyPr>
          <a:lstStyle/>
          <a:p>
            <a:r>
              <a:rPr lang="en-US" dirty="0">
                <a:solidFill>
                  <a:schemeClr val="tx1"/>
                </a:solidFill>
              </a:rPr>
              <a:t>With CBR traffic</a:t>
            </a:r>
          </a:p>
        </p:txBody>
      </p:sp>
      <p:sp>
        <p:nvSpPr>
          <p:cNvPr id="11" name="TextBox 10"/>
          <p:cNvSpPr txBox="1"/>
          <p:nvPr/>
        </p:nvSpPr>
        <p:spPr>
          <a:xfrm>
            <a:off x="3232360" y="5900013"/>
            <a:ext cx="8058681" cy="461665"/>
          </a:xfrm>
          <a:prstGeom prst="rect">
            <a:avLst/>
          </a:prstGeom>
          <a:noFill/>
        </p:spPr>
        <p:txBody>
          <a:bodyPr wrap="none" rtlCol="0">
            <a:spAutoFit/>
          </a:bodyPr>
          <a:lstStyle/>
          <a:p>
            <a:r>
              <a:rPr lang="en-US" b="1" u="sng" dirty="0">
                <a:solidFill>
                  <a:schemeClr val="tx1"/>
                </a:solidFill>
              </a:rPr>
              <a:t>90 percentile latency reduction of ~50% with additional info</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608340"/>
            <a:ext cx="7928004" cy="4419600"/>
          </a:xfrm>
          <a:prstGeom prst="rect">
            <a:avLst/>
          </a:prstGeom>
        </p:spPr>
      </p:pic>
      <p:sp>
        <p:nvSpPr>
          <p:cNvPr id="10" name="TextBox 9">
            <a:extLst>
              <a:ext uri="{FF2B5EF4-FFF2-40B4-BE49-F238E27FC236}">
                <a16:creationId xmlns:a16="http://schemas.microsoft.com/office/drawing/2014/main" id="{09F8CA5A-5F27-4B00-A6D7-9B5B110E55FB}"/>
              </a:ext>
            </a:extLst>
          </p:cNvPr>
          <p:cNvSpPr txBox="1"/>
          <p:nvPr/>
        </p:nvSpPr>
        <p:spPr>
          <a:xfrm>
            <a:off x="10411014" y="2233136"/>
            <a:ext cx="1466796" cy="738664"/>
          </a:xfrm>
          <a:prstGeom prst="rect">
            <a:avLst/>
          </a:prstGeom>
          <a:noFill/>
        </p:spPr>
        <p:txBody>
          <a:bodyPr wrap="square" rtlCol="0">
            <a:spAutoFit/>
          </a:bodyPr>
          <a:lstStyle/>
          <a:p>
            <a:r>
              <a:rPr lang="en-US" sz="1400" dirty="0">
                <a:solidFill>
                  <a:schemeClr val="tx1"/>
                </a:solidFill>
              </a:rPr>
              <a:t>ML with CL info @ 26%  other traffic load</a:t>
            </a:r>
          </a:p>
        </p:txBody>
      </p:sp>
      <p:sp>
        <p:nvSpPr>
          <p:cNvPr id="12" name="TextBox 11">
            <a:extLst>
              <a:ext uri="{FF2B5EF4-FFF2-40B4-BE49-F238E27FC236}">
                <a16:creationId xmlns:a16="http://schemas.microsoft.com/office/drawing/2014/main" id="{4C559E89-33FC-4D43-8CCC-67C4B696E685}"/>
              </a:ext>
            </a:extLst>
          </p:cNvPr>
          <p:cNvSpPr txBox="1"/>
          <p:nvPr/>
        </p:nvSpPr>
        <p:spPr>
          <a:xfrm>
            <a:off x="10457935" y="3202632"/>
            <a:ext cx="1466796" cy="738664"/>
          </a:xfrm>
          <a:prstGeom prst="rect">
            <a:avLst/>
          </a:prstGeom>
          <a:noFill/>
        </p:spPr>
        <p:txBody>
          <a:bodyPr wrap="square" rtlCol="0">
            <a:spAutoFit/>
          </a:bodyPr>
          <a:lstStyle/>
          <a:p>
            <a:r>
              <a:rPr lang="en-US" sz="1400" dirty="0">
                <a:solidFill>
                  <a:schemeClr val="tx1"/>
                </a:solidFill>
              </a:rPr>
              <a:t>ML without CL info @ 26 % other traffic load</a:t>
            </a:r>
          </a:p>
        </p:txBody>
      </p:sp>
      <p:sp>
        <p:nvSpPr>
          <p:cNvPr id="13" name="TextBox 12">
            <a:extLst>
              <a:ext uri="{FF2B5EF4-FFF2-40B4-BE49-F238E27FC236}">
                <a16:creationId xmlns:a16="http://schemas.microsoft.com/office/drawing/2014/main" id="{A3A3C4A3-A199-402F-BDE0-A468EBB8693C}"/>
              </a:ext>
            </a:extLst>
          </p:cNvPr>
          <p:cNvSpPr txBox="1"/>
          <p:nvPr/>
        </p:nvSpPr>
        <p:spPr>
          <a:xfrm>
            <a:off x="10477147" y="4125171"/>
            <a:ext cx="1466796" cy="523220"/>
          </a:xfrm>
          <a:prstGeom prst="rect">
            <a:avLst/>
          </a:prstGeom>
          <a:noFill/>
        </p:spPr>
        <p:txBody>
          <a:bodyPr wrap="square" rtlCol="0">
            <a:spAutoFit/>
          </a:bodyPr>
          <a:lstStyle/>
          <a:p>
            <a:r>
              <a:rPr lang="en-US" sz="1400" dirty="0">
                <a:solidFill>
                  <a:schemeClr val="tx1"/>
                </a:solidFill>
              </a:rPr>
              <a:t>SL @ 26 % other traffic load</a:t>
            </a:r>
          </a:p>
        </p:txBody>
      </p:sp>
      <p:cxnSp>
        <p:nvCxnSpPr>
          <p:cNvPr id="8" name="Straight Arrow Connector 7">
            <a:extLst>
              <a:ext uri="{FF2B5EF4-FFF2-40B4-BE49-F238E27FC236}">
                <a16:creationId xmlns:a16="http://schemas.microsoft.com/office/drawing/2014/main" id="{70A19D0F-494E-4B56-89D8-F6CD2C4D876F}"/>
              </a:ext>
            </a:extLst>
          </p:cNvPr>
          <p:cNvCxnSpPr/>
          <p:nvPr/>
        </p:nvCxnSpPr>
        <p:spPr bwMode="auto">
          <a:xfrm flipV="1">
            <a:off x="4648200" y="2819400"/>
            <a:ext cx="5762814" cy="2438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C11CA91E-C2A7-4368-852B-9B28C5135B32}"/>
              </a:ext>
            </a:extLst>
          </p:cNvPr>
          <p:cNvCxnSpPr/>
          <p:nvPr/>
        </p:nvCxnSpPr>
        <p:spPr bwMode="auto">
          <a:xfrm flipV="1">
            <a:off x="5105400" y="3581400"/>
            <a:ext cx="5352535" cy="16682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28506F07-770F-4D53-B3ED-DD7FD8E003F1}"/>
              </a:ext>
            </a:extLst>
          </p:cNvPr>
          <p:cNvCxnSpPr/>
          <p:nvPr/>
        </p:nvCxnSpPr>
        <p:spPr bwMode="auto">
          <a:xfrm flipV="1">
            <a:off x="7828927" y="4435338"/>
            <a:ext cx="2638614" cy="914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674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Throughput Sims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10920"/>
            <a:ext cx="4114800" cy="3086100"/>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791500"/>
            <a:ext cx="4191000" cy="31432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1713149"/>
            <a:ext cx="4295468" cy="3221601"/>
          </a:xfrm>
          <a:prstGeom prst="rect">
            <a:avLst/>
          </a:prstGeom>
        </p:spPr>
      </p:pic>
      <p:sp>
        <p:nvSpPr>
          <p:cNvPr id="3" name="TextBox 2"/>
          <p:cNvSpPr txBox="1"/>
          <p:nvPr/>
        </p:nvSpPr>
        <p:spPr>
          <a:xfrm>
            <a:off x="3276600" y="5410200"/>
            <a:ext cx="6781800" cy="830997"/>
          </a:xfrm>
          <a:prstGeom prst="rect">
            <a:avLst/>
          </a:prstGeom>
          <a:noFill/>
        </p:spPr>
        <p:txBody>
          <a:bodyPr wrap="square" rtlCol="0">
            <a:spAutoFit/>
          </a:bodyPr>
          <a:lstStyle/>
          <a:p>
            <a:r>
              <a:rPr lang="en-US" dirty="0">
                <a:solidFill>
                  <a:schemeClr val="tx1"/>
                </a:solidFill>
              </a:rPr>
              <a:t>Does not account for overhead of STA presence signaling in new link.  </a:t>
            </a:r>
          </a:p>
        </p:txBody>
      </p:sp>
    </p:spTree>
    <p:extLst>
      <p:ext uri="{BB962C8B-B14F-4D97-AF65-F5344CB8AC3E}">
        <p14:creationId xmlns:p14="http://schemas.microsoft.com/office/powerpoint/2010/main" val="2323282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Traffic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743" y="1777908"/>
            <a:ext cx="5410200" cy="4057650"/>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8941" y="1830390"/>
            <a:ext cx="5055658" cy="3791744"/>
          </a:xfrm>
          <a:prstGeom prst="rect">
            <a:avLst/>
          </a:prstGeom>
        </p:spPr>
      </p:pic>
      <p:sp>
        <p:nvSpPr>
          <p:cNvPr id="3" name="Rectangle 2"/>
          <p:cNvSpPr/>
          <p:nvPr/>
        </p:nvSpPr>
        <p:spPr>
          <a:xfrm>
            <a:off x="1678602" y="5756700"/>
            <a:ext cx="8134856" cy="830997"/>
          </a:xfrm>
          <a:prstGeom prst="rect">
            <a:avLst/>
          </a:prstGeom>
        </p:spPr>
        <p:txBody>
          <a:bodyPr wrap="none">
            <a:spAutoFit/>
          </a:bodyPr>
          <a:lstStyle/>
          <a:p>
            <a:r>
              <a:rPr lang="en-US" b="1" u="sng" dirty="0">
                <a:solidFill>
                  <a:schemeClr val="tx1"/>
                </a:solidFill>
              </a:rPr>
              <a:t>&gt; 100% throughput gain without cross-link info and further </a:t>
            </a:r>
          </a:p>
          <a:p>
            <a:r>
              <a:rPr lang="en-US" b="1" u="sng" dirty="0">
                <a:solidFill>
                  <a:schemeClr val="tx1"/>
                </a:solidFill>
              </a:rPr>
              <a:t>~25% gain with that info.  </a:t>
            </a:r>
          </a:p>
        </p:txBody>
      </p:sp>
    </p:spTree>
    <p:extLst>
      <p:ext uri="{BB962C8B-B14F-4D97-AF65-F5344CB8AC3E}">
        <p14:creationId xmlns:p14="http://schemas.microsoft.com/office/powerpoint/2010/main" val="434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5FF-92FF-41E2-8A53-ACD80F1C4B65}"/>
              </a:ext>
            </a:extLst>
          </p:cNvPr>
          <p:cNvSpPr>
            <a:spLocks noGrp="1"/>
          </p:cNvSpPr>
          <p:nvPr>
            <p:ph type="title"/>
          </p:nvPr>
        </p:nvSpPr>
        <p:spPr/>
        <p:txBody>
          <a:bodyPr/>
          <a:lstStyle/>
          <a:p>
            <a:r>
              <a:rPr lang="en-US" dirty="0"/>
              <a:t>AP assisted link transition</a:t>
            </a:r>
          </a:p>
        </p:txBody>
      </p:sp>
      <p:sp>
        <p:nvSpPr>
          <p:cNvPr id="3" name="Content Placeholder 2">
            <a:extLst>
              <a:ext uri="{FF2B5EF4-FFF2-40B4-BE49-F238E27FC236}">
                <a16:creationId xmlns:a16="http://schemas.microsoft.com/office/drawing/2014/main" id="{F464DC01-F9AD-427E-B547-9A477A00AAAD}"/>
              </a:ext>
            </a:extLst>
          </p:cNvPr>
          <p:cNvSpPr>
            <a:spLocks noGrp="1"/>
          </p:cNvSpPr>
          <p:nvPr>
            <p:ph idx="1"/>
          </p:nvPr>
        </p:nvSpPr>
        <p:spPr>
          <a:xfrm>
            <a:off x="889687" y="1442009"/>
            <a:ext cx="10361084" cy="2971799"/>
          </a:xfrm>
        </p:spPr>
        <p:txBody>
          <a:bodyPr/>
          <a:lstStyle/>
          <a:p>
            <a:pPr>
              <a:buFont typeface="Arial" panose="020B0604020202020204" pitchFamily="34" charset="0"/>
              <a:buChar char="•"/>
            </a:pPr>
            <a:r>
              <a:rPr lang="en-US" dirty="0"/>
              <a:t>The previous results show step 3 link transitions can significantly improve performance for Single radio STA MLLEs with no TID restriction. </a:t>
            </a:r>
          </a:p>
          <a:p>
            <a:pPr>
              <a:buFont typeface="Arial" panose="020B0604020202020204" pitchFamily="34" charset="0"/>
              <a:buChar char="•"/>
            </a:pPr>
            <a:r>
              <a:rPr lang="en-US" dirty="0"/>
              <a:t>If STA MLLE does not know current cross-link network conditions, transition to an already busy link may affect performance of the non-AP MLLE. </a:t>
            </a:r>
          </a:p>
          <a:p>
            <a:pPr>
              <a:buFont typeface="Arial" panose="020B0604020202020204" pitchFamily="34" charset="0"/>
              <a:buChar char="•"/>
            </a:pPr>
            <a:r>
              <a:rPr lang="en-US" dirty="0"/>
              <a:t>Proposal: AP MLLE assists STA MLLE for link transitions by providing additional information.</a:t>
            </a:r>
          </a:p>
          <a:p>
            <a:pPr lvl="1">
              <a:buFont typeface="Arial" panose="020B0604020202020204" pitchFamily="34" charset="0"/>
              <a:buChar char="•"/>
            </a:pPr>
            <a:r>
              <a:rPr lang="en-US" dirty="0"/>
              <a:t>Mode 1 (no control): AP provides some general information about other links. </a:t>
            </a:r>
          </a:p>
          <a:p>
            <a:pPr lvl="1">
              <a:buFont typeface="Arial" panose="020B0604020202020204" pitchFamily="34" charset="0"/>
              <a:buChar char="•"/>
            </a:pPr>
            <a:r>
              <a:rPr lang="en-US" dirty="0"/>
              <a:t>Mode 2 (semi-control): AP recommends certain links for transitioning to.   </a:t>
            </a:r>
          </a:p>
          <a:p>
            <a:pPr>
              <a:buFont typeface="Arial" panose="020B0604020202020204" pitchFamily="34" charset="0"/>
              <a:buChar char="•"/>
            </a:pPr>
            <a:r>
              <a:rPr lang="en-US" dirty="0"/>
              <a:t>STA uses this information to decide whether to switch to another link and  which link to switch to.</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F9F86D9F-163C-4D9E-A079-5B3A2F3A138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642BC00-2AC6-4F83-8CF1-60226197507E}"/>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9982865-A421-4E59-986F-5D40E239CAF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784890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25468</TotalTime>
  <Words>2054</Words>
  <Application>Microsoft Office PowerPoint</Application>
  <PresentationFormat>Widescreen</PresentationFormat>
  <Paragraphs>304</Paragraphs>
  <Slides>23</Slides>
  <Notes>9</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Qualcomm Office Regular</vt:lpstr>
      <vt:lpstr>Qualcomm Regular</vt:lpstr>
      <vt:lpstr>Times New Roman</vt:lpstr>
      <vt:lpstr>Office Theme</vt:lpstr>
      <vt:lpstr>802-11-Submission</vt:lpstr>
      <vt:lpstr>Document</vt:lpstr>
      <vt:lpstr>AP assisted ML operation</vt:lpstr>
      <vt:lpstr>Content</vt:lpstr>
      <vt:lpstr>Introduction</vt:lpstr>
      <vt:lpstr>Simulation Scenario</vt:lpstr>
      <vt:lpstr>Latency Sim Results  </vt:lpstr>
      <vt:lpstr>Latency Sim Results (contd.)  </vt:lpstr>
      <vt:lpstr>TCP Iperf Throughput Sims  </vt:lpstr>
      <vt:lpstr>TCP Iperf Traffic Sim results  </vt:lpstr>
      <vt:lpstr>AP assisted link transition</vt:lpstr>
      <vt:lpstr>Mode 1</vt:lpstr>
      <vt:lpstr>Example of link transition under mode 1</vt:lpstr>
      <vt:lpstr>Mode 2</vt:lpstr>
      <vt:lpstr>Example link transition under mode 2</vt:lpstr>
      <vt:lpstr>Summary</vt:lpstr>
      <vt:lpstr>References</vt:lpstr>
      <vt:lpstr>Straw Poll 1</vt:lpstr>
      <vt:lpstr>Straw Poll 2</vt:lpstr>
      <vt:lpstr>PowerPoint Presentation</vt:lpstr>
      <vt:lpstr>Additional simulation Scenarios (Config 2)</vt:lpstr>
      <vt:lpstr>Transmission schemes (Config 2)</vt:lpstr>
      <vt:lpstr>Scenario 1  Simulation Results (Config 2) </vt:lpstr>
      <vt:lpstr>Scenario 2 Simulation Results (Config 2) </vt:lpstr>
      <vt:lpstr>Scenario 3 Simulation Results (Config 2)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STA initiated band switch</dc:title>
  <dc:creator>Das, Dibakar</dc:creator>
  <cp:keywords>CTPClassification=CTP_NT</cp:keywords>
  <cp:lastModifiedBy>Das, Dibakar</cp:lastModifiedBy>
  <cp:revision>634</cp:revision>
  <cp:lastPrinted>2019-08-14T16:36:09Z</cp:lastPrinted>
  <dcterms:created xsi:type="dcterms:W3CDTF">2019-06-10T17:23:24Z</dcterms:created>
  <dcterms:modified xsi:type="dcterms:W3CDTF">2019-11-12T16:53:30Z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d65f02ee-8e34-4eed-bd13-d7e0435abba7</vt:lpwstr>
  </property>
  <property fmtid="{D5CDD505-2E9C-101B-9397-08002B2CF9AE}" pid="3" name="CTP_TimeStamp">
    <vt:lpwstr>2019-11-12 16:53:30Z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