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8" r:id="rId5"/>
    <p:sldId id="525" r:id="rId6"/>
    <p:sldId id="527" r:id="rId7"/>
    <p:sldId id="531" r:id="rId8"/>
    <p:sldId id="528" r:id="rId9"/>
    <p:sldId id="532" r:id="rId10"/>
    <p:sldId id="533" r:id="rId11"/>
    <p:sldId id="534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21" autoAdjust="0"/>
    <p:restoredTop sz="99548" autoAdjust="0"/>
  </p:normalViewPr>
  <p:slideViewPr>
    <p:cSldViewPr>
      <p:cViewPr varScale="1">
        <p:scale>
          <a:sx n="70" d="100"/>
          <a:sy n="70" d="100"/>
        </p:scale>
        <p:origin x="12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32000"/>
            <a:ext cx="8229600" cy="908768"/>
          </a:xfrm>
        </p:spPr>
        <p:txBody>
          <a:bodyPr tIns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99250" y="6278671"/>
            <a:ext cx="927434" cy="365125"/>
          </a:xfrm>
          <a:prstGeom prst="rect">
            <a:avLst/>
          </a:prstGeom>
        </p:spPr>
        <p:txBody>
          <a:bodyPr/>
          <a:lstStyle/>
          <a:p>
            <a:fld id="{462438B7-DAA2-487F-83C2-0A5CAFEB063B}" type="datetimeFigureOut">
              <a:rPr lang="zh-TW" altLang="en-US" smtClean="0"/>
              <a:pPr/>
              <a:t>2019/11/9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63950" y="6278671"/>
            <a:ext cx="3035300" cy="365125"/>
          </a:xfrm>
          <a:prstGeom prst="rect">
            <a:avLst/>
          </a:prstGeo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6684" y="6278671"/>
            <a:ext cx="1060116" cy="365125"/>
          </a:xfrm>
          <a:prstGeom prst="rect">
            <a:avLst/>
          </a:prstGeom>
        </p:spPr>
        <p:txBody>
          <a:bodyPr/>
          <a:lstStyle/>
          <a:p>
            <a:fld id="{838516EF-66CB-44A5-A4AE-EEB0E3EF99DA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67544" y="1700808"/>
            <a:ext cx="8229600" cy="4289426"/>
          </a:xfrm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9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802.11-19/1928r0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927-00-00be-multi-link-operation-simulation-methodology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Multi-Link Operation Performance Evaluation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2019-11-09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594342"/>
              </p:ext>
            </p:extLst>
          </p:nvPr>
        </p:nvGraphicFramePr>
        <p:xfrm>
          <a:off x="534988" y="3122613"/>
          <a:ext cx="8088312" cy="319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4" name="Document" r:id="rId4" imgW="8290751" imgH="3284192" progId="Word.Document.8">
                  <p:embed/>
                </p:oleObj>
              </mc:Choice>
              <mc:Fallback>
                <p:oleObj name="Document" r:id="rId4" imgW="8290751" imgH="328419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3122613"/>
                        <a:ext cx="8088312" cy="31940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Multi-Link Simulation Set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57200" y="11430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Refer 11-19/1927r0 for the detail of simulation </a:t>
            </a:r>
            <a:r>
              <a:rPr lang="en-US" dirty="0"/>
              <a:t>topology, traffic </a:t>
            </a:r>
            <a:r>
              <a:rPr lang="en-US" dirty="0" smtClean="0"/>
              <a:t>generation, MAC parameter configuration, and the considering MLO </a:t>
            </a:r>
            <a:r>
              <a:rPr lang="en-US" dirty="0" smtClean="0"/>
              <a:t>mechanisms</a:t>
            </a:r>
            <a:r>
              <a:rPr lang="en-US" dirty="0" smtClean="0"/>
              <a:t>. </a:t>
            </a:r>
            <a:r>
              <a:rPr lang="en-US" dirty="0" smtClean="0"/>
              <a:t>[</a:t>
            </a:r>
            <a:r>
              <a:rPr lang="en-US" dirty="0" smtClean="0"/>
              <a:t>1]</a:t>
            </a:r>
            <a:endParaRPr lang="en-US" dirty="0"/>
          </a:p>
          <a:p>
            <a:pPr lvl="1"/>
            <a:r>
              <a:rPr lang="en-US" dirty="0" smtClean="0"/>
              <a:t>Parameters</a:t>
            </a:r>
            <a:r>
              <a:rPr lang="en-US" dirty="0"/>
              <a:t>:</a:t>
            </a:r>
          </a:p>
          <a:p>
            <a:pPr lvl="2"/>
            <a:r>
              <a:rPr lang="en-US" dirty="0" smtClean="0"/>
              <a:t>Background traffic</a:t>
            </a:r>
          </a:p>
          <a:p>
            <a:pPr lvl="3"/>
            <a:r>
              <a:rPr lang="en-US" dirty="0" smtClean="0"/>
              <a:t>Symmetrical UDP traffic on both links/channels.</a:t>
            </a:r>
          </a:p>
          <a:p>
            <a:pPr lvl="3"/>
            <a:r>
              <a:rPr lang="en-US" dirty="0" smtClean="0"/>
              <a:t>Different % of loading will be tested.</a:t>
            </a:r>
          </a:p>
          <a:p>
            <a:pPr lvl="3"/>
            <a:r>
              <a:rPr lang="en-US" dirty="0" smtClean="0"/>
              <a:t>Randomized TXOP limit </a:t>
            </a:r>
            <a:r>
              <a:rPr lang="en-US" dirty="0" smtClean="0"/>
              <a:t>(</a:t>
            </a:r>
            <a:r>
              <a:rPr lang="en-US" dirty="0" smtClean="0"/>
              <a:t>between </a:t>
            </a:r>
            <a:r>
              <a:rPr lang="en-US" dirty="0"/>
              <a:t>1ms and </a:t>
            </a:r>
            <a:r>
              <a:rPr lang="en-US" dirty="0" smtClean="0"/>
              <a:t>5.4ms) is </a:t>
            </a:r>
            <a:r>
              <a:rPr lang="en-US" dirty="0" smtClean="0"/>
              <a:t>used for </a:t>
            </a:r>
            <a:r>
              <a:rPr lang="en-US" dirty="0" smtClean="0"/>
              <a:t>each </a:t>
            </a:r>
            <a:r>
              <a:rPr lang="en-US" dirty="0" smtClean="0"/>
              <a:t>&lt;AP, STA&gt;.</a:t>
            </a:r>
            <a:endParaRPr lang="en-US" dirty="0" smtClean="0"/>
          </a:p>
          <a:p>
            <a:pPr lvl="2"/>
            <a:r>
              <a:rPr lang="en-US" dirty="0" smtClean="0"/>
              <a:t>Each UDP packet is 1460B. Each UDP packet burst is 14.6KB (10 UDP packets).</a:t>
            </a:r>
          </a:p>
          <a:p>
            <a:pPr lvl="2"/>
            <a:r>
              <a:rPr lang="en-US" dirty="0" smtClean="0"/>
              <a:t>Target EHT AP/STA</a:t>
            </a:r>
          </a:p>
          <a:p>
            <a:pPr lvl="3"/>
            <a:r>
              <a:rPr lang="en-US" dirty="0" smtClean="0"/>
              <a:t>Running UDP UL/UDP mixed/TCP DL traffic and measure performance.</a:t>
            </a:r>
          </a:p>
          <a:p>
            <a:pPr lvl="3"/>
            <a:r>
              <a:rPr lang="en-US" u="sng" dirty="0" smtClean="0"/>
              <a:t>Various </a:t>
            </a:r>
            <a:r>
              <a:rPr lang="en-US" u="sng" dirty="0" smtClean="0"/>
              <a:t>mechanisms of </a:t>
            </a:r>
            <a:r>
              <a:rPr lang="en-US" u="sng" dirty="0" smtClean="0"/>
              <a:t>MLO </a:t>
            </a:r>
            <a:r>
              <a:rPr lang="en-US" u="sng" dirty="0" smtClean="0"/>
              <a:t>(SPC, MPC, MPC+) are tested.</a:t>
            </a:r>
            <a:endParaRPr lang="en-US" u="sng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0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Topology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518732" y="1241995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415315" y="1927947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 on Link 1</a:t>
            </a:r>
            <a:endParaRPr lang="en-US" dirty="0"/>
          </a:p>
        </p:txBody>
      </p:sp>
      <p:sp>
        <p:nvSpPr>
          <p:cNvPr id="3" name="Left-Right Arrow 2"/>
          <p:cNvSpPr/>
          <p:nvPr/>
        </p:nvSpPr>
        <p:spPr>
          <a:xfrm>
            <a:off x="3563545" y="1199335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6518732" y="1632266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STA2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6518732" y="2022537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STA3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6518732" y="2412808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STA4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6507846" y="2803079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STA5</a:t>
            </a:r>
            <a:endParaRPr lang="en-US" dirty="0"/>
          </a:p>
        </p:txBody>
      </p:sp>
      <p:sp>
        <p:nvSpPr>
          <p:cNvPr id="38" name="Left-Right Arrow 37"/>
          <p:cNvSpPr/>
          <p:nvPr/>
        </p:nvSpPr>
        <p:spPr>
          <a:xfrm>
            <a:off x="3563545" y="1589606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39" name="Left-Right Arrow 38"/>
          <p:cNvSpPr/>
          <p:nvPr/>
        </p:nvSpPr>
        <p:spPr>
          <a:xfrm>
            <a:off x="3571321" y="1979877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40" name="Left-Right Arrow 39"/>
          <p:cNvSpPr/>
          <p:nvPr/>
        </p:nvSpPr>
        <p:spPr>
          <a:xfrm>
            <a:off x="3571320" y="2360877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41" name="Left-Right Arrow 40"/>
          <p:cNvSpPr/>
          <p:nvPr/>
        </p:nvSpPr>
        <p:spPr>
          <a:xfrm>
            <a:off x="3572875" y="2760419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</a:t>
            </a:r>
            <a:endParaRPr lang="en-US" dirty="0"/>
          </a:p>
        </p:txBody>
      </p:sp>
      <p:sp>
        <p:nvSpPr>
          <p:cNvPr id="43" name="Rounded Rectangle 42"/>
          <p:cNvSpPr/>
          <p:nvPr/>
        </p:nvSpPr>
        <p:spPr>
          <a:xfrm>
            <a:off x="6553200" y="4429613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STA6</a:t>
            </a:r>
            <a:endParaRPr lang="en-US" dirty="0"/>
          </a:p>
        </p:txBody>
      </p:sp>
      <p:sp>
        <p:nvSpPr>
          <p:cNvPr id="44" name="Left-Right Arrow 43"/>
          <p:cNvSpPr/>
          <p:nvPr/>
        </p:nvSpPr>
        <p:spPr>
          <a:xfrm>
            <a:off x="3598013" y="4386953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45" name="Rounded Rectangle 44"/>
          <p:cNvSpPr/>
          <p:nvPr/>
        </p:nvSpPr>
        <p:spPr>
          <a:xfrm>
            <a:off x="6553200" y="4819884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STA7</a:t>
            </a:r>
            <a:endParaRPr lang="en-US" dirty="0"/>
          </a:p>
        </p:txBody>
      </p:sp>
      <p:sp>
        <p:nvSpPr>
          <p:cNvPr id="46" name="Rounded Rectangle 45"/>
          <p:cNvSpPr/>
          <p:nvPr/>
        </p:nvSpPr>
        <p:spPr>
          <a:xfrm>
            <a:off x="6553200" y="5210155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STA8</a:t>
            </a:r>
            <a:endParaRPr lang="en-US" dirty="0"/>
          </a:p>
        </p:txBody>
      </p:sp>
      <p:sp>
        <p:nvSpPr>
          <p:cNvPr id="47" name="Rounded Rectangle 46"/>
          <p:cNvSpPr/>
          <p:nvPr/>
        </p:nvSpPr>
        <p:spPr>
          <a:xfrm>
            <a:off x="6553200" y="5600426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STA9</a:t>
            </a:r>
            <a:endParaRPr lang="en-US" dirty="0"/>
          </a:p>
        </p:txBody>
      </p:sp>
      <p:sp>
        <p:nvSpPr>
          <p:cNvPr id="48" name="Rounded Rectangle 47"/>
          <p:cNvSpPr/>
          <p:nvPr/>
        </p:nvSpPr>
        <p:spPr>
          <a:xfrm>
            <a:off x="6542314" y="5990697"/>
            <a:ext cx="8382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STA10</a:t>
            </a:r>
            <a:endParaRPr lang="en-US" dirty="0"/>
          </a:p>
        </p:txBody>
      </p:sp>
      <p:sp>
        <p:nvSpPr>
          <p:cNvPr id="49" name="Left-Right Arrow 48"/>
          <p:cNvSpPr/>
          <p:nvPr/>
        </p:nvSpPr>
        <p:spPr>
          <a:xfrm>
            <a:off x="3598013" y="4777224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0" name="Left-Right Arrow 49"/>
          <p:cNvSpPr/>
          <p:nvPr/>
        </p:nvSpPr>
        <p:spPr>
          <a:xfrm>
            <a:off x="3605789" y="5167495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1" name="Left-Right Arrow 50"/>
          <p:cNvSpPr/>
          <p:nvPr/>
        </p:nvSpPr>
        <p:spPr>
          <a:xfrm>
            <a:off x="3605788" y="5548495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2" name="Left-Right Arrow 51"/>
          <p:cNvSpPr/>
          <p:nvPr/>
        </p:nvSpPr>
        <p:spPr>
          <a:xfrm>
            <a:off x="3607343" y="5948037"/>
            <a:ext cx="2719461" cy="3810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2</a:t>
            </a:r>
            <a:endParaRPr lang="en-US" dirty="0"/>
          </a:p>
        </p:txBody>
      </p:sp>
      <p:sp>
        <p:nvSpPr>
          <p:cNvPr id="53" name="Rounded Rectangle 52"/>
          <p:cNvSpPr/>
          <p:nvPr/>
        </p:nvSpPr>
        <p:spPr>
          <a:xfrm>
            <a:off x="2172635" y="3411363"/>
            <a:ext cx="1143000" cy="67874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EHT AP</a:t>
            </a:r>
            <a:endParaRPr lang="en-US" dirty="0"/>
          </a:p>
        </p:txBody>
      </p:sp>
      <p:sp>
        <p:nvSpPr>
          <p:cNvPr id="59" name="Rounded Rectangle 58"/>
          <p:cNvSpPr/>
          <p:nvPr/>
        </p:nvSpPr>
        <p:spPr>
          <a:xfrm>
            <a:off x="6542314" y="3487271"/>
            <a:ext cx="838200" cy="51680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EHT STA</a:t>
            </a:r>
            <a:endParaRPr lang="en-US" dirty="0"/>
          </a:p>
        </p:txBody>
      </p:sp>
      <p:sp>
        <p:nvSpPr>
          <p:cNvPr id="63" name="Left-Right Arrow 62"/>
          <p:cNvSpPr/>
          <p:nvPr/>
        </p:nvSpPr>
        <p:spPr>
          <a:xfrm>
            <a:off x="3598013" y="3363572"/>
            <a:ext cx="2719461" cy="801228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Link 1/Link 2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429311" y="3561006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EHT BSS</a:t>
            </a:r>
            <a:endParaRPr lang="en-US" dirty="0"/>
          </a:p>
        </p:txBody>
      </p:sp>
      <p:sp>
        <p:nvSpPr>
          <p:cNvPr id="33" name="Rounded Rectangle 32"/>
          <p:cNvSpPr/>
          <p:nvPr/>
        </p:nvSpPr>
        <p:spPr>
          <a:xfrm>
            <a:off x="2172635" y="1241995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2166543" y="1637576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2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166543" y="2020594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3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2166543" y="2401691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4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2166543" y="2797331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5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2166543" y="4429613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6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2166882" y="4812274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7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2167478" y="5206350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8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2166543" y="5600426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</a:t>
            </a:r>
            <a:r>
              <a:rPr lang="en-US" dirty="0"/>
              <a:t>9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2172635" y="5990696"/>
            <a:ext cx="1143000" cy="29568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AP10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454242" y="523109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OBSS on Link 2</a:t>
            </a:r>
            <a:endParaRPr lang="en-US" dirty="0"/>
          </a:p>
        </p:txBody>
      </p:sp>
      <p:sp>
        <p:nvSpPr>
          <p:cNvPr id="42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5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200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(1/3)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051184"/>
            <a:ext cx="7620000" cy="419721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44970" y="5742801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OBSS Loading in %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43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(</a:t>
            </a:r>
            <a:r>
              <a:rPr lang="en-US" dirty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/3)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5181600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OBSS Loading in %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1" y="1404952"/>
            <a:ext cx="7803206" cy="4462448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25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Simulation Result (3/3)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676248"/>
            <a:ext cx="7391400" cy="4114952"/>
          </a:xfrm>
          <a:prstGeom prst="rect">
            <a:avLst/>
          </a:prstGeom>
        </p:spPr>
      </p:pic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 bwMode="auto">
          <a:xfrm>
            <a:off x="990600" y="2971800"/>
            <a:ext cx="1524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5410200"/>
            <a:ext cx="1446230" cy="276999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OBSS Loading in %</a:t>
            </a:r>
            <a:endParaRPr lang="en-US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64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7772400" cy="4114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In </a:t>
            </a:r>
            <a:r>
              <a:rPr lang="en-US" dirty="0" smtClean="0"/>
              <a:t>non-IDC </a:t>
            </a:r>
            <a:r>
              <a:rPr lang="en-US" dirty="0" smtClean="0"/>
              <a:t>interference scenario, </a:t>
            </a:r>
          </a:p>
          <a:p>
            <a:pPr lvl="1"/>
            <a:r>
              <a:rPr lang="en-US" dirty="0" smtClean="0"/>
              <a:t>MPC </a:t>
            </a:r>
            <a:r>
              <a:rPr lang="en-US" dirty="0"/>
              <a:t>and </a:t>
            </a:r>
            <a:r>
              <a:rPr lang="en-US" dirty="0" smtClean="0"/>
              <a:t>MPC+ </a:t>
            </a:r>
            <a:r>
              <a:rPr lang="en-US" dirty="0"/>
              <a:t>shows higher throughput gain than </a:t>
            </a:r>
            <a:r>
              <a:rPr lang="en-US" dirty="0" smtClean="0"/>
              <a:t>SPC in all OBSS traffic load cases. </a:t>
            </a:r>
          </a:p>
          <a:p>
            <a:pPr lvl="2"/>
            <a:r>
              <a:rPr lang="en-US" dirty="0" smtClean="0"/>
              <a:t>But, MPC and MPC+ </a:t>
            </a:r>
            <a:r>
              <a:rPr lang="en-US" dirty="0" smtClean="0"/>
              <a:t>have an almost </a:t>
            </a:r>
            <a:r>
              <a:rPr lang="en-US" dirty="0" smtClean="0"/>
              <a:t>same performance.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performance gap between the SPC and MPC (also MPC+) varied depending on the OBSS traffic load. </a:t>
            </a:r>
            <a:endParaRPr lang="en-US" dirty="0" smtClean="0"/>
          </a:p>
          <a:p>
            <a:pPr lvl="2"/>
            <a:r>
              <a:rPr lang="en-US" dirty="0" smtClean="0"/>
              <a:t>In the light OBSS traffic load case, the </a:t>
            </a:r>
            <a:r>
              <a:rPr lang="en-US" dirty="0"/>
              <a:t>performance gap between the SPC and MPC (also MPC+) </a:t>
            </a:r>
            <a:r>
              <a:rPr lang="en-US" dirty="0" smtClean="0"/>
              <a:t>is not much.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It </a:t>
            </a:r>
            <a:r>
              <a:rPr lang="en-US" dirty="0" smtClean="0"/>
              <a:t>seems that the STA can decide its MLO </a:t>
            </a:r>
            <a:r>
              <a:rPr lang="en-US" dirty="0" smtClean="0"/>
              <a:t>mechanism depending </a:t>
            </a:r>
            <a:r>
              <a:rPr lang="en-US" dirty="0" smtClean="0"/>
              <a:t>a desired criteria (e.g., throughput, latency, power consumption).</a:t>
            </a:r>
          </a:p>
          <a:p>
            <a:r>
              <a:rPr lang="en-US" dirty="0"/>
              <a:t>The </a:t>
            </a:r>
            <a:r>
              <a:rPr lang="en-US" dirty="0" smtClean="0"/>
              <a:t>follow-up submission </a:t>
            </a:r>
            <a:r>
              <a:rPr lang="en-US" dirty="0"/>
              <a:t>will consider the IDC interference scenario.</a:t>
            </a:r>
            <a:endParaRPr lang="en-US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Conclusion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2" cy="184666"/>
          </a:xfrm>
        </p:spPr>
        <p:txBody>
          <a:bodyPr/>
          <a:lstStyle/>
          <a:p>
            <a:r>
              <a:rPr lang="en-GB" dirty="0"/>
              <a:t>Slide </a:t>
            </a:r>
            <a:r>
              <a:rPr lang="en-GB" dirty="0"/>
              <a:t>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58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1] </a:t>
            </a:r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mentor.ieee.org/802.11/dcn/19/11-19-1927-00-00be-multi-link-operation-simulation-methodology.pptx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92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5DB7F03-E2F4-4208-8217-CF5CB1C8F085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107758</TotalTime>
  <Words>402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802-11-Submission</vt:lpstr>
      <vt:lpstr>Document</vt:lpstr>
      <vt:lpstr>Multi-Link Operation Performance Evaluation</vt:lpstr>
      <vt:lpstr>Multi-Link Simulation Set Up</vt:lpstr>
      <vt:lpstr>Topology</vt:lpstr>
      <vt:lpstr>Simulation Result (1/3)</vt:lpstr>
      <vt:lpstr>Simulation Result (2/3)</vt:lpstr>
      <vt:lpstr>Simulation Result (3/3)</vt:lpstr>
      <vt:lpstr>Conclusion</vt:lpstr>
      <vt:lpstr>References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1513</cp:revision>
  <cp:lastPrinted>1998-02-10T13:28:06Z</cp:lastPrinted>
  <dcterms:created xsi:type="dcterms:W3CDTF">2007-05-21T21:00:37Z</dcterms:created>
  <dcterms:modified xsi:type="dcterms:W3CDTF">2019-11-10T07:34:54Z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