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28"/>
  </p:notesMasterIdLst>
  <p:handoutMasterIdLst>
    <p:handoutMasterId r:id="rId29"/>
  </p:handoutMasterIdLst>
  <p:sldIdLst>
    <p:sldId id="338" r:id="rId5"/>
    <p:sldId id="497" r:id="rId6"/>
    <p:sldId id="506" r:id="rId7"/>
    <p:sldId id="507" r:id="rId8"/>
    <p:sldId id="509" r:id="rId9"/>
    <p:sldId id="508" r:id="rId10"/>
    <p:sldId id="525" r:id="rId11"/>
    <p:sldId id="542" r:id="rId12"/>
    <p:sldId id="518" r:id="rId13"/>
    <p:sldId id="510" r:id="rId14"/>
    <p:sldId id="544" r:id="rId15"/>
    <p:sldId id="546" r:id="rId16"/>
    <p:sldId id="545" r:id="rId17"/>
    <p:sldId id="547" r:id="rId18"/>
    <p:sldId id="556" r:id="rId19"/>
    <p:sldId id="558" r:id="rId20"/>
    <p:sldId id="557" r:id="rId21"/>
    <p:sldId id="548" r:id="rId22"/>
    <p:sldId id="555" r:id="rId23"/>
    <p:sldId id="554" r:id="rId24"/>
    <p:sldId id="549" r:id="rId25"/>
    <p:sldId id="550" r:id="rId26"/>
    <p:sldId id="541" r:id="rId27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227" autoAdjust="0"/>
    <p:restoredTop sz="99548" autoAdjust="0"/>
  </p:normalViewPr>
  <p:slideViewPr>
    <p:cSldViewPr>
      <p:cViewPr varScale="1">
        <p:scale>
          <a:sx n="92" d="100"/>
          <a:sy n="92" d="100"/>
        </p:scale>
        <p:origin x="400" y="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2668" y="6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presProps" Target="presProps.xml"/><Relationship Id="rId8" Type="http://schemas.openxmlformats.org/officeDocument/2006/relationships/slide" Target="slides/slide4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7907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16777" y="6475413"/>
            <a:ext cx="1527148" cy="184666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16777" y="6475413"/>
            <a:ext cx="1527148" cy="184666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7848600" y="333375"/>
            <a:ext cx="914400" cy="91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16777" y="6475413"/>
            <a:ext cx="152714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47069" y="332601"/>
            <a:ext cx="339843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802.11-19/1927r1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9/11-19-1541-00-00be-performance-aspects-of-multi-link-operations-with-constraints.pptx" TargetMode="External"/><Relationship Id="rId7" Type="http://schemas.openxmlformats.org/officeDocument/2006/relationships/hyperlink" Target="https://mentor.ieee.org/802.11/dcn/19/11-19-0824-03-00be-multi-band-operation-performance.pptx" TargetMode="External"/><Relationship Id="rId2" Type="http://schemas.openxmlformats.org/officeDocument/2006/relationships/hyperlink" Target="https://mentor.ieee.org/802.11/dcn/19/11-19-1291-03-00be-performance-aspects-of-multi-link-operations.ppt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19/11-19-0764-01-00be-multi-link-aggregation-gain-analysis.pptx" TargetMode="External"/><Relationship Id="rId5" Type="http://schemas.openxmlformats.org/officeDocument/2006/relationships/hyperlink" Target="https://mentor.ieee.org/802.11/dcn/19/11-19-1546-00-00be-legacy-performance-impact-on-multi-link-operation.pptx" TargetMode="External"/><Relationship Id="rId4" Type="http://schemas.openxmlformats.org/officeDocument/2006/relationships/hyperlink" Target="https://mentor.ieee.org/802.11/dcn/19/11-19-0979-02-00be-multi-link-operation-follow-up.pptx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74662" y="838200"/>
            <a:ext cx="8194676" cy="14351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 smtClean="0"/>
              <a:t>Multi-Link Operation Simulation Methodology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27062" y="2292350"/>
            <a:ext cx="7772400" cy="396875"/>
          </a:xfrm>
          <a:ln/>
        </p:spPr>
        <p:txBody>
          <a:bodyPr/>
          <a:lstStyle/>
          <a:p>
            <a:pPr marL="0" indent="0" algn="ctr">
              <a:spcBef>
                <a:spcPts val="5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2020-01-30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74662" y="270827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696912" y="329426"/>
            <a:ext cx="1874823" cy="276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November 2019</a:t>
            </a:r>
            <a:endParaRPr lang="en-GB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4294967295"/>
          </p:nvPr>
        </p:nvSpPr>
        <p:spPr bwMode="auto">
          <a:xfrm>
            <a:off x="5357818" y="6475413"/>
            <a:ext cx="3184520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28488658"/>
              </p:ext>
            </p:extLst>
          </p:nvPr>
        </p:nvGraphicFramePr>
        <p:xfrm>
          <a:off x="536575" y="3121025"/>
          <a:ext cx="7921625" cy="3130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0" name="Document" r:id="rId4" imgW="8290751" imgH="3284192" progId="Word.Document.8">
                  <p:embed/>
                </p:oleObj>
              </mc:Choice>
              <mc:Fallback>
                <p:oleObj name="Document" r:id="rId4" imgW="8290751" imgH="328419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6575" y="3121025"/>
                        <a:ext cx="7921625" cy="313055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3571855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r>
              <a:rPr lang="en-US" dirty="0" smtClean="0"/>
              <a:t>Multi-Link Operation: Independent PPDU transmissions on multiple links. It is categorized as the following: </a:t>
            </a:r>
          </a:p>
          <a:p>
            <a:pPr lvl="1"/>
            <a:r>
              <a:rPr lang="en-US" dirty="0" smtClean="0"/>
              <a:t>Single </a:t>
            </a:r>
            <a:r>
              <a:rPr lang="en-US" dirty="0"/>
              <a:t>Primary Channel </a:t>
            </a:r>
            <a:r>
              <a:rPr lang="en-US" dirty="0" smtClean="0"/>
              <a:t>based link access plus PIFS based other link </a:t>
            </a:r>
            <a:r>
              <a:rPr lang="en-US" dirty="0"/>
              <a:t>access (</a:t>
            </a:r>
            <a:r>
              <a:rPr lang="en-US" i="1" dirty="0">
                <a:solidFill>
                  <a:srgbClr val="FF0000"/>
                </a:solidFill>
              </a:rPr>
              <a:t>SPC</a:t>
            </a:r>
            <a:r>
              <a:rPr lang="en-US" dirty="0"/>
              <a:t>).</a:t>
            </a:r>
          </a:p>
          <a:p>
            <a:pPr lvl="1"/>
            <a:r>
              <a:rPr lang="en-US" dirty="0" smtClean="0"/>
              <a:t>Multiple Primary </a:t>
            </a:r>
            <a:r>
              <a:rPr lang="en-US" dirty="0"/>
              <a:t>Channel based link access </a:t>
            </a:r>
            <a:r>
              <a:rPr lang="en-US" dirty="0" smtClean="0"/>
              <a:t>(</a:t>
            </a:r>
            <a:r>
              <a:rPr lang="en-US" i="1" dirty="0" smtClean="0">
                <a:solidFill>
                  <a:srgbClr val="FF0000"/>
                </a:solidFill>
              </a:rPr>
              <a:t>MPC</a:t>
            </a:r>
            <a:r>
              <a:rPr lang="en-US" dirty="0" smtClean="0"/>
              <a:t>).</a:t>
            </a:r>
          </a:p>
          <a:p>
            <a:pPr lvl="1"/>
            <a:r>
              <a:rPr lang="en-US" dirty="0"/>
              <a:t>Multiple Primary Channel based link access plus PIFS based other link access (</a:t>
            </a:r>
            <a:r>
              <a:rPr lang="en-US" i="1" dirty="0">
                <a:solidFill>
                  <a:srgbClr val="FF0000"/>
                </a:solidFill>
              </a:rPr>
              <a:t>MPC</a:t>
            </a:r>
            <a:r>
              <a:rPr lang="en-US" i="1" dirty="0" smtClean="0">
                <a:solidFill>
                  <a:srgbClr val="FF0000"/>
                </a:solidFill>
              </a:rPr>
              <a:t>+</a:t>
            </a:r>
            <a:r>
              <a:rPr lang="en-US" dirty="0" smtClean="0"/>
              <a:t>)</a:t>
            </a:r>
            <a:endParaRPr lang="en-US" dirty="0"/>
          </a:p>
          <a:p>
            <a:pPr lvl="1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/>
              <a:t>Multi-Link Operation Mechanisms</a:t>
            </a:r>
          </a:p>
        </p:txBody>
      </p:sp>
    </p:spTree>
    <p:extLst>
      <p:ext uri="{BB962C8B-B14F-4D97-AF65-F5344CB8AC3E}">
        <p14:creationId xmlns:p14="http://schemas.microsoft.com/office/powerpoint/2010/main" val="2259110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r>
              <a:rPr lang="en-US" sz="2000" dirty="0" smtClean="0"/>
              <a:t>A STA of a </a:t>
            </a:r>
            <a:r>
              <a:rPr lang="en-US" sz="2000" dirty="0" smtClean="0"/>
              <a:t>MLD </a:t>
            </a:r>
            <a:r>
              <a:rPr lang="en-US" sz="2000" dirty="0" smtClean="0"/>
              <a:t>performs a contention on a primary channel of a link 1.</a:t>
            </a:r>
            <a:endParaRPr lang="en-US" sz="2000" dirty="0"/>
          </a:p>
          <a:p>
            <a:r>
              <a:rPr lang="en-US" sz="2000" dirty="0" smtClean="0"/>
              <a:t>After obtaining a TXOP on the link, the </a:t>
            </a:r>
            <a:r>
              <a:rPr lang="en-US" sz="2000" dirty="0" smtClean="0"/>
              <a:t>MLD </a:t>
            </a:r>
            <a:r>
              <a:rPr lang="en-US" sz="2000" dirty="0" smtClean="0"/>
              <a:t>checks a channel status of a link 2 </a:t>
            </a:r>
            <a:r>
              <a:rPr lang="en-US" sz="2000" dirty="0"/>
              <a:t>for </a:t>
            </a:r>
            <a:r>
              <a:rPr lang="en-US" sz="2000" dirty="0" smtClean="0"/>
              <a:t>PIFS. </a:t>
            </a:r>
            <a:endParaRPr lang="en-US" sz="2000" dirty="0"/>
          </a:p>
          <a:p>
            <a:pPr lvl="1"/>
            <a:r>
              <a:rPr lang="en-US" sz="1800" dirty="0"/>
              <a:t>If </a:t>
            </a:r>
            <a:r>
              <a:rPr lang="en-US" sz="1800" dirty="0" smtClean="0"/>
              <a:t>the channel status of the Link 2 is IDLE, the </a:t>
            </a:r>
            <a:r>
              <a:rPr lang="en-US" sz="1800" dirty="0" smtClean="0"/>
              <a:t>MLD </a:t>
            </a:r>
            <a:r>
              <a:rPr lang="en-US" sz="1800" dirty="0" smtClean="0"/>
              <a:t>transmits frames over the link 1 and the line 2.</a:t>
            </a:r>
          </a:p>
          <a:p>
            <a:pPr lvl="2"/>
            <a:r>
              <a:rPr lang="en-US" sz="1600" dirty="0" smtClean="0"/>
              <a:t>NOTE- The </a:t>
            </a:r>
            <a:r>
              <a:rPr lang="en-US" sz="1600" dirty="0"/>
              <a:t>method of the channel status </a:t>
            </a:r>
            <a:r>
              <a:rPr lang="en-US" sz="1600" dirty="0" smtClean="0"/>
              <a:t>determination </a:t>
            </a:r>
            <a:r>
              <a:rPr lang="en-US" sz="1600" dirty="0"/>
              <a:t>needs more consideration (e.g., ED only, or PD and NAV).</a:t>
            </a:r>
          </a:p>
          <a:p>
            <a:pPr lvl="1"/>
            <a:r>
              <a:rPr lang="en-US" sz="1800" dirty="0" smtClean="0"/>
              <a:t>Otherwise, the </a:t>
            </a:r>
            <a:r>
              <a:rPr lang="en-US" sz="1800" dirty="0" smtClean="0"/>
              <a:t>MLD </a:t>
            </a:r>
            <a:r>
              <a:rPr lang="en-US" sz="1800" dirty="0" smtClean="0"/>
              <a:t>transmits frames on the link 1 only.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itle 1"/>
              <p:cNvSpPr>
                <a:spLocks noGrp="1"/>
              </p:cNvSpPr>
              <p:nvPr>
                <p:ph type="title"/>
              </p:nvPr>
            </p:nvSpPr>
            <p:spPr>
              <a:xfrm>
                <a:off x="-195" y="685800"/>
                <a:ext cx="9144195" cy="1066800"/>
              </a:xfrm>
            </p:spPr>
            <p:txBody>
              <a:bodyPr/>
              <a:lstStyle/>
              <a:p>
                <a:r>
                  <a:rPr lang="en-US" dirty="0"/>
                  <a:t>Single Primary Channel based link access plus PIFS based other link access</a:t>
                </a:r>
                <a:r>
                  <a:rPr lang="en-US" dirty="0" smtClean="0">
                    <a:solidFill>
                      <a:schemeClr val="tx1"/>
                    </a:solidFill>
                  </a:rPr>
                  <a:t> (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i="1" dirty="0" smtClean="0">
                        <a:solidFill>
                          <a:srgbClr val="FF0000"/>
                        </a:solidFill>
                      </a:rPr>
                      <m:t>SPC</m:t>
                    </m:r>
                  </m:oMath>
                </a14:m>
                <a:r>
                  <a:rPr lang="en-US" dirty="0" smtClean="0">
                    <a:solidFill>
                      <a:schemeClr val="tx1"/>
                    </a:solidFill>
                  </a:rPr>
                  <a:t>) </a:t>
                </a:r>
                <a:endParaRPr lang="en-US" dirty="0"/>
              </a:p>
            </p:txBody>
          </p:sp>
        </mc:Choice>
        <mc:Fallback xmlns="">
          <p:sp>
            <p:nvSpPr>
              <p:cNvPr id="8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-195" y="685800"/>
                <a:ext cx="9144195" cy="1066800"/>
              </a:xfrm>
              <a:blipFill rotWithShape="0">
                <a:blip r:embed="rId2"/>
                <a:stretch>
                  <a:fillRect t="-8000" b="-177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ectangle 13"/>
          <p:cNvSpPr>
            <a:spLocks noChangeArrowheads="1"/>
          </p:cNvSpPr>
          <p:nvPr/>
        </p:nvSpPr>
        <p:spPr bwMode="auto">
          <a:xfrm>
            <a:off x="495303" y="2037953"/>
            <a:ext cx="881734" cy="169584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400"/>
          </a:p>
        </p:txBody>
      </p:sp>
      <p:sp>
        <p:nvSpPr>
          <p:cNvPr id="10" name="Line 9"/>
          <p:cNvSpPr>
            <a:spLocks noChangeShapeType="1"/>
          </p:cNvSpPr>
          <p:nvPr/>
        </p:nvSpPr>
        <p:spPr bwMode="auto">
          <a:xfrm>
            <a:off x="1208249" y="2519755"/>
            <a:ext cx="7277498" cy="0"/>
          </a:xfrm>
          <a:prstGeom prst="line">
            <a:avLst/>
          </a:prstGeom>
          <a:noFill/>
          <a:ln w="12700" cap="rnd">
            <a:solidFill>
              <a:srgbClr val="5B9BD5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400"/>
          </a:p>
        </p:txBody>
      </p:sp>
      <p:sp>
        <p:nvSpPr>
          <p:cNvPr id="11" name="Line 10"/>
          <p:cNvSpPr>
            <a:spLocks noChangeShapeType="1"/>
          </p:cNvSpPr>
          <p:nvPr/>
        </p:nvSpPr>
        <p:spPr bwMode="auto">
          <a:xfrm>
            <a:off x="1208249" y="3209661"/>
            <a:ext cx="7277498" cy="0"/>
          </a:xfrm>
          <a:prstGeom prst="line">
            <a:avLst/>
          </a:prstGeom>
          <a:noFill/>
          <a:ln w="12700" cap="rnd">
            <a:solidFill>
              <a:srgbClr val="5B9BD5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400"/>
          </a:p>
        </p:txBody>
      </p:sp>
      <p:sp>
        <p:nvSpPr>
          <p:cNvPr id="12" name="TextBox 11"/>
          <p:cNvSpPr txBox="1"/>
          <p:nvPr/>
        </p:nvSpPr>
        <p:spPr>
          <a:xfrm>
            <a:off x="1519616" y="2207204"/>
            <a:ext cx="553109" cy="16158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050" dirty="0" smtClean="0">
                <a:solidFill>
                  <a:schemeClr val="tx2"/>
                </a:solidFill>
                <a:cs typeface="Neo Sans Intel"/>
              </a:rPr>
              <a:t>Link 1</a:t>
            </a:r>
            <a:endParaRPr lang="en-US" sz="1050" dirty="0">
              <a:solidFill>
                <a:schemeClr val="tx2"/>
              </a:solidFill>
              <a:cs typeface="Neo Sans Intel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514235" y="2885875"/>
            <a:ext cx="558488" cy="16158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050" dirty="0" smtClean="0">
                <a:solidFill>
                  <a:schemeClr val="tx2"/>
                </a:solidFill>
                <a:cs typeface="Neo Sans Intel"/>
              </a:rPr>
              <a:t>Link 2</a:t>
            </a:r>
            <a:endParaRPr lang="en-US" sz="1050" dirty="0">
              <a:solidFill>
                <a:schemeClr val="tx2"/>
              </a:solidFill>
              <a:cs typeface="Neo Sans Intel"/>
            </a:endParaRPr>
          </a:p>
        </p:txBody>
      </p:sp>
      <p:sp>
        <p:nvSpPr>
          <p:cNvPr id="14" name="Flowchart: Alternate Process 13"/>
          <p:cNvSpPr/>
          <p:nvPr/>
        </p:nvSpPr>
        <p:spPr>
          <a:xfrm>
            <a:off x="700236" y="2288985"/>
            <a:ext cx="584367" cy="454439"/>
          </a:xfrm>
          <a:prstGeom prst="flowChartAlternateProcess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STA 1</a:t>
            </a:r>
          </a:p>
        </p:txBody>
      </p:sp>
      <p:sp>
        <p:nvSpPr>
          <p:cNvPr id="15" name="Flowchart: Alternate Process 14"/>
          <p:cNvSpPr/>
          <p:nvPr/>
        </p:nvSpPr>
        <p:spPr>
          <a:xfrm>
            <a:off x="700237" y="2984406"/>
            <a:ext cx="584366" cy="454439"/>
          </a:xfrm>
          <a:prstGeom prst="flowChartAlternateProcess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STA 2</a:t>
            </a:r>
          </a:p>
        </p:txBody>
      </p:sp>
      <p:sp>
        <p:nvSpPr>
          <p:cNvPr id="20" name="Rectangle 13"/>
          <p:cNvSpPr>
            <a:spLocks noChangeArrowheads="1"/>
          </p:cNvSpPr>
          <p:nvPr/>
        </p:nvSpPr>
        <p:spPr bwMode="auto">
          <a:xfrm>
            <a:off x="2905668" y="2066088"/>
            <a:ext cx="1107753" cy="45697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endParaRPr lang="en-US" sz="1400" dirty="0"/>
          </a:p>
        </p:txBody>
      </p:sp>
      <p:sp>
        <p:nvSpPr>
          <p:cNvPr id="24" name="Rectangle 13"/>
          <p:cNvSpPr>
            <a:spLocks noChangeArrowheads="1"/>
          </p:cNvSpPr>
          <p:nvPr/>
        </p:nvSpPr>
        <p:spPr bwMode="auto">
          <a:xfrm>
            <a:off x="7072125" y="2063775"/>
            <a:ext cx="1233675" cy="45697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endParaRPr lang="en-US" sz="1400" dirty="0"/>
          </a:p>
        </p:txBody>
      </p:sp>
      <p:sp>
        <p:nvSpPr>
          <p:cNvPr id="25" name="Rectangle 13"/>
          <p:cNvSpPr>
            <a:spLocks noChangeArrowheads="1"/>
          </p:cNvSpPr>
          <p:nvPr/>
        </p:nvSpPr>
        <p:spPr bwMode="auto">
          <a:xfrm>
            <a:off x="2055116" y="2763582"/>
            <a:ext cx="1233675" cy="45697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/>
              <a:t>busy</a:t>
            </a:r>
          </a:p>
        </p:txBody>
      </p:sp>
      <p:sp>
        <p:nvSpPr>
          <p:cNvPr id="26" name="Rectangle 13"/>
          <p:cNvSpPr>
            <a:spLocks noChangeArrowheads="1"/>
          </p:cNvSpPr>
          <p:nvPr/>
        </p:nvSpPr>
        <p:spPr bwMode="auto">
          <a:xfrm>
            <a:off x="3388851" y="2763582"/>
            <a:ext cx="960913" cy="45697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/>
              <a:t>busy</a:t>
            </a:r>
          </a:p>
        </p:txBody>
      </p:sp>
      <p:sp>
        <p:nvSpPr>
          <p:cNvPr id="27" name="Rectangle 13"/>
          <p:cNvSpPr>
            <a:spLocks noChangeArrowheads="1"/>
          </p:cNvSpPr>
          <p:nvPr/>
        </p:nvSpPr>
        <p:spPr bwMode="auto">
          <a:xfrm>
            <a:off x="4710518" y="2062111"/>
            <a:ext cx="1418934" cy="45697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endParaRPr lang="en-US" sz="1400" dirty="0"/>
          </a:p>
        </p:txBody>
      </p:sp>
      <p:sp>
        <p:nvSpPr>
          <p:cNvPr id="28" name="Rectangle 13"/>
          <p:cNvSpPr>
            <a:spLocks noChangeArrowheads="1"/>
          </p:cNvSpPr>
          <p:nvPr/>
        </p:nvSpPr>
        <p:spPr bwMode="auto">
          <a:xfrm>
            <a:off x="4707153" y="2763582"/>
            <a:ext cx="1236447" cy="45697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endParaRPr lang="en-US" sz="1400" dirty="0"/>
          </a:p>
        </p:txBody>
      </p:sp>
      <p:sp>
        <p:nvSpPr>
          <p:cNvPr id="33" name="Rectangle 13"/>
          <p:cNvSpPr>
            <a:spLocks noChangeArrowheads="1"/>
          </p:cNvSpPr>
          <p:nvPr/>
        </p:nvSpPr>
        <p:spPr bwMode="auto">
          <a:xfrm>
            <a:off x="6231575" y="2763582"/>
            <a:ext cx="981047" cy="45697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/>
              <a:t>busy</a:t>
            </a:r>
          </a:p>
        </p:txBody>
      </p:sp>
      <p:graphicFrame>
        <p:nvGraphicFramePr>
          <p:cNvPr id="38" name="Table 37"/>
          <p:cNvGraphicFramePr>
            <a:graphicFrameLocks noGrp="1"/>
          </p:cNvGraphicFramePr>
          <p:nvPr>
            <p:extLst/>
          </p:nvPr>
        </p:nvGraphicFramePr>
        <p:xfrm>
          <a:off x="2072723" y="2305829"/>
          <a:ext cx="833120" cy="21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/>
                <a:gridCol w="208280"/>
                <a:gridCol w="208280"/>
                <a:gridCol w="208280"/>
              </a:tblGrid>
              <a:tr h="174285"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39" name="Table 38"/>
          <p:cNvGraphicFramePr>
            <a:graphicFrameLocks noGrp="1"/>
          </p:cNvGraphicFramePr>
          <p:nvPr>
            <p:extLst/>
          </p:nvPr>
        </p:nvGraphicFramePr>
        <p:xfrm>
          <a:off x="6239005" y="2309706"/>
          <a:ext cx="833120" cy="21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/>
                <a:gridCol w="208280"/>
                <a:gridCol w="208280"/>
                <a:gridCol w="208280"/>
              </a:tblGrid>
              <a:tr h="174285"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40" name="Table 39"/>
          <p:cNvGraphicFramePr>
            <a:graphicFrameLocks noGrp="1"/>
          </p:cNvGraphicFramePr>
          <p:nvPr>
            <p:extLst/>
          </p:nvPr>
        </p:nvGraphicFramePr>
        <p:xfrm>
          <a:off x="4082313" y="2305829"/>
          <a:ext cx="624840" cy="21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/>
                <a:gridCol w="208280"/>
                <a:gridCol w="208280"/>
              </a:tblGrid>
              <a:tr h="174285"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41" name="TextBox 40"/>
          <p:cNvSpPr txBox="1"/>
          <p:nvPr/>
        </p:nvSpPr>
        <p:spPr>
          <a:xfrm>
            <a:off x="-46996" y="2707407"/>
            <a:ext cx="5261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MLD</a:t>
            </a:r>
            <a:endParaRPr lang="en-US" dirty="0"/>
          </a:p>
        </p:txBody>
      </p:sp>
      <p:sp>
        <p:nvSpPr>
          <p:cNvPr id="45" name="TextBox 44"/>
          <p:cNvSpPr txBox="1"/>
          <p:nvPr/>
        </p:nvSpPr>
        <p:spPr>
          <a:xfrm>
            <a:off x="2902182" y="1814961"/>
            <a:ext cx="11112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TXOP</a:t>
            </a:r>
            <a:endParaRPr lang="en-US" dirty="0"/>
          </a:p>
        </p:txBody>
      </p:sp>
      <p:sp>
        <p:nvSpPr>
          <p:cNvPr id="46" name="Rectangle 13"/>
          <p:cNvSpPr>
            <a:spLocks noChangeArrowheads="1"/>
          </p:cNvSpPr>
          <p:nvPr/>
        </p:nvSpPr>
        <p:spPr bwMode="auto">
          <a:xfrm>
            <a:off x="2902182" y="2062111"/>
            <a:ext cx="547114" cy="45697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  <a:prstDash val="dash"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 smtClean="0"/>
              <a:t>TX</a:t>
            </a:r>
            <a:endParaRPr lang="en-US" dirty="0"/>
          </a:p>
        </p:txBody>
      </p:sp>
      <p:sp>
        <p:nvSpPr>
          <p:cNvPr id="47" name="Rectangle 13"/>
          <p:cNvSpPr>
            <a:spLocks noChangeArrowheads="1"/>
          </p:cNvSpPr>
          <p:nvPr/>
        </p:nvSpPr>
        <p:spPr bwMode="auto">
          <a:xfrm>
            <a:off x="3476843" y="2062111"/>
            <a:ext cx="536578" cy="45697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  <a:prstDash val="dash"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/>
              <a:t>R</a:t>
            </a:r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49" name="TextBox 48"/>
          <p:cNvSpPr txBox="1"/>
          <p:nvPr/>
        </p:nvSpPr>
        <p:spPr>
          <a:xfrm>
            <a:off x="4707152" y="1788314"/>
            <a:ext cx="146504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TXOP</a:t>
            </a:r>
            <a:endParaRPr lang="en-US" dirty="0"/>
          </a:p>
        </p:txBody>
      </p:sp>
      <p:sp>
        <p:nvSpPr>
          <p:cNvPr id="50" name="TextBox 49"/>
          <p:cNvSpPr txBox="1"/>
          <p:nvPr/>
        </p:nvSpPr>
        <p:spPr>
          <a:xfrm>
            <a:off x="7072126" y="1797107"/>
            <a:ext cx="12336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TXOP</a:t>
            </a:r>
            <a:endParaRPr lang="en-US" dirty="0"/>
          </a:p>
        </p:txBody>
      </p:sp>
      <p:sp>
        <p:nvSpPr>
          <p:cNvPr id="51" name="TextBox 50"/>
          <p:cNvSpPr txBox="1"/>
          <p:nvPr/>
        </p:nvSpPr>
        <p:spPr>
          <a:xfrm>
            <a:off x="4707152" y="2489537"/>
            <a:ext cx="12364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TXOP</a:t>
            </a:r>
            <a:endParaRPr lang="en-US" dirty="0"/>
          </a:p>
        </p:txBody>
      </p:sp>
      <p:sp>
        <p:nvSpPr>
          <p:cNvPr id="52" name="Rectangle 13"/>
          <p:cNvSpPr>
            <a:spLocks noChangeArrowheads="1"/>
          </p:cNvSpPr>
          <p:nvPr/>
        </p:nvSpPr>
        <p:spPr bwMode="auto">
          <a:xfrm>
            <a:off x="4707150" y="2061545"/>
            <a:ext cx="728573" cy="45697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  <a:prstDash val="dash"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 smtClean="0"/>
              <a:t>TX</a:t>
            </a:r>
            <a:endParaRPr lang="en-US" dirty="0"/>
          </a:p>
        </p:txBody>
      </p:sp>
      <p:sp>
        <p:nvSpPr>
          <p:cNvPr id="53" name="Rectangle 13"/>
          <p:cNvSpPr>
            <a:spLocks noChangeArrowheads="1"/>
          </p:cNvSpPr>
          <p:nvPr/>
        </p:nvSpPr>
        <p:spPr bwMode="auto">
          <a:xfrm>
            <a:off x="5463272" y="2061545"/>
            <a:ext cx="708927" cy="45697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  <a:prstDash val="dash"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/>
              <a:t>R</a:t>
            </a:r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54" name="Rectangle 13"/>
          <p:cNvSpPr>
            <a:spLocks noChangeArrowheads="1"/>
          </p:cNvSpPr>
          <p:nvPr/>
        </p:nvSpPr>
        <p:spPr bwMode="auto">
          <a:xfrm>
            <a:off x="7072123" y="2069224"/>
            <a:ext cx="658449" cy="45697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  <a:prstDash val="dash"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 smtClean="0"/>
              <a:t>TX</a:t>
            </a:r>
            <a:endParaRPr lang="en-US" dirty="0"/>
          </a:p>
        </p:txBody>
      </p:sp>
      <p:sp>
        <p:nvSpPr>
          <p:cNvPr id="55" name="Rectangle 13"/>
          <p:cNvSpPr>
            <a:spLocks noChangeArrowheads="1"/>
          </p:cNvSpPr>
          <p:nvPr/>
        </p:nvSpPr>
        <p:spPr bwMode="auto">
          <a:xfrm>
            <a:off x="7758120" y="2069224"/>
            <a:ext cx="547680" cy="45697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  <a:prstDash val="dash"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/>
              <a:t>R</a:t>
            </a:r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56" name="Rectangle 13"/>
          <p:cNvSpPr>
            <a:spLocks noChangeArrowheads="1"/>
          </p:cNvSpPr>
          <p:nvPr/>
        </p:nvSpPr>
        <p:spPr bwMode="auto">
          <a:xfrm>
            <a:off x="4710518" y="2760089"/>
            <a:ext cx="595935" cy="45697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  <a:prstDash val="dash"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 smtClean="0"/>
              <a:t>TX</a:t>
            </a:r>
            <a:endParaRPr lang="en-US" dirty="0"/>
          </a:p>
        </p:txBody>
      </p:sp>
      <p:sp>
        <p:nvSpPr>
          <p:cNvPr id="57" name="Rectangle 13"/>
          <p:cNvSpPr>
            <a:spLocks noChangeArrowheads="1"/>
          </p:cNvSpPr>
          <p:nvPr/>
        </p:nvSpPr>
        <p:spPr bwMode="auto">
          <a:xfrm>
            <a:off x="5340422" y="2760089"/>
            <a:ext cx="637147" cy="45697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  <a:prstDash val="dash"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/>
              <a:t>R</a:t>
            </a:r>
            <a:r>
              <a:rPr lang="en-US" dirty="0" smtClean="0"/>
              <a:t>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0973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Title 1"/>
              <p:cNvSpPr>
                <a:spLocks noGrp="1"/>
              </p:cNvSpPr>
              <p:nvPr>
                <p:ph type="title"/>
              </p:nvPr>
            </p:nvSpPr>
            <p:spPr>
              <a:xfrm>
                <a:off x="-195" y="685800"/>
                <a:ext cx="9144195" cy="1066800"/>
              </a:xfrm>
            </p:spPr>
            <p:txBody>
              <a:bodyPr/>
              <a:lstStyle/>
              <a:p>
                <a:r>
                  <a:rPr lang="en-US" dirty="0" smtClean="0">
                    <a:solidFill>
                      <a:schemeClr val="tx1"/>
                    </a:solidFill>
                  </a:rPr>
                  <a:t>Multiple Primary </a:t>
                </a:r>
                <a:r>
                  <a:rPr lang="en-US" dirty="0">
                    <a:solidFill>
                      <a:schemeClr val="tx1"/>
                    </a:solidFill>
                  </a:rPr>
                  <a:t>Channel based link access </a:t>
                </a:r>
                <a:r>
                  <a:rPr lang="en-US" dirty="0" smtClean="0">
                    <a:solidFill>
                      <a:schemeClr val="tx1"/>
                    </a:solidFill>
                  </a:rPr>
                  <a:t/>
                </a:r>
                <a:br>
                  <a:rPr lang="en-US" dirty="0" smtClean="0">
                    <a:solidFill>
                      <a:schemeClr val="tx1"/>
                    </a:solidFill>
                  </a:rPr>
                </a:br>
                <a:r>
                  <a:rPr lang="en-US" dirty="0" smtClean="0">
                    <a:solidFill>
                      <a:schemeClr val="tx1"/>
                    </a:solidFill>
                  </a:rPr>
                  <a:t>(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i="1" dirty="0" smtClean="0">
                        <a:solidFill>
                          <a:srgbClr val="FF0000"/>
                        </a:solidFill>
                      </a:rPr>
                      <m:t>MPC</m:t>
                    </m:r>
                  </m:oMath>
                </a14:m>
                <a:r>
                  <a:rPr lang="en-US" dirty="0" smtClean="0">
                    <a:solidFill>
                      <a:schemeClr val="tx1"/>
                    </a:solidFill>
                  </a:rPr>
                  <a:t>)</a:t>
                </a:r>
                <a:r>
                  <a:rPr lang="en-US" dirty="0" smtClean="0"/>
                  <a:t> </a:t>
                </a:r>
                <a:endParaRPr lang="en-US" dirty="0"/>
              </a:p>
            </p:txBody>
          </p:sp>
        </mc:Choice>
        <mc:Fallback>
          <p:sp>
            <p:nvSpPr>
              <p:cNvPr id="8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-195" y="685800"/>
                <a:ext cx="9144195" cy="1066800"/>
              </a:xfrm>
              <a:blipFill rotWithShape="0">
                <a:blip r:embed="rId2"/>
                <a:stretch>
                  <a:fillRect t="-8000" b="-177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4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sz="2000" dirty="0" smtClean="0"/>
              <a:t>A STA of a </a:t>
            </a:r>
            <a:r>
              <a:rPr lang="en-US" sz="2000" dirty="0" smtClean="0"/>
              <a:t>MLD </a:t>
            </a:r>
            <a:r>
              <a:rPr lang="en-US" sz="2000" dirty="0" smtClean="0"/>
              <a:t>performs a contention independently on each primary channel of the link 1 and the link 2. </a:t>
            </a:r>
          </a:p>
          <a:p>
            <a:r>
              <a:rPr lang="en-US" sz="2000" dirty="0" smtClean="0"/>
              <a:t>After obtaining a TXOP on either the link 1 or the link 2, the </a:t>
            </a:r>
            <a:r>
              <a:rPr lang="en-US" sz="2000" dirty="0" smtClean="0"/>
              <a:t>MLD </a:t>
            </a:r>
            <a:r>
              <a:rPr lang="en-US" sz="2000" dirty="0" smtClean="0"/>
              <a:t>transmits frames on the </a:t>
            </a:r>
            <a:r>
              <a:rPr lang="en-US" sz="2000" dirty="0"/>
              <a:t>link on which the TXOP is obtained. </a:t>
            </a:r>
          </a:p>
          <a:p>
            <a:pPr lvl="1"/>
            <a:r>
              <a:rPr lang="en-US" sz="1800" dirty="0" smtClean="0"/>
              <a:t>NOTE- PIFS based link access is not used. </a:t>
            </a:r>
            <a:endParaRPr lang="en-US" sz="1800" dirty="0"/>
          </a:p>
        </p:txBody>
      </p:sp>
      <p:sp>
        <p:nvSpPr>
          <p:cNvPr id="75" name="Rectangle 13"/>
          <p:cNvSpPr>
            <a:spLocks noChangeArrowheads="1"/>
          </p:cNvSpPr>
          <p:nvPr/>
        </p:nvSpPr>
        <p:spPr bwMode="auto">
          <a:xfrm>
            <a:off x="495303" y="2037953"/>
            <a:ext cx="881734" cy="169584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400"/>
          </a:p>
        </p:txBody>
      </p:sp>
      <p:sp>
        <p:nvSpPr>
          <p:cNvPr id="76" name="Line 9"/>
          <p:cNvSpPr>
            <a:spLocks noChangeShapeType="1"/>
          </p:cNvSpPr>
          <p:nvPr/>
        </p:nvSpPr>
        <p:spPr bwMode="auto">
          <a:xfrm>
            <a:off x="1208249" y="2519755"/>
            <a:ext cx="7277498" cy="0"/>
          </a:xfrm>
          <a:prstGeom prst="line">
            <a:avLst/>
          </a:prstGeom>
          <a:noFill/>
          <a:ln w="12700" cap="rnd">
            <a:solidFill>
              <a:srgbClr val="5B9BD5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400"/>
          </a:p>
        </p:txBody>
      </p:sp>
      <p:sp>
        <p:nvSpPr>
          <p:cNvPr id="77" name="Line 10"/>
          <p:cNvSpPr>
            <a:spLocks noChangeShapeType="1"/>
          </p:cNvSpPr>
          <p:nvPr/>
        </p:nvSpPr>
        <p:spPr bwMode="auto">
          <a:xfrm>
            <a:off x="1208249" y="3209661"/>
            <a:ext cx="7277498" cy="0"/>
          </a:xfrm>
          <a:prstGeom prst="line">
            <a:avLst/>
          </a:prstGeom>
          <a:noFill/>
          <a:ln w="12700" cap="rnd">
            <a:solidFill>
              <a:srgbClr val="5B9BD5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400"/>
          </a:p>
        </p:txBody>
      </p:sp>
      <p:sp>
        <p:nvSpPr>
          <p:cNvPr id="78" name="TextBox 77"/>
          <p:cNvSpPr txBox="1"/>
          <p:nvPr/>
        </p:nvSpPr>
        <p:spPr>
          <a:xfrm>
            <a:off x="1519616" y="2207204"/>
            <a:ext cx="553109" cy="16158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050" dirty="0" smtClean="0">
                <a:solidFill>
                  <a:schemeClr val="tx2"/>
                </a:solidFill>
                <a:cs typeface="Neo Sans Intel"/>
              </a:rPr>
              <a:t>Link 1</a:t>
            </a:r>
            <a:endParaRPr lang="en-US" sz="1050" dirty="0">
              <a:solidFill>
                <a:schemeClr val="tx2"/>
              </a:solidFill>
              <a:cs typeface="Neo Sans Intel"/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1514235" y="2885875"/>
            <a:ext cx="558488" cy="16158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050" dirty="0" smtClean="0">
                <a:solidFill>
                  <a:schemeClr val="tx2"/>
                </a:solidFill>
                <a:cs typeface="Neo Sans Intel"/>
              </a:rPr>
              <a:t>Link 2</a:t>
            </a:r>
            <a:endParaRPr lang="en-US" sz="1050" dirty="0">
              <a:solidFill>
                <a:schemeClr val="tx2"/>
              </a:solidFill>
              <a:cs typeface="Neo Sans Intel"/>
            </a:endParaRPr>
          </a:p>
        </p:txBody>
      </p:sp>
      <p:sp>
        <p:nvSpPr>
          <p:cNvPr id="80" name="Flowchart: Alternate Process 79"/>
          <p:cNvSpPr/>
          <p:nvPr/>
        </p:nvSpPr>
        <p:spPr>
          <a:xfrm>
            <a:off x="700236" y="2288985"/>
            <a:ext cx="584367" cy="454439"/>
          </a:xfrm>
          <a:prstGeom prst="flowChartAlternateProcess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STA 1</a:t>
            </a:r>
          </a:p>
        </p:txBody>
      </p:sp>
      <p:sp>
        <p:nvSpPr>
          <p:cNvPr id="81" name="Flowchart: Alternate Process 80"/>
          <p:cNvSpPr/>
          <p:nvPr/>
        </p:nvSpPr>
        <p:spPr>
          <a:xfrm>
            <a:off x="700237" y="2984406"/>
            <a:ext cx="584366" cy="454439"/>
          </a:xfrm>
          <a:prstGeom prst="flowChartAlternateProcess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STA 2</a:t>
            </a:r>
          </a:p>
        </p:txBody>
      </p:sp>
      <p:sp>
        <p:nvSpPr>
          <p:cNvPr id="84" name="Rectangle 13"/>
          <p:cNvSpPr>
            <a:spLocks noChangeArrowheads="1"/>
          </p:cNvSpPr>
          <p:nvPr/>
        </p:nvSpPr>
        <p:spPr bwMode="auto">
          <a:xfrm>
            <a:off x="2055117" y="2763582"/>
            <a:ext cx="639707" cy="45697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400" dirty="0"/>
              <a:t>busy</a:t>
            </a:r>
          </a:p>
        </p:txBody>
      </p:sp>
      <p:sp>
        <p:nvSpPr>
          <p:cNvPr id="88" name="Rectangle 13"/>
          <p:cNvSpPr>
            <a:spLocks noChangeArrowheads="1"/>
          </p:cNvSpPr>
          <p:nvPr/>
        </p:nvSpPr>
        <p:spPr bwMode="auto">
          <a:xfrm>
            <a:off x="4738013" y="2071475"/>
            <a:ext cx="2002037" cy="45697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400" dirty="0"/>
              <a:t>busy</a:t>
            </a:r>
          </a:p>
        </p:txBody>
      </p:sp>
      <p:graphicFrame>
        <p:nvGraphicFramePr>
          <p:cNvPr id="89" name="Table 88"/>
          <p:cNvGraphicFramePr>
            <a:graphicFrameLocks noGrp="1"/>
          </p:cNvGraphicFramePr>
          <p:nvPr/>
        </p:nvGraphicFramePr>
        <p:xfrm>
          <a:off x="2072723" y="2305829"/>
          <a:ext cx="833120" cy="21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/>
                <a:gridCol w="208280"/>
                <a:gridCol w="208280"/>
                <a:gridCol w="208280"/>
              </a:tblGrid>
              <a:tr h="174285"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90" name="Table 89"/>
          <p:cNvGraphicFramePr>
            <a:graphicFrameLocks noGrp="1"/>
          </p:cNvGraphicFramePr>
          <p:nvPr>
            <p:extLst/>
          </p:nvPr>
        </p:nvGraphicFramePr>
        <p:xfrm>
          <a:off x="4320639" y="2307388"/>
          <a:ext cx="416560" cy="21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/>
                <a:gridCol w="208280"/>
              </a:tblGrid>
              <a:tr h="174285"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31" name="Rectangle 13"/>
          <p:cNvSpPr>
            <a:spLocks noChangeArrowheads="1"/>
          </p:cNvSpPr>
          <p:nvPr/>
        </p:nvSpPr>
        <p:spPr bwMode="auto">
          <a:xfrm>
            <a:off x="3432670" y="2748706"/>
            <a:ext cx="1672730" cy="45697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endParaRPr lang="en-US" sz="1400" dirty="0"/>
          </a:p>
        </p:txBody>
      </p:sp>
      <p:graphicFrame>
        <p:nvGraphicFramePr>
          <p:cNvPr id="132" name="Table 131"/>
          <p:cNvGraphicFramePr>
            <a:graphicFrameLocks noGrp="1"/>
          </p:cNvGraphicFramePr>
          <p:nvPr>
            <p:extLst/>
          </p:nvPr>
        </p:nvGraphicFramePr>
        <p:xfrm>
          <a:off x="2810569" y="2994622"/>
          <a:ext cx="624840" cy="21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/>
                <a:gridCol w="208280"/>
                <a:gridCol w="208280"/>
              </a:tblGrid>
              <a:tr h="174285"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33" name="Rectangle 13"/>
          <p:cNvSpPr>
            <a:spLocks noChangeArrowheads="1"/>
          </p:cNvSpPr>
          <p:nvPr/>
        </p:nvSpPr>
        <p:spPr bwMode="auto">
          <a:xfrm>
            <a:off x="6012901" y="2748696"/>
            <a:ext cx="1107753" cy="45697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endParaRPr lang="en-US" sz="1400" dirty="0"/>
          </a:p>
        </p:txBody>
      </p:sp>
      <p:graphicFrame>
        <p:nvGraphicFramePr>
          <p:cNvPr id="134" name="Table 133"/>
          <p:cNvGraphicFramePr>
            <a:graphicFrameLocks noGrp="1"/>
          </p:cNvGraphicFramePr>
          <p:nvPr>
            <p:extLst/>
          </p:nvPr>
        </p:nvGraphicFramePr>
        <p:xfrm>
          <a:off x="5181600" y="2989413"/>
          <a:ext cx="833120" cy="21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/>
                <a:gridCol w="208280"/>
                <a:gridCol w="208280"/>
                <a:gridCol w="208280"/>
              </a:tblGrid>
              <a:tr h="174285"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30" name="Rectangle 13"/>
          <p:cNvSpPr>
            <a:spLocks noChangeArrowheads="1"/>
          </p:cNvSpPr>
          <p:nvPr/>
        </p:nvSpPr>
        <p:spPr bwMode="auto">
          <a:xfrm>
            <a:off x="7466270" y="2061452"/>
            <a:ext cx="1033909" cy="45697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endParaRPr lang="en-US" sz="1400" dirty="0"/>
          </a:p>
        </p:txBody>
      </p:sp>
      <p:graphicFrame>
        <p:nvGraphicFramePr>
          <p:cNvPr id="137" name="Table 136"/>
          <p:cNvGraphicFramePr>
            <a:graphicFrameLocks noGrp="1"/>
          </p:cNvGraphicFramePr>
          <p:nvPr>
            <p:extLst/>
          </p:nvPr>
        </p:nvGraphicFramePr>
        <p:xfrm>
          <a:off x="6844169" y="2307368"/>
          <a:ext cx="624840" cy="21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/>
                <a:gridCol w="208280"/>
                <a:gridCol w="208280"/>
              </a:tblGrid>
              <a:tr h="174285"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38" name="Rectangle 13"/>
          <p:cNvSpPr>
            <a:spLocks noChangeArrowheads="1"/>
          </p:cNvSpPr>
          <p:nvPr/>
        </p:nvSpPr>
        <p:spPr bwMode="auto">
          <a:xfrm>
            <a:off x="7608286" y="2748696"/>
            <a:ext cx="877462" cy="45697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endParaRPr lang="en-US" sz="1400" dirty="0"/>
          </a:p>
        </p:txBody>
      </p:sp>
      <p:graphicFrame>
        <p:nvGraphicFramePr>
          <p:cNvPr id="139" name="Table 138"/>
          <p:cNvGraphicFramePr>
            <a:graphicFrameLocks noGrp="1"/>
          </p:cNvGraphicFramePr>
          <p:nvPr>
            <p:extLst/>
          </p:nvPr>
        </p:nvGraphicFramePr>
        <p:xfrm>
          <a:off x="7191725" y="2994612"/>
          <a:ext cx="416560" cy="21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/>
                <a:gridCol w="208280"/>
              </a:tblGrid>
              <a:tr h="174285"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40" name="TextBox 139"/>
          <p:cNvSpPr txBox="1"/>
          <p:nvPr/>
        </p:nvSpPr>
        <p:spPr>
          <a:xfrm>
            <a:off x="-46996" y="2707407"/>
            <a:ext cx="5261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MLD</a:t>
            </a:r>
            <a:endParaRPr lang="en-US" dirty="0"/>
          </a:p>
        </p:txBody>
      </p:sp>
      <p:sp>
        <p:nvSpPr>
          <p:cNvPr id="196" name="TextBox 195"/>
          <p:cNvSpPr txBox="1"/>
          <p:nvPr/>
        </p:nvSpPr>
        <p:spPr>
          <a:xfrm>
            <a:off x="7464642" y="1812640"/>
            <a:ext cx="10355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TXOP</a:t>
            </a:r>
            <a:endParaRPr lang="en-US" dirty="0"/>
          </a:p>
        </p:txBody>
      </p:sp>
      <p:sp>
        <p:nvSpPr>
          <p:cNvPr id="197" name="Rectangle 13"/>
          <p:cNvSpPr>
            <a:spLocks noChangeArrowheads="1"/>
          </p:cNvSpPr>
          <p:nvPr/>
        </p:nvSpPr>
        <p:spPr bwMode="auto">
          <a:xfrm>
            <a:off x="7464642" y="2059790"/>
            <a:ext cx="459728" cy="45697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  <a:prstDash val="dash"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 smtClean="0"/>
              <a:t>TX</a:t>
            </a:r>
            <a:endParaRPr lang="en-US" dirty="0"/>
          </a:p>
        </p:txBody>
      </p:sp>
      <p:sp>
        <p:nvSpPr>
          <p:cNvPr id="198" name="Rectangle 13"/>
          <p:cNvSpPr>
            <a:spLocks noChangeArrowheads="1"/>
          </p:cNvSpPr>
          <p:nvPr/>
        </p:nvSpPr>
        <p:spPr bwMode="auto">
          <a:xfrm>
            <a:off x="7951918" y="2059790"/>
            <a:ext cx="548261" cy="45697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  <a:prstDash val="dash"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/>
              <a:t>R</a:t>
            </a:r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199" name="TextBox 198"/>
          <p:cNvSpPr txBox="1"/>
          <p:nvPr/>
        </p:nvSpPr>
        <p:spPr>
          <a:xfrm>
            <a:off x="3425764" y="2498645"/>
            <a:ext cx="16796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TXOP</a:t>
            </a:r>
            <a:endParaRPr lang="en-US" dirty="0"/>
          </a:p>
        </p:txBody>
      </p:sp>
      <p:sp>
        <p:nvSpPr>
          <p:cNvPr id="200" name="Rectangle 13"/>
          <p:cNvSpPr>
            <a:spLocks noChangeArrowheads="1"/>
          </p:cNvSpPr>
          <p:nvPr/>
        </p:nvSpPr>
        <p:spPr bwMode="auto">
          <a:xfrm>
            <a:off x="3425764" y="2745795"/>
            <a:ext cx="813398" cy="45697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  <a:prstDash val="dash"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 smtClean="0"/>
              <a:t>TX</a:t>
            </a:r>
            <a:endParaRPr lang="en-US" dirty="0"/>
          </a:p>
        </p:txBody>
      </p:sp>
      <p:sp>
        <p:nvSpPr>
          <p:cNvPr id="201" name="Rectangle 13"/>
          <p:cNvSpPr>
            <a:spLocks noChangeArrowheads="1"/>
          </p:cNvSpPr>
          <p:nvPr/>
        </p:nvSpPr>
        <p:spPr bwMode="auto">
          <a:xfrm>
            <a:off x="4266710" y="2745795"/>
            <a:ext cx="838689" cy="45697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  <a:prstDash val="dash"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/>
              <a:t>R</a:t>
            </a:r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202" name="TextBox 201"/>
          <p:cNvSpPr txBox="1"/>
          <p:nvPr/>
        </p:nvSpPr>
        <p:spPr>
          <a:xfrm>
            <a:off x="6012069" y="2500078"/>
            <a:ext cx="11085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TXOP</a:t>
            </a:r>
            <a:endParaRPr lang="en-US" dirty="0"/>
          </a:p>
        </p:txBody>
      </p:sp>
      <p:sp>
        <p:nvSpPr>
          <p:cNvPr id="203" name="Rectangle 13"/>
          <p:cNvSpPr>
            <a:spLocks noChangeArrowheads="1"/>
          </p:cNvSpPr>
          <p:nvPr/>
        </p:nvSpPr>
        <p:spPr bwMode="auto">
          <a:xfrm>
            <a:off x="6012068" y="2747228"/>
            <a:ext cx="547114" cy="45697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  <a:prstDash val="dash"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 smtClean="0"/>
              <a:t>TX</a:t>
            </a:r>
            <a:endParaRPr lang="en-US" dirty="0"/>
          </a:p>
        </p:txBody>
      </p:sp>
      <p:sp>
        <p:nvSpPr>
          <p:cNvPr id="204" name="Rectangle 13"/>
          <p:cNvSpPr>
            <a:spLocks noChangeArrowheads="1"/>
          </p:cNvSpPr>
          <p:nvPr/>
        </p:nvSpPr>
        <p:spPr bwMode="auto">
          <a:xfrm>
            <a:off x="6586729" y="2747228"/>
            <a:ext cx="533925" cy="45697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  <a:prstDash val="dash"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/>
              <a:t>R</a:t>
            </a:r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205" name="TextBox 204"/>
          <p:cNvSpPr txBox="1"/>
          <p:nvPr/>
        </p:nvSpPr>
        <p:spPr>
          <a:xfrm>
            <a:off x="7603564" y="2501102"/>
            <a:ext cx="8890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TXOP</a:t>
            </a:r>
            <a:endParaRPr lang="en-US" dirty="0"/>
          </a:p>
        </p:txBody>
      </p:sp>
      <p:sp>
        <p:nvSpPr>
          <p:cNvPr id="206" name="Rectangle 13"/>
          <p:cNvSpPr>
            <a:spLocks noChangeArrowheads="1"/>
          </p:cNvSpPr>
          <p:nvPr/>
        </p:nvSpPr>
        <p:spPr bwMode="auto">
          <a:xfrm>
            <a:off x="7603563" y="2748252"/>
            <a:ext cx="460082" cy="45697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  <a:prstDash val="dash"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 smtClean="0"/>
              <a:t>TX</a:t>
            </a:r>
            <a:endParaRPr lang="en-US" dirty="0"/>
          </a:p>
        </p:txBody>
      </p:sp>
      <p:sp>
        <p:nvSpPr>
          <p:cNvPr id="207" name="Rectangle 13"/>
          <p:cNvSpPr>
            <a:spLocks noChangeArrowheads="1"/>
          </p:cNvSpPr>
          <p:nvPr/>
        </p:nvSpPr>
        <p:spPr bwMode="auto">
          <a:xfrm>
            <a:off x="8091193" y="2748252"/>
            <a:ext cx="394554" cy="45697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  <a:prstDash val="dash"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/>
              <a:t>R</a:t>
            </a:r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208" name="Rectangle 13"/>
          <p:cNvSpPr>
            <a:spLocks noChangeArrowheads="1"/>
          </p:cNvSpPr>
          <p:nvPr/>
        </p:nvSpPr>
        <p:spPr bwMode="auto">
          <a:xfrm>
            <a:off x="2905668" y="2066088"/>
            <a:ext cx="1387518" cy="45697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endParaRPr lang="en-US" sz="1400" dirty="0"/>
          </a:p>
        </p:txBody>
      </p:sp>
      <p:sp>
        <p:nvSpPr>
          <p:cNvPr id="209" name="TextBox 208"/>
          <p:cNvSpPr txBox="1"/>
          <p:nvPr/>
        </p:nvSpPr>
        <p:spPr>
          <a:xfrm>
            <a:off x="2902182" y="1814961"/>
            <a:ext cx="13840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TXOP</a:t>
            </a:r>
            <a:endParaRPr lang="en-US" dirty="0"/>
          </a:p>
        </p:txBody>
      </p:sp>
      <p:sp>
        <p:nvSpPr>
          <p:cNvPr id="210" name="Rectangle 13"/>
          <p:cNvSpPr>
            <a:spLocks noChangeArrowheads="1"/>
          </p:cNvSpPr>
          <p:nvPr/>
        </p:nvSpPr>
        <p:spPr bwMode="auto">
          <a:xfrm>
            <a:off x="2902181" y="2062111"/>
            <a:ext cx="699175" cy="45697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  <a:prstDash val="dash"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 smtClean="0"/>
              <a:t>TX</a:t>
            </a:r>
            <a:endParaRPr lang="en-US" dirty="0"/>
          </a:p>
        </p:txBody>
      </p:sp>
      <p:sp>
        <p:nvSpPr>
          <p:cNvPr id="211" name="Rectangle 13"/>
          <p:cNvSpPr>
            <a:spLocks noChangeArrowheads="1"/>
          </p:cNvSpPr>
          <p:nvPr/>
        </p:nvSpPr>
        <p:spPr bwMode="auto">
          <a:xfrm>
            <a:off x="3628810" y="2062111"/>
            <a:ext cx="660298" cy="45697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  <a:prstDash val="dash"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/>
              <a:t>R</a:t>
            </a:r>
            <a:r>
              <a:rPr lang="en-US" dirty="0" smtClean="0"/>
              <a:t>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3155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itle 1"/>
              <p:cNvSpPr>
                <a:spLocks noGrp="1"/>
              </p:cNvSpPr>
              <p:nvPr>
                <p:ph type="title"/>
              </p:nvPr>
            </p:nvSpPr>
            <p:spPr>
              <a:xfrm>
                <a:off x="-195" y="685800"/>
                <a:ext cx="9144195" cy="1066800"/>
              </a:xfrm>
            </p:spPr>
            <p:txBody>
              <a:bodyPr/>
              <a:lstStyle/>
              <a:p>
                <a:r>
                  <a:rPr lang="en-US" dirty="0"/>
                  <a:t>Multiple Primary Channel based link access plus PIFS based other link </a:t>
                </a:r>
                <a:r>
                  <a:rPr lang="en-US" dirty="0" smtClean="0"/>
                  <a:t>access </a:t>
                </a:r>
                <a:r>
                  <a:rPr lang="en-US" dirty="0" smtClean="0">
                    <a:solidFill>
                      <a:schemeClr val="tx1"/>
                    </a:solidFill>
                  </a:rPr>
                  <a:t>(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i="1" dirty="0" smtClean="0">
                        <a:solidFill>
                          <a:srgbClr val="FF0000"/>
                        </a:solidFill>
                      </a:rPr>
                      <m:t>MPC</m:t>
                    </m:r>
                    <m:r>
                      <m:rPr>
                        <m:nor/>
                      </m:rPr>
                      <a:rPr lang="en-US" b="1" i="1" dirty="0" smtClean="0">
                        <a:solidFill>
                          <a:srgbClr val="FF0000"/>
                        </a:solidFill>
                      </a:rPr>
                      <m:t>+</m:t>
                    </m:r>
                  </m:oMath>
                </a14:m>
                <a:r>
                  <a:rPr lang="en-US" dirty="0" smtClean="0">
                    <a:solidFill>
                      <a:schemeClr val="tx1"/>
                    </a:solidFill>
                  </a:rPr>
                  <a:t>) </a:t>
                </a:r>
                <a:endParaRPr lang="en-US" dirty="0"/>
              </a:p>
            </p:txBody>
          </p:sp>
        </mc:Choice>
        <mc:Fallback xmlns="">
          <p:sp>
            <p:nvSpPr>
              <p:cNvPr id="8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-195" y="685800"/>
                <a:ext cx="9144195" cy="1066800"/>
              </a:xfrm>
              <a:blipFill rotWithShape="0">
                <a:blip r:embed="rId2"/>
                <a:stretch>
                  <a:fillRect t="-8000" r="-200" b="-177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4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7772400" cy="4114800"/>
          </a:xfrm>
        </p:spPr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sz="2000" dirty="0" smtClean="0"/>
              <a:t>A STA of a </a:t>
            </a:r>
            <a:r>
              <a:rPr lang="en-US" sz="2000" dirty="0" smtClean="0"/>
              <a:t>MLD </a:t>
            </a:r>
            <a:r>
              <a:rPr lang="en-US" sz="2000" dirty="0" smtClean="0"/>
              <a:t>performs a contention independently on each primary channel of the link 1 and the link 2. </a:t>
            </a:r>
          </a:p>
          <a:p>
            <a:r>
              <a:rPr lang="en-US" sz="2000" dirty="0" smtClean="0"/>
              <a:t>After obtaining a TXOP on either the link 1 or the link 2, the </a:t>
            </a:r>
            <a:r>
              <a:rPr lang="en-US" sz="2000" dirty="0" smtClean="0"/>
              <a:t>MLD </a:t>
            </a:r>
            <a:r>
              <a:rPr lang="en-US" sz="2000" dirty="0" smtClean="0"/>
              <a:t>checks</a:t>
            </a:r>
            <a:r>
              <a:rPr lang="en-US" sz="2000" dirty="0"/>
              <a:t> </a:t>
            </a:r>
            <a:r>
              <a:rPr lang="en-US" sz="2000" dirty="0" smtClean="0"/>
              <a:t>a </a:t>
            </a:r>
            <a:r>
              <a:rPr lang="en-US" sz="2000" dirty="0"/>
              <a:t>channel status of </a:t>
            </a:r>
            <a:r>
              <a:rPr lang="en-US" sz="2000" dirty="0" smtClean="0"/>
              <a:t>another link for </a:t>
            </a:r>
            <a:r>
              <a:rPr lang="en-US" sz="2000" dirty="0"/>
              <a:t>PIFS. </a:t>
            </a:r>
            <a:endParaRPr lang="en-US" sz="2000" dirty="0" smtClean="0"/>
          </a:p>
          <a:p>
            <a:pPr lvl="1"/>
            <a:r>
              <a:rPr lang="en-US" sz="1800" dirty="0" smtClean="0"/>
              <a:t>If the channel status of another link is IDLE, the </a:t>
            </a:r>
            <a:r>
              <a:rPr lang="en-US" sz="1800" dirty="0" smtClean="0"/>
              <a:t>MLD </a:t>
            </a:r>
            <a:r>
              <a:rPr lang="en-US" sz="1800" dirty="0" smtClean="0"/>
              <a:t>transmits frames over the link 1 and the link 2.</a:t>
            </a:r>
          </a:p>
          <a:p>
            <a:pPr lvl="2"/>
            <a:r>
              <a:rPr lang="en-US" sz="1600" dirty="0"/>
              <a:t>NOTE- </a:t>
            </a:r>
            <a:r>
              <a:rPr lang="en-US" sz="1600" dirty="0" smtClean="0"/>
              <a:t>The </a:t>
            </a:r>
            <a:r>
              <a:rPr lang="en-US" sz="1600" dirty="0"/>
              <a:t>method of the channel status determination needs more consideration (e.g., ED only, or PD and NAV).</a:t>
            </a:r>
          </a:p>
          <a:p>
            <a:pPr lvl="1"/>
            <a:r>
              <a:rPr lang="en-US" sz="1800" dirty="0" smtClean="0"/>
              <a:t>Otherwise, the </a:t>
            </a:r>
            <a:r>
              <a:rPr lang="en-US" sz="1800" dirty="0" smtClean="0"/>
              <a:t>MLD </a:t>
            </a:r>
            <a:r>
              <a:rPr lang="en-US" sz="1800" dirty="0" smtClean="0"/>
              <a:t>transmits frames on the link on which the TXOP is obtained. </a:t>
            </a:r>
            <a:endParaRPr lang="en-US" sz="2200" dirty="0" smtClean="0"/>
          </a:p>
        </p:txBody>
      </p:sp>
      <p:sp>
        <p:nvSpPr>
          <p:cNvPr id="75" name="Rectangle 13"/>
          <p:cNvSpPr>
            <a:spLocks noChangeArrowheads="1"/>
          </p:cNvSpPr>
          <p:nvPr/>
        </p:nvSpPr>
        <p:spPr bwMode="auto">
          <a:xfrm>
            <a:off x="495303" y="1809353"/>
            <a:ext cx="881734" cy="169584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400"/>
          </a:p>
        </p:txBody>
      </p:sp>
      <p:sp>
        <p:nvSpPr>
          <p:cNvPr id="76" name="Line 9"/>
          <p:cNvSpPr>
            <a:spLocks noChangeShapeType="1"/>
          </p:cNvSpPr>
          <p:nvPr/>
        </p:nvSpPr>
        <p:spPr bwMode="auto">
          <a:xfrm>
            <a:off x="1208249" y="2291155"/>
            <a:ext cx="7277498" cy="0"/>
          </a:xfrm>
          <a:prstGeom prst="line">
            <a:avLst/>
          </a:prstGeom>
          <a:noFill/>
          <a:ln w="12700" cap="rnd">
            <a:solidFill>
              <a:srgbClr val="5B9BD5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400"/>
          </a:p>
        </p:txBody>
      </p:sp>
      <p:sp>
        <p:nvSpPr>
          <p:cNvPr id="77" name="Line 10"/>
          <p:cNvSpPr>
            <a:spLocks noChangeShapeType="1"/>
          </p:cNvSpPr>
          <p:nvPr/>
        </p:nvSpPr>
        <p:spPr bwMode="auto">
          <a:xfrm>
            <a:off x="1208249" y="2981061"/>
            <a:ext cx="7277498" cy="0"/>
          </a:xfrm>
          <a:prstGeom prst="line">
            <a:avLst/>
          </a:prstGeom>
          <a:noFill/>
          <a:ln w="12700" cap="rnd">
            <a:solidFill>
              <a:srgbClr val="5B9BD5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400"/>
          </a:p>
        </p:txBody>
      </p:sp>
      <p:sp>
        <p:nvSpPr>
          <p:cNvPr id="78" name="TextBox 77"/>
          <p:cNvSpPr txBox="1"/>
          <p:nvPr/>
        </p:nvSpPr>
        <p:spPr>
          <a:xfrm>
            <a:off x="1519616" y="1978604"/>
            <a:ext cx="553109" cy="16158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050" dirty="0" smtClean="0">
                <a:solidFill>
                  <a:schemeClr val="tx2"/>
                </a:solidFill>
                <a:cs typeface="Neo Sans Intel"/>
              </a:rPr>
              <a:t>Link 1</a:t>
            </a:r>
            <a:endParaRPr lang="en-US" sz="1050" dirty="0">
              <a:solidFill>
                <a:schemeClr val="tx2"/>
              </a:solidFill>
              <a:cs typeface="Neo Sans Intel"/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1514235" y="2657275"/>
            <a:ext cx="558488" cy="16158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050" dirty="0" smtClean="0">
                <a:solidFill>
                  <a:schemeClr val="tx2"/>
                </a:solidFill>
                <a:cs typeface="Neo Sans Intel"/>
              </a:rPr>
              <a:t>Link 2</a:t>
            </a:r>
            <a:endParaRPr lang="en-US" sz="1050" dirty="0">
              <a:solidFill>
                <a:schemeClr val="tx2"/>
              </a:solidFill>
              <a:cs typeface="Neo Sans Intel"/>
            </a:endParaRPr>
          </a:p>
        </p:txBody>
      </p:sp>
      <p:sp>
        <p:nvSpPr>
          <p:cNvPr id="80" name="Flowchart: Alternate Process 79"/>
          <p:cNvSpPr/>
          <p:nvPr/>
        </p:nvSpPr>
        <p:spPr>
          <a:xfrm>
            <a:off x="700236" y="2060385"/>
            <a:ext cx="584367" cy="454439"/>
          </a:xfrm>
          <a:prstGeom prst="flowChartAlternateProcess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STA 1</a:t>
            </a:r>
          </a:p>
        </p:txBody>
      </p:sp>
      <p:sp>
        <p:nvSpPr>
          <p:cNvPr id="81" name="Flowchart: Alternate Process 80"/>
          <p:cNvSpPr/>
          <p:nvPr/>
        </p:nvSpPr>
        <p:spPr>
          <a:xfrm>
            <a:off x="700237" y="2755806"/>
            <a:ext cx="584366" cy="454439"/>
          </a:xfrm>
          <a:prstGeom prst="flowChartAlternateProcess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STA 2</a:t>
            </a:r>
          </a:p>
        </p:txBody>
      </p:sp>
      <p:sp>
        <p:nvSpPr>
          <p:cNvPr id="82" name="Rectangle 13"/>
          <p:cNvSpPr>
            <a:spLocks noChangeArrowheads="1"/>
          </p:cNvSpPr>
          <p:nvPr/>
        </p:nvSpPr>
        <p:spPr bwMode="auto">
          <a:xfrm>
            <a:off x="2905668" y="1837488"/>
            <a:ext cx="1107753" cy="45697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endParaRPr lang="en-US" sz="1400" dirty="0"/>
          </a:p>
        </p:txBody>
      </p:sp>
      <p:sp>
        <p:nvSpPr>
          <p:cNvPr id="83" name="Rectangle 13"/>
          <p:cNvSpPr>
            <a:spLocks noChangeArrowheads="1"/>
          </p:cNvSpPr>
          <p:nvPr/>
        </p:nvSpPr>
        <p:spPr bwMode="auto">
          <a:xfrm>
            <a:off x="6175386" y="1836782"/>
            <a:ext cx="1233675" cy="45697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endParaRPr lang="en-US" sz="1400" dirty="0"/>
          </a:p>
        </p:txBody>
      </p:sp>
      <p:sp>
        <p:nvSpPr>
          <p:cNvPr id="84" name="Rectangle 13"/>
          <p:cNvSpPr>
            <a:spLocks noChangeArrowheads="1"/>
          </p:cNvSpPr>
          <p:nvPr/>
        </p:nvSpPr>
        <p:spPr bwMode="auto">
          <a:xfrm>
            <a:off x="2055117" y="2534982"/>
            <a:ext cx="1535639" cy="45697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/>
              <a:t>busy</a:t>
            </a:r>
          </a:p>
        </p:txBody>
      </p:sp>
      <p:sp>
        <p:nvSpPr>
          <p:cNvPr id="86" name="Rectangle 13"/>
          <p:cNvSpPr>
            <a:spLocks noChangeArrowheads="1"/>
          </p:cNvSpPr>
          <p:nvPr/>
        </p:nvSpPr>
        <p:spPr bwMode="auto">
          <a:xfrm>
            <a:off x="4284375" y="1841162"/>
            <a:ext cx="1174957" cy="45697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endParaRPr lang="en-US" sz="1400" dirty="0"/>
          </a:p>
        </p:txBody>
      </p:sp>
      <p:sp>
        <p:nvSpPr>
          <p:cNvPr id="88" name="Rectangle 13"/>
          <p:cNvSpPr>
            <a:spLocks noChangeArrowheads="1"/>
          </p:cNvSpPr>
          <p:nvPr/>
        </p:nvSpPr>
        <p:spPr bwMode="auto">
          <a:xfrm>
            <a:off x="7366510" y="2521926"/>
            <a:ext cx="1119237" cy="45697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/>
              <a:t>busy</a:t>
            </a:r>
          </a:p>
        </p:txBody>
      </p:sp>
      <p:graphicFrame>
        <p:nvGraphicFramePr>
          <p:cNvPr id="89" name="Table 8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8473002"/>
              </p:ext>
            </p:extLst>
          </p:nvPr>
        </p:nvGraphicFramePr>
        <p:xfrm>
          <a:off x="2072723" y="2077229"/>
          <a:ext cx="833120" cy="21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/>
                <a:gridCol w="208280"/>
                <a:gridCol w="208280"/>
                <a:gridCol w="208280"/>
              </a:tblGrid>
              <a:tr h="174285"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90" name="Table 8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9939934"/>
              </p:ext>
            </p:extLst>
          </p:nvPr>
        </p:nvGraphicFramePr>
        <p:xfrm>
          <a:off x="5550546" y="2078721"/>
          <a:ext cx="624840" cy="21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/>
                <a:gridCol w="208280"/>
                <a:gridCol w="208280"/>
              </a:tblGrid>
              <a:tr h="174285"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91" name="Table 9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5361627"/>
              </p:ext>
            </p:extLst>
          </p:nvPr>
        </p:nvGraphicFramePr>
        <p:xfrm>
          <a:off x="4082313" y="2077229"/>
          <a:ext cx="208280" cy="21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/>
              </a:tblGrid>
              <a:tr h="174285"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31" name="Rectangle 13"/>
          <p:cNvSpPr>
            <a:spLocks noChangeArrowheads="1"/>
          </p:cNvSpPr>
          <p:nvPr/>
        </p:nvSpPr>
        <p:spPr bwMode="auto">
          <a:xfrm>
            <a:off x="4286442" y="2520106"/>
            <a:ext cx="986930" cy="45697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endParaRPr lang="en-US" sz="1400" dirty="0"/>
          </a:p>
        </p:txBody>
      </p:sp>
      <p:graphicFrame>
        <p:nvGraphicFramePr>
          <p:cNvPr id="132" name="Table 1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2059602"/>
              </p:ext>
            </p:extLst>
          </p:nvPr>
        </p:nvGraphicFramePr>
        <p:xfrm>
          <a:off x="3664341" y="2766022"/>
          <a:ext cx="624840" cy="21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/>
                <a:gridCol w="208280"/>
                <a:gridCol w="208280"/>
              </a:tblGrid>
              <a:tr h="174285"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33" name="Rectangle 13"/>
          <p:cNvSpPr>
            <a:spLocks noChangeArrowheads="1"/>
          </p:cNvSpPr>
          <p:nvPr/>
        </p:nvSpPr>
        <p:spPr bwMode="auto">
          <a:xfrm>
            <a:off x="6175386" y="2520096"/>
            <a:ext cx="1107753" cy="45697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endParaRPr lang="en-US" sz="1400" dirty="0"/>
          </a:p>
        </p:txBody>
      </p:sp>
      <p:graphicFrame>
        <p:nvGraphicFramePr>
          <p:cNvPr id="134" name="Table 1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0680320"/>
              </p:ext>
            </p:extLst>
          </p:nvPr>
        </p:nvGraphicFramePr>
        <p:xfrm>
          <a:off x="5344085" y="2760813"/>
          <a:ext cx="833120" cy="21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/>
                <a:gridCol w="208280"/>
                <a:gridCol w="208280"/>
                <a:gridCol w="208280"/>
              </a:tblGrid>
              <a:tr h="174285"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35" name="Rectangle 13"/>
          <p:cNvSpPr>
            <a:spLocks noChangeArrowheads="1"/>
          </p:cNvSpPr>
          <p:nvPr/>
        </p:nvSpPr>
        <p:spPr bwMode="auto">
          <a:xfrm>
            <a:off x="7701082" y="1837488"/>
            <a:ext cx="784666" cy="45697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endParaRPr lang="en-US" sz="1400" dirty="0"/>
          </a:p>
        </p:txBody>
      </p:sp>
      <p:graphicFrame>
        <p:nvGraphicFramePr>
          <p:cNvPr id="136" name="Table 1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5879772"/>
              </p:ext>
            </p:extLst>
          </p:nvPr>
        </p:nvGraphicFramePr>
        <p:xfrm>
          <a:off x="7500422" y="2081106"/>
          <a:ext cx="208280" cy="21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/>
              </a:tblGrid>
              <a:tr h="174285"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37" name="TextBox 136"/>
          <p:cNvSpPr txBox="1"/>
          <p:nvPr/>
        </p:nvSpPr>
        <p:spPr>
          <a:xfrm>
            <a:off x="-46996" y="2478807"/>
            <a:ext cx="5261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MLD</a:t>
            </a:r>
            <a:endParaRPr lang="en-US" dirty="0"/>
          </a:p>
        </p:txBody>
      </p:sp>
      <p:sp>
        <p:nvSpPr>
          <p:cNvPr id="138" name="TextBox 137"/>
          <p:cNvSpPr txBox="1"/>
          <p:nvPr/>
        </p:nvSpPr>
        <p:spPr>
          <a:xfrm>
            <a:off x="2902182" y="1586361"/>
            <a:ext cx="11112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TXOP</a:t>
            </a:r>
            <a:endParaRPr lang="en-US" dirty="0"/>
          </a:p>
        </p:txBody>
      </p:sp>
      <p:sp>
        <p:nvSpPr>
          <p:cNvPr id="139" name="Rectangle 13"/>
          <p:cNvSpPr>
            <a:spLocks noChangeArrowheads="1"/>
          </p:cNvSpPr>
          <p:nvPr/>
        </p:nvSpPr>
        <p:spPr bwMode="auto">
          <a:xfrm>
            <a:off x="2902182" y="1833511"/>
            <a:ext cx="547114" cy="45697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  <a:prstDash val="dash"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 smtClean="0"/>
              <a:t>TX</a:t>
            </a:r>
            <a:endParaRPr lang="en-US" dirty="0"/>
          </a:p>
        </p:txBody>
      </p:sp>
      <p:sp>
        <p:nvSpPr>
          <p:cNvPr id="140" name="Rectangle 13"/>
          <p:cNvSpPr>
            <a:spLocks noChangeArrowheads="1"/>
          </p:cNvSpPr>
          <p:nvPr/>
        </p:nvSpPr>
        <p:spPr bwMode="auto">
          <a:xfrm>
            <a:off x="3476843" y="1833511"/>
            <a:ext cx="536578" cy="45697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  <a:prstDash val="dash"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/>
              <a:t>R</a:t>
            </a:r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141" name="TextBox 140"/>
          <p:cNvSpPr txBox="1"/>
          <p:nvPr/>
        </p:nvSpPr>
        <p:spPr>
          <a:xfrm>
            <a:off x="4288141" y="1586361"/>
            <a:ext cx="117104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TXOP</a:t>
            </a:r>
            <a:endParaRPr lang="en-US" dirty="0"/>
          </a:p>
        </p:txBody>
      </p:sp>
      <p:sp>
        <p:nvSpPr>
          <p:cNvPr id="142" name="Rectangle 13"/>
          <p:cNvSpPr>
            <a:spLocks noChangeArrowheads="1"/>
          </p:cNvSpPr>
          <p:nvPr/>
        </p:nvSpPr>
        <p:spPr bwMode="auto">
          <a:xfrm>
            <a:off x="4288140" y="1833511"/>
            <a:ext cx="704969" cy="45697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  <a:prstDash val="dash"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 smtClean="0"/>
              <a:t>TX</a:t>
            </a:r>
            <a:endParaRPr lang="en-US" dirty="0"/>
          </a:p>
        </p:txBody>
      </p:sp>
      <p:sp>
        <p:nvSpPr>
          <p:cNvPr id="143" name="Rectangle 13"/>
          <p:cNvSpPr>
            <a:spLocks noChangeArrowheads="1"/>
          </p:cNvSpPr>
          <p:nvPr/>
        </p:nvSpPr>
        <p:spPr bwMode="auto">
          <a:xfrm>
            <a:off x="5016028" y="1833511"/>
            <a:ext cx="443156" cy="45697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  <a:prstDash val="dash"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/>
              <a:t>R</a:t>
            </a:r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144" name="TextBox 143"/>
          <p:cNvSpPr txBox="1"/>
          <p:nvPr/>
        </p:nvSpPr>
        <p:spPr>
          <a:xfrm>
            <a:off x="6161849" y="1588733"/>
            <a:ext cx="12472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TXOP</a:t>
            </a:r>
            <a:endParaRPr lang="en-US" dirty="0"/>
          </a:p>
        </p:txBody>
      </p:sp>
      <p:sp>
        <p:nvSpPr>
          <p:cNvPr id="145" name="Rectangle 13"/>
          <p:cNvSpPr>
            <a:spLocks noChangeArrowheads="1"/>
          </p:cNvSpPr>
          <p:nvPr/>
        </p:nvSpPr>
        <p:spPr bwMode="auto">
          <a:xfrm>
            <a:off x="6161849" y="1835883"/>
            <a:ext cx="482238" cy="45697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  <a:prstDash val="dash"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 smtClean="0"/>
              <a:t>TX</a:t>
            </a:r>
            <a:endParaRPr lang="en-US" dirty="0"/>
          </a:p>
        </p:txBody>
      </p:sp>
      <p:sp>
        <p:nvSpPr>
          <p:cNvPr id="146" name="Rectangle 13"/>
          <p:cNvSpPr>
            <a:spLocks noChangeArrowheads="1"/>
          </p:cNvSpPr>
          <p:nvPr/>
        </p:nvSpPr>
        <p:spPr bwMode="auto">
          <a:xfrm>
            <a:off x="6671635" y="1835883"/>
            <a:ext cx="737425" cy="45697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  <a:prstDash val="dash"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/>
              <a:t>R</a:t>
            </a:r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147" name="TextBox 146"/>
          <p:cNvSpPr txBox="1"/>
          <p:nvPr/>
        </p:nvSpPr>
        <p:spPr>
          <a:xfrm>
            <a:off x="6179307" y="2270045"/>
            <a:ext cx="11112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TXOP</a:t>
            </a:r>
            <a:endParaRPr lang="en-US" dirty="0"/>
          </a:p>
        </p:txBody>
      </p:sp>
      <p:sp>
        <p:nvSpPr>
          <p:cNvPr id="148" name="Rectangle 13"/>
          <p:cNvSpPr>
            <a:spLocks noChangeArrowheads="1"/>
          </p:cNvSpPr>
          <p:nvPr/>
        </p:nvSpPr>
        <p:spPr bwMode="auto">
          <a:xfrm>
            <a:off x="6179306" y="2517195"/>
            <a:ext cx="664217" cy="45697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  <a:prstDash val="dash"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 smtClean="0"/>
              <a:t>TX</a:t>
            </a:r>
            <a:endParaRPr lang="en-US" dirty="0"/>
          </a:p>
        </p:txBody>
      </p:sp>
      <p:sp>
        <p:nvSpPr>
          <p:cNvPr id="149" name="Rectangle 13"/>
          <p:cNvSpPr>
            <a:spLocks noChangeArrowheads="1"/>
          </p:cNvSpPr>
          <p:nvPr/>
        </p:nvSpPr>
        <p:spPr bwMode="auto">
          <a:xfrm>
            <a:off x="6871072" y="2517195"/>
            <a:ext cx="419474" cy="45697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  <a:prstDash val="dash"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/>
              <a:t>R</a:t>
            </a:r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150" name="TextBox 149"/>
          <p:cNvSpPr txBox="1"/>
          <p:nvPr/>
        </p:nvSpPr>
        <p:spPr>
          <a:xfrm>
            <a:off x="7695435" y="1594101"/>
            <a:ext cx="7903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TXOP</a:t>
            </a:r>
            <a:endParaRPr lang="en-US" dirty="0"/>
          </a:p>
        </p:txBody>
      </p:sp>
      <p:sp>
        <p:nvSpPr>
          <p:cNvPr id="151" name="Rectangle 13"/>
          <p:cNvSpPr>
            <a:spLocks noChangeArrowheads="1"/>
          </p:cNvSpPr>
          <p:nvPr/>
        </p:nvSpPr>
        <p:spPr bwMode="auto">
          <a:xfrm>
            <a:off x="7695434" y="1841251"/>
            <a:ext cx="776303" cy="45697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  <a:prstDash val="dash"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 smtClean="0"/>
              <a:t>TX</a:t>
            </a:r>
            <a:endParaRPr lang="en-US" dirty="0"/>
          </a:p>
        </p:txBody>
      </p:sp>
      <p:sp>
        <p:nvSpPr>
          <p:cNvPr id="155" name="TextBox 154"/>
          <p:cNvSpPr txBox="1"/>
          <p:nvPr/>
        </p:nvSpPr>
        <p:spPr>
          <a:xfrm>
            <a:off x="4284955" y="2273662"/>
            <a:ext cx="98841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TXOP</a:t>
            </a:r>
            <a:endParaRPr lang="en-US" dirty="0"/>
          </a:p>
        </p:txBody>
      </p:sp>
      <p:sp>
        <p:nvSpPr>
          <p:cNvPr id="156" name="Rectangle 13"/>
          <p:cNvSpPr>
            <a:spLocks noChangeArrowheads="1"/>
          </p:cNvSpPr>
          <p:nvPr/>
        </p:nvSpPr>
        <p:spPr bwMode="auto">
          <a:xfrm>
            <a:off x="4284955" y="2520812"/>
            <a:ext cx="481890" cy="45697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  <a:prstDash val="dash"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 smtClean="0"/>
              <a:t>TX</a:t>
            </a:r>
            <a:endParaRPr lang="en-US" dirty="0"/>
          </a:p>
        </p:txBody>
      </p:sp>
      <p:sp>
        <p:nvSpPr>
          <p:cNvPr id="157" name="Rectangle 13"/>
          <p:cNvSpPr>
            <a:spLocks noChangeArrowheads="1"/>
          </p:cNvSpPr>
          <p:nvPr/>
        </p:nvSpPr>
        <p:spPr bwMode="auto">
          <a:xfrm>
            <a:off x="4794394" y="2520812"/>
            <a:ext cx="473727" cy="45697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  <a:prstDash val="dash"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/>
              <a:t>R</a:t>
            </a:r>
            <a:r>
              <a:rPr lang="en-US" dirty="0" smtClean="0"/>
              <a:t>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8168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r>
              <a:rPr lang="en-US" dirty="0" smtClean="0"/>
              <a:t>Constrained </a:t>
            </a:r>
            <a:r>
              <a:rPr lang="en-US" dirty="0"/>
              <a:t>Multi-Link </a:t>
            </a:r>
            <a:r>
              <a:rPr lang="en-US" dirty="0" smtClean="0"/>
              <a:t>Operation</a:t>
            </a:r>
            <a:r>
              <a:rPr lang="en-US" dirty="0"/>
              <a:t>: Independent PPDU transmissions on multiple </a:t>
            </a:r>
            <a:r>
              <a:rPr lang="en-US" dirty="0" smtClean="0"/>
              <a:t>links, under the following one constraint,</a:t>
            </a:r>
            <a:endParaRPr lang="en-US" dirty="0"/>
          </a:p>
          <a:p>
            <a:pPr lvl="2"/>
            <a:r>
              <a:rPr lang="en-US" dirty="0" smtClean="0"/>
              <a:t>While a </a:t>
            </a:r>
            <a:r>
              <a:rPr lang="en-US" dirty="0" smtClean="0"/>
              <a:t>MLD </a:t>
            </a:r>
            <a:r>
              <a:rPr lang="en-US" dirty="0" smtClean="0"/>
              <a:t>is receiving </a:t>
            </a:r>
            <a:r>
              <a:rPr lang="en-US" dirty="0" smtClean="0"/>
              <a:t>a frame </a:t>
            </a:r>
            <a:r>
              <a:rPr lang="en-US" dirty="0" smtClean="0"/>
              <a:t>addressed to itself on a link</a:t>
            </a:r>
            <a:r>
              <a:rPr lang="en-US" dirty="0"/>
              <a:t>, </a:t>
            </a:r>
            <a:r>
              <a:rPr lang="en-US" dirty="0" smtClean="0"/>
              <a:t>the </a:t>
            </a:r>
            <a:r>
              <a:rPr lang="en-US" dirty="0" smtClean="0"/>
              <a:t>MLD </a:t>
            </a:r>
            <a:r>
              <a:rPr lang="en-US" dirty="0" smtClean="0"/>
              <a:t>does not transmit other frames on other link</a:t>
            </a:r>
            <a:r>
              <a:rPr lang="en-US" dirty="0" smtClean="0"/>
              <a:t>.</a:t>
            </a:r>
          </a:p>
          <a:p>
            <a:pPr lvl="3"/>
            <a:r>
              <a:rPr lang="en-US" dirty="0" smtClean="0"/>
              <a:t>NOTE- If a MLD can </a:t>
            </a:r>
            <a:r>
              <a:rPr lang="en-US" dirty="0"/>
              <a:t>ensure that it is not an intended receiver of this </a:t>
            </a:r>
            <a:r>
              <a:rPr lang="en-US" dirty="0" smtClean="0"/>
              <a:t>frame, the MLD can transmit.</a:t>
            </a:r>
            <a:endParaRPr lang="en-US" dirty="0"/>
          </a:p>
          <a:p>
            <a:pPr lvl="1"/>
            <a:r>
              <a:rPr lang="en-US" dirty="0" smtClean="0"/>
              <a:t>Constrained Multiple </a:t>
            </a:r>
            <a:r>
              <a:rPr lang="en-US" dirty="0"/>
              <a:t>Primary Channel based link access </a:t>
            </a:r>
            <a:r>
              <a:rPr lang="en-US" dirty="0" smtClean="0"/>
              <a:t>(</a:t>
            </a:r>
            <a:r>
              <a:rPr lang="en-US" i="1" dirty="0" smtClean="0">
                <a:solidFill>
                  <a:srgbClr val="FF0000"/>
                </a:solidFill>
              </a:rPr>
              <a:t>CMPC</a:t>
            </a:r>
            <a:r>
              <a:rPr lang="en-US" dirty="0" smtClean="0"/>
              <a:t>). </a:t>
            </a:r>
            <a:endParaRPr lang="en-US" dirty="0"/>
          </a:p>
          <a:p>
            <a:pPr lvl="1"/>
            <a:r>
              <a:rPr lang="en-US" dirty="0" smtClean="0"/>
              <a:t>Constrained Multiple </a:t>
            </a:r>
            <a:r>
              <a:rPr lang="en-US" dirty="0"/>
              <a:t>Primary Channel based link access plus PIFS based other link access </a:t>
            </a:r>
            <a:r>
              <a:rPr lang="en-US" dirty="0" smtClean="0"/>
              <a:t>(</a:t>
            </a:r>
            <a:r>
              <a:rPr lang="en-US" i="1" dirty="0" smtClean="0">
                <a:solidFill>
                  <a:srgbClr val="FF0000"/>
                </a:solidFill>
              </a:rPr>
              <a:t>CMPC+</a:t>
            </a:r>
            <a:r>
              <a:rPr lang="en-US" dirty="0" smtClean="0"/>
              <a:t>).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23119" cy="276999"/>
          </a:xfrm>
        </p:spPr>
        <p:txBody>
          <a:bodyPr/>
          <a:lstStyle/>
          <a:p>
            <a:r>
              <a:rPr lang="en-US" dirty="0"/>
              <a:t>October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/>
              <a:t>Multi-Link Operation Mechanisms</a:t>
            </a:r>
          </a:p>
        </p:txBody>
      </p:sp>
    </p:spTree>
    <p:extLst>
      <p:ext uri="{BB962C8B-B14F-4D97-AF65-F5344CB8AC3E}">
        <p14:creationId xmlns:p14="http://schemas.microsoft.com/office/powerpoint/2010/main" val="1495979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85800" y="1676400"/>
                <a:ext cx="7772400" cy="4114800"/>
              </a:xfrm>
            </p:spPr>
            <p:txBody>
              <a:bodyPr/>
              <a:lstStyle/>
              <a:p>
                <a:endParaRPr lang="en-US" dirty="0" smtClean="0"/>
              </a:p>
              <a:p>
                <a:endParaRPr lang="en-US" dirty="0"/>
              </a:p>
              <a:p>
                <a:endParaRPr lang="en-US" dirty="0" smtClean="0"/>
              </a:p>
              <a:p>
                <a:endParaRPr lang="en-US" dirty="0"/>
              </a:p>
              <a:p>
                <a:endParaRPr lang="en-US" dirty="0" smtClean="0"/>
              </a:p>
              <a:p>
                <a:r>
                  <a:rPr lang="en-US" dirty="0"/>
                  <a:t>MLO </a:t>
                </a:r>
                <a:r>
                  <a:rPr lang="en-US" dirty="0" smtClean="0"/>
                  <a:t>has the </a:t>
                </a:r>
                <a:r>
                  <a:rPr lang="en-US" dirty="0"/>
                  <a:t>following </a:t>
                </a:r>
                <a:r>
                  <a:rPr lang="en-US" dirty="0" smtClean="0"/>
                  <a:t>constraint, </a:t>
                </a:r>
              </a:p>
              <a:p>
                <a:pPr lvl="1"/>
                <a:r>
                  <a:rPr lang="en-US" dirty="0"/>
                  <a:t>While a </a:t>
                </a:r>
                <a:r>
                  <a:rPr lang="en-US" dirty="0" smtClean="0"/>
                  <a:t>MLD </a:t>
                </a:r>
                <a:r>
                  <a:rPr lang="en-US" dirty="0"/>
                  <a:t>is receiving frames addressed to itself on a link, the </a:t>
                </a:r>
                <a:r>
                  <a:rPr lang="en-US" dirty="0" smtClean="0"/>
                  <a:t>MLD </a:t>
                </a:r>
                <a:r>
                  <a:rPr lang="en-US" dirty="0"/>
                  <a:t>does not transmit other frames on other link. </a:t>
                </a:r>
              </a:p>
              <a:p>
                <a:r>
                  <a:rPr lang="en-US" dirty="0" smtClean="0">
                    <a:solidFill>
                      <a:schemeClr val="tx1"/>
                    </a:solidFill>
                  </a:rPr>
                  <a:t>Other channel access rules are same as in slide </a:t>
                </a:r>
                <a:r>
                  <a:rPr lang="en-US" dirty="0" smtClean="0">
                    <a:solidFill>
                      <a:schemeClr val="tx1"/>
                    </a:solidFill>
                  </a:rPr>
                  <a:t>11. </a:t>
                </a:r>
                <a:r>
                  <a:rPr lang="en-US" dirty="0" smtClean="0">
                    <a:solidFill>
                      <a:schemeClr val="tx1"/>
                    </a:solidFill>
                  </a:rPr>
                  <a:t>(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i="1" dirty="0"/>
                      <m:t>SPC</m:t>
                    </m:r>
                  </m:oMath>
                </a14:m>
                <a:r>
                  <a:rPr lang="en-US" dirty="0" smtClean="0">
                    <a:solidFill>
                      <a:schemeClr val="tx1"/>
                    </a:solidFill>
                  </a:rPr>
                  <a:t>).</a:t>
                </a:r>
                <a:endParaRPr lang="en-US" sz="2600" dirty="0"/>
              </a:p>
              <a:p>
                <a:pPr lvl="1"/>
                <a:endParaRPr lang="en-US" sz="1800" dirty="0" smtClean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1676400"/>
                <a:ext cx="7772400" cy="4114800"/>
              </a:xfrm>
              <a:blipFill rotWithShape="0">
                <a:blip r:embed="rId2"/>
                <a:stretch>
                  <a:fillRect l="-1098" b="-37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23119" cy="276999"/>
          </a:xfrm>
        </p:spPr>
        <p:txBody>
          <a:bodyPr/>
          <a:lstStyle/>
          <a:p>
            <a:r>
              <a:rPr lang="en-US" dirty="0"/>
              <a:t>October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Title 1"/>
              <p:cNvSpPr>
                <a:spLocks noGrp="1"/>
              </p:cNvSpPr>
              <p:nvPr>
                <p:ph type="title"/>
              </p:nvPr>
            </p:nvSpPr>
            <p:spPr>
              <a:xfrm>
                <a:off x="-195" y="685800"/>
                <a:ext cx="9144195" cy="1066800"/>
              </a:xfrm>
            </p:spPr>
            <p:txBody>
              <a:bodyPr/>
              <a:lstStyle/>
              <a:p>
                <a:r>
                  <a:rPr lang="en-US" sz="2800" dirty="0" smtClean="0"/>
                  <a:t>Constrained Single </a:t>
                </a:r>
                <a:r>
                  <a:rPr lang="en-US" sz="2800" dirty="0"/>
                  <a:t>Primary Channel based link access plus PIFS based other link access</a:t>
                </a:r>
                <a:r>
                  <a:rPr lang="en-US" sz="2800" dirty="0">
                    <a:solidFill>
                      <a:schemeClr val="tx1"/>
                    </a:solidFill>
                  </a:rPr>
                  <a:t> (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2800" b="1" i="1" dirty="0" smtClean="0">
                        <a:solidFill>
                          <a:srgbClr val="FF0000"/>
                        </a:solidFill>
                      </a:rPr>
                      <m:t>CS</m:t>
                    </m:r>
                    <m:r>
                      <m:rPr>
                        <m:nor/>
                      </m:rPr>
                      <a:rPr lang="en-US" sz="2800" i="1" dirty="0">
                        <a:solidFill>
                          <a:srgbClr val="FF0000"/>
                        </a:solidFill>
                      </a:rPr>
                      <m:t>PC</m:t>
                    </m:r>
                  </m:oMath>
                </a14:m>
                <a:r>
                  <a:rPr lang="en-US" sz="2800" dirty="0">
                    <a:solidFill>
                      <a:schemeClr val="tx1"/>
                    </a:solidFill>
                  </a:rPr>
                  <a:t>) </a:t>
                </a:r>
                <a:endParaRPr lang="en-US" sz="28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8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-195" y="685800"/>
                <a:ext cx="9144195" cy="1066800"/>
              </a:xfrm>
              <a:blipFill rotWithShape="0">
                <a:blip r:embed="rId3"/>
                <a:stretch>
                  <a:fillRect t="-571" b="-97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ectangle 13"/>
          <p:cNvSpPr>
            <a:spLocks noChangeArrowheads="1"/>
          </p:cNvSpPr>
          <p:nvPr/>
        </p:nvSpPr>
        <p:spPr bwMode="auto">
          <a:xfrm>
            <a:off x="495303" y="2037953"/>
            <a:ext cx="881734" cy="169584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400"/>
          </a:p>
        </p:txBody>
      </p:sp>
      <p:sp>
        <p:nvSpPr>
          <p:cNvPr id="10" name="Line 9"/>
          <p:cNvSpPr>
            <a:spLocks noChangeShapeType="1"/>
          </p:cNvSpPr>
          <p:nvPr/>
        </p:nvSpPr>
        <p:spPr bwMode="auto">
          <a:xfrm>
            <a:off x="1208249" y="2519755"/>
            <a:ext cx="7277498" cy="0"/>
          </a:xfrm>
          <a:prstGeom prst="line">
            <a:avLst/>
          </a:prstGeom>
          <a:noFill/>
          <a:ln w="12700" cap="rnd">
            <a:solidFill>
              <a:srgbClr val="5B9BD5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400"/>
          </a:p>
        </p:txBody>
      </p:sp>
      <p:sp>
        <p:nvSpPr>
          <p:cNvPr id="11" name="Line 10"/>
          <p:cNvSpPr>
            <a:spLocks noChangeShapeType="1"/>
          </p:cNvSpPr>
          <p:nvPr/>
        </p:nvSpPr>
        <p:spPr bwMode="auto">
          <a:xfrm>
            <a:off x="1208249" y="3209661"/>
            <a:ext cx="7277498" cy="0"/>
          </a:xfrm>
          <a:prstGeom prst="line">
            <a:avLst/>
          </a:prstGeom>
          <a:noFill/>
          <a:ln w="12700" cap="rnd">
            <a:solidFill>
              <a:srgbClr val="5B9BD5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400"/>
          </a:p>
        </p:txBody>
      </p:sp>
      <p:sp>
        <p:nvSpPr>
          <p:cNvPr id="12" name="TextBox 11"/>
          <p:cNvSpPr txBox="1"/>
          <p:nvPr/>
        </p:nvSpPr>
        <p:spPr>
          <a:xfrm>
            <a:off x="1519616" y="2207204"/>
            <a:ext cx="553109" cy="16158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050" dirty="0" smtClean="0">
                <a:solidFill>
                  <a:schemeClr val="tx2"/>
                </a:solidFill>
                <a:cs typeface="Neo Sans Intel"/>
              </a:rPr>
              <a:t>Link 1</a:t>
            </a:r>
            <a:endParaRPr lang="en-US" sz="1050" dirty="0">
              <a:solidFill>
                <a:schemeClr val="tx2"/>
              </a:solidFill>
              <a:cs typeface="Neo Sans Intel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514235" y="2885875"/>
            <a:ext cx="558488" cy="16158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050" dirty="0" smtClean="0">
                <a:solidFill>
                  <a:schemeClr val="tx2"/>
                </a:solidFill>
                <a:cs typeface="Neo Sans Intel"/>
              </a:rPr>
              <a:t>Link 2</a:t>
            </a:r>
            <a:endParaRPr lang="en-US" sz="1050" dirty="0">
              <a:solidFill>
                <a:schemeClr val="tx2"/>
              </a:solidFill>
              <a:cs typeface="Neo Sans Intel"/>
            </a:endParaRPr>
          </a:p>
        </p:txBody>
      </p:sp>
      <p:sp>
        <p:nvSpPr>
          <p:cNvPr id="14" name="Flowchart: Alternate Process 13"/>
          <p:cNvSpPr/>
          <p:nvPr/>
        </p:nvSpPr>
        <p:spPr>
          <a:xfrm>
            <a:off x="700236" y="2288985"/>
            <a:ext cx="584367" cy="454439"/>
          </a:xfrm>
          <a:prstGeom prst="flowChartAlternateProcess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STA 1</a:t>
            </a:r>
          </a:p>
        </p:txBody>
      </p:sp>
      <p:sp>
        <p:nvSpPr>
          <p:cNvPr id="15" name="Flowchart: Alternate Process 14"/>
          <p:cNvSpPr/>
          <p:nvPr/>
        </p:nvSpPr>
        <p:spPr>
          <a:xfrm>
            <a:off x="700237" y="2984406"/>
            <a:ext cx="584366" cy="454439"/>
          </a:xfrm>
          <a:prstGeom prst="flowChartAlternateProcess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STA 2</a:t>
            </a:r>
          </a:p>
        </p:txBody>
      </p:sp>
      <p:sp>
        <p:nvSpPr>
          <p:cNvPr id="20" name="Rectangle 13"/>
          <p:cNvSpPr>
            <a:spLocks noChangeArrowheads="1"/>
          </p:cNvSpPr>
          <p:nvPr/>
        </p:nvSpPr>
        <p:spPr bwMode="auto">
          <a:xfrm>
            <a:off x="2905668" y="2066088"/>
            <a:ext cx="1107753" cy="45697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endParaRPr lang="en-US" sz="1400" dirty="0"/>
          </a:p>
        </p:txBody>
      </p:sp>
      <p:sp>
        <p:nvSpPr>
          <p:cNvPr id="24" name="Rectangle 13"/>
          <p:cNvSpPr>
            <a:spLocks noChangeArrowheads="1"/>
          </p:cNvSpPr>
          <p:nvPr/>
        </p:nvSpPr>
        <p:spPr bwMode="auto">
          <a:xfrm>
            <a:off x="7072125" y="2063775"/>
            <a:ext cx="1233675" cy="45697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endParaRPr lang="en-US" sz="1400" dirty="0"/>
          </a:p>
        </p:txBody>
      </p:sp>
      <p:sp>
        <p:nvSpPr>
          <p:cNvPr id="25" name="Rectangle 13"/>
          <p:cNvSpPr>
            <a:spLocks noChangeArrowheads="1"/>
          </p:cNvSpPr>
          <p:nvPr/>
        </p:nvSpPr>
        <p:spPr bwMode="auto">
          <a:xfrm>
            <a:off x="2055116" y="2763582"/>
            <a:ext cx="1233675" cy="45697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/>
              <a:t>busy</a:t>
            </a:r>
          </a:p>
        </p:txBody>
      </p:sp>
      <p:sp>
        <p:nvSpPr>
          <p:cNvPr id="26" name="Rectangle 13"/>
          <p:cNvSpPr>
            <a:spLocks noChangeArrowheads="1"/>
          </p:cNvSpPr>
          <p:nvPr/>
        </p:nvSpPr>
        <p:spPr bwMode="auto">
          <a:xfrm>
            <a:off x="3388851" y="2763582"/>
            <a:ext cx="960913" cy="45697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/>
              <a:t>busy</a:t>
            </a:r>
          </a:p>
        </p:txBody>
      </p:sp>
      <p:sp>
        <p:nvSpPr>
          <p:cNvPr id="27" name="Rectangle 13"/>
          <p:cNvSpPr>
            <a:spLocks noChangeArrowheads="1"/>
          </p:cNvSpPr>
          <p:nvPr/>
        </p:nvSpPr>
        <p:spPr bwMode="auto">
          <a:xfrm>
            <a:off x="4710518" y="2062111"/>
            <a:ext cx="1418934" cy="45697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endParaRPr lang="en-US" sz="1400" dirty="0"/>
          </a:p>
        </p:txBody>
      </p:sp>
      <p:sp>
        <p:nvSpPr>
          <p:cNvPr id="28" name="Rectangle 13"/>
          <p:cNvSpPr>
            <a:spLocks noChangeArrowheads="1"/>
          </p:cNvSpPr>
          <p:nvPr/>
        </p:nvSpPr>
        <p:spPr bwMode="auto">
          <a:xfrm>
            <a:off x="4707153" y="2763582"/>
            <a:ext cx="1236447" cy="45697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endParaRPr lang="en-US" sz="1400" dirty="0"/>
          </a:p>
        </p:txBody>
      </p:sp>
      <p:sp>
        <p:nvSpPr>
          <p:cNvPr id="33" name="Rectangle 13"/>
          <p:cNvSpPr>
            <a:spLocks noChangeArrowheads="1"/>
          </p:cNvSpPr>
          <p:nvPr/>
        </p:nvSpPr>
        <p:spPr bwMode="auto">
          <a:xfrm>
            <a:off x="6231575" y="2763582"/>
            <a:ext cx="981047" cy="45697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/>
              <a:t>busy</a:t>
            </a:r>
          </a:p>
        </p:txBody>
      </p:sp>
      <p:graphicFrame>
        <p:nvGraphicFramePr>
          <p:cNvPr id="38" name="Table 37"/>
          <p:cNvGraphicFramePr>
            <a:graphicFrameLocks noGrp="1"/>
          </p:cNvGraphicFramePr>
          <p:nvPr/>
        </p:nvGraphicFramePr>
        <p:xfrm>
          <a:off x="2072723" y="2305829"/>
          <a:ext cx="833120" cy="21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/>
                <a:gridCol w="208280"/>
                <a:gridCol w="208280"/>
                <a:gridCol w="208280"/>
              </a:tblGrid>
              <a:tr h="174285"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39" name="Table 38"/>
          <p:cNvGraphicFramePr>
            <a:graphicFrameLocks noGrp="1"/>
          </p:cNvGraphicFramePr>
          <p:nvPr/>
        </p:nvGraphicFramePr>
        <p:xfrm>
          <a:off x="6239005" y="2309706"/>
          <a:ext cx="833120" cy="21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/>
                <a:gridCol w="208280"/>
                <a:gridCol w="208280"/>
                <a:gridCol w="208280"/>
              </a:tblGrid>
              <a:tr h="174285"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40" name="Table 39"/>
          <p:cNvGraphicFramePr>
            <a:graphicFrameLocks noGrp="1"/>
          </p:cNvGraphicFramePr>
          <p:nvPr/>
        </p:nvGraphicFramePr>
        <p:xfrm>
          <a:off x="4082313" y="2305829"/>
          <a:ext cx="624840" cy="21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/>
                <a:gridCol w="208280"/>
                <a:gridCol w="208280"/>
              </a:tblGrid>
              <a:tr h="174285"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41" name="TextBox 40"/>
          <p:cNvSpPr txBox="1"/>
          <p:nvPr/>
        </p:nvSpPr>
        <p:spPr>
          <a:xfrm>
            <a:off x="-46996" y="2707407"/>
            <a:ext cx="5261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MLD</a:t>
            </a:r>
            <a:endParaRPr lang="en-US" dirty="0"/>
          </a:p>
        </p:txBody>
      </p:sp>
      <p:sp>
        <p:nvSpPr>
          <p:cNvPr id="45" name="TextBox 44"/>
          <p:cNvSpPr txBox="1"/>
          <p:nvPr/>
        </p:nvSpPr>
        <p:spPr>
          <a:xfrm>
            <a:off x="2902182" y="1814961"/>
            <a:ext cx="11112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TXOP</a:t>
            </a:r>
            <a:endParaRPr lang="en-US" dirty="0"/>
          </a:p>
        </p:txBody>
      </p:sp>
      <p:sp>
        <p:nvSpPr>
          <p:cNvPr id="46" name="Rectangle 13"/>
          <p:cNvSpPr>
            <a:spLocks noChangeArrowheads="1"/>
          </p:cNvSpPr>
          <p:nvPr/>
        </p:nvSpPr>
        <p:spPr bwMode="auto">
          <a:xfrm>
            <a:off x="2902182" y="2062111"/>
            <a:ext cx="547114" cy="45697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  <a:prstDash val="dash"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 smtClean="0"/>
              <a:t>TX</a:t>
            </a:r>
            <a:endParaRPr lang="en-US" dirty="0"/>
          </a:p>
        </p:txBody>
      </p:sp>
      <p:sp>
        <p:nvSpPr>
          <p:cNvPr id="47" name="Rectangle 13"/>
          <p:cNvSpPr>
            <a:spLocks noChangeArrowheads="1"/>
          </p:cNvSpPr>
          <p:nvPr/>
        </p:nvSpPr>
        <p:spPr bwMode="auto">
          <a:xfrm>
            <a:off x="3476843" y="2062111"/>
            <a:ext cx="536578" cy="45697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  <a:prstDash val="dash"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/>
              <a:t>R</a:t>
            </a:r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49" name="TextBox 48"/>
          <p:cNvSpPr txBox="1"/>
          <p:nvPr/>
        </p:nvSpPr>
        <p:spPr>
          <a:xfrm>
            <a:off x="4707152" y="1788314"/>
            <a:ext cx="146504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TXOP</a:t>
            </a:r>
            <a:endParaRPr lang="en-US" dirty="0"/>
          </a:p>
        </p:txBody>
      </p:sp>
      <p:sp>
        <p:nvSpPr>
          <p:cNvPr id="50" name="TextBox 49"/>
          <p:cNvSpPr txBox="1"/>
          <p:nvPr/>
        </p:nvSpPr>
        <p:spPr>
          <a:xfrm>
            <a:off x="7072126" y="1797107"/>
            <a:ext cx="12336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TXOP</a:t>
            </a:r>
            <a:endParaRPr lang="en-US" dirty="0"/>
          </a:p>
        </p:txBody>
      </p:sp>
      <p:sp>
        <p:nvSpPr>
          <p:cNvPr id="51" name="TextBox 50"/>
          <p:cNvSpPr txBox="1"/>
          <p:nvPr/>
        </p:nvSpPr>
        <p:spPr>
          <a:xfrm>
            <a:off x="4707152" y="2489537"/>
            <a:ext cx="12364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TXOP</a:t>
            </a:r>
            <a:endParaRPr lang="en-US" dirty="0"/>
          </a:p>
        </p:txBody>
      </p:sp>
      <p:sp>
        <p:nvSpPr>
          <p:cNvPr id="52" name="Rectangle 13"/>
          <p:cNvSpPr>
            <a:spLocks noChangeArrowheads="1"/>
          </p:cNvSpPr>
          <p:nvPr/>
        </p:nvSpPr>
        <p:spPr bwMode="auto">
          <a:xfrm>
            <a:off x="4707150" y="2061545"/>
            <a:ext cx="728573" cy="45697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  <a:prstDash val="dash"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 smtClean="0"/>
              <a:t>TX</a:t>
            </a:r>
            <a:endParaRPr lang="en-US" dirty="0"/>
          </a:p>
        </p:txBody>
      </p:sp>
      <p:sp>
        <p:nvSpPr>
          <p:cNvPr id="53" name="Rectangle 13"/>
          <p:cNvSpPr>
            <a:spLocks noChangeArrowheads="1"/>
          </p:cNvSpPr>
          <p:nvPr/>
        </p:nvSpPr>
        <p:spPr bwMode="auto">
          <a:xfrm>
            <a:off x="5463272" y="2061545"/>
            <a:ext cx="708927" cy="45697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  <a:prstDash val="dash"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/>
              <a:t>R</a:t>
            </a:r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54" name="Rectangle 13"/>
          <p:cNvSpPr>
            <a:spLocks noChangeArrowheads="1"/>
          </p:cNvSpPr>
          <p:nvPr/>
        </p:nvSpPr>
        <p:spPr bwMode="auto">
          <a:xfrm>
            <a:off x="7072123" y="2069224"/>
            <a:ext cx="658449" cy="45697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  <a:prstDash val="dash"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 smtClean="0"/>
              <a:t>TX</a:t>
            </a:r>
            <a:endParaRPr lang="en-US" dirty="0"/>
          </a:p>
        </p:txBody>
      </p:sp>
      <p:sp>
        <p:nvSpPr>
          <p:cNvPr id="55" name="Rectangle 13"/>
          <p:cNvSpPr>
            <a:spLocks noChangeArrowheads="1"/>
          </p:cNvSpPr>
          <p:nvPr/>
        </p:nvSpPr>
        <p:spPr bwMode="auto">
          <a:xfrm>
            <a:off x="7758120" y="2069224"/>
            <a:ext cx="547680" cy="45697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  <a:prstDash val="dash"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/>
              <a:t>R</a:t>
            </a:r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56" name="Rectangle 13"/>
          <p:cNvSpPr>
            <a:spLocks noChangeArrowheads="1"/>
          </p:cNvSpPr>
          <p:nvPr/>
        </p:nvSpPr>
        <p:spPr bwMode="auto">
          <a:xfrm>
            <a:off x="4710518" y="2760089"/>
            <a:ext cx="725205" cy="45697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  <a:prstDash val="dash"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 smtClean="0"/>
              <a:t>TX</a:t>
            </a:r>
            <a:endParaRPr lang="en-US" dirty="0"/>
          </a:p>
        </p:txBody>
      </p:sp>
      <p:sp>
        <p:nvSpPr>
          <p:cNvPr id="57" name="Rectangle 13"/>
          <p:cNvSpPr>
            <a:spLocks noChangeArrowheads="1"/>
          </p:cNvSpPr>
          <p:nvPr/>
        </p:nvSpPr>
        <p:spPr bwMode="auto">
          <a:xfrm>
            <a:off x="5463272" y="2760089"/>
            <a:ext cx="514297" cy="45697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  <a:prstDash val="dash"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/>
              <a:t>R</a:t>
            </a:r>
            <a:r>
              <a:rPr lang="en-US" dirty="0" smtClean="0"/>
              <a:t>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5992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23119" cy="276999"/>
          </a:xfrm>
        </p:spPr>
        <p:txBody>
          <a:bodyPr/>
          <a:lstStyle/>
          <a:p>
            <a:r>
              <a:rPr lang="en-US" dirty="0"/>
              <a:t>October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Title 1"/>
              <p:cNvSpPr>
                <a:spLocks noGrp="1"/>
              </p:cNvSpPr>
              <p:nvPr>
                <p:ph type="title"/>
              </p:nvPr>
            </p:nvSpPr>
            <p:spPr>
              <a:xfrm>
                <a:off x="-195" y="685800"/>
                <a:ext cx="9144195" cy="1066800"/>
              </a:xfrm>
            </p:spPr>
            <p:txBody>
              <a:bodyPr/>
              <a:lstStyle/>
              <a:p>
                <a:r>
                  <a:rPr lang="en-US" sz="2800" dirty="0" smtClean="0">
                    <a:solidFill>
                      <a:schemeClr val="tx1"/>
                    </a:solidFill>
                  </a:rPr>
                  <a:t>Constrained Multiple </a:t>
                </a:r>
                <a:r>
                  <a:rPr lang="en-US" sz="2800" dirty="0">
                    <a:solidFill>
                      <a:schemeClr val="tx1"/>
                    </a:solidFill>
                  </a:rPr>
                  <a:t>Primary </a:t>
                </a:r>
                <a:r>
                  <a:rPr lang="en-US" sz="2800" dirty="0">
                    <a:solidFill>
                      <a:schemeClr val="tx1"/>
                    </a:solidFill>
                  </a:rPr>
                  <a:t>Channel based link access </a:t>
                </a:r>
                <a:r>
                  <a:rPr lang="en-US" sz="2800" dirty="0">
                    <a:solidFill>
                      <a:schemeClr val="tx1"/>
                    </a:solidFill>
                  </a:rPr>
                  <a:t/>
                </a:r>
                <a:br>
                  <a:rPr lang="en-US" sz="2800" dirty="0">
                    <a:solidFill>
                      <a:schemeClr val="tx1"/>
                    </a:solidFill>
                  </a:rPr>
                </a:br>
                <a:r>
                  <a:rPr lang="en-US" sz="2800" dirty="0">
                    <a:solidFill>
                      <a:schemeClr val="tx1"/>
                    </a:solidFill>
                  </a:rPr>
                  <a:t>(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2800" b="1" i="1" dirty="0" smtClean="0">
                        <a:solidFill>
                          <a:srgbClr val="FF0000"/>
                        </a:solidFill>
                      </a:rPr>
                      <m:t>CM</m:t>
                    </m:r>
                    <m:r>
                      <m:rPr>
                        <m:nor/>
                      </m:rPr>
                      <a:rPr lang="en-US" sz="2800" i="1" dirty="0">
                        <a:solidFill>
                          <a:srgbClr val="FF0000"/>
                        </a:solidFill>
                      </a:rPr>
                      <m:t>PC</m:t>
                    </m:r>
                  </m:oMath>
                </a14:m>
                <a:r>
                  <a:rPr lang="en-US" sz="2800" dirty="0" smtClean="0">
                    <a:solidFill>
                      <a:schemeClr val="tx1"/>
                    </a:solidFill>
                  </a:rPr>
                  <a:t>)</a:t>
                </a:r>
                <a:endParaRPr lang="en-US" sz="28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8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-195" y="685800"/>
                <a:ext cx="9144195" cy="1066800"/>
              </a:xfrm>
              <a:blipFill rotWithShape="0">
                <a:blip r:embed="rId2"/>
                <a:stretch>
                  <a:fillRect t="-571" r="-733" b="-97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4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85800" y="1676400"/>
                <a:ext cx="7772400" cy="4114800"/>
              </a:xfrm>
            </p:spPr>
            <p:txBody>
              <a:bodyPr/>
              <a:lstStyle/>
              <a:p>
                <a:endParaRPr lang="en-US" dirty="0" smtClean="0"/>
              </a:p>
              <a:p>
                <a:endParaRPr lang="en-US" dirty="0"/>
              </a:p>
              <a:p>
                <a:endParaRPr lang="en-US" dirty="0" smtClean="0"/>
              </a:p>
              <a:p>
                <a:endParaRPr lang="en-US" dirty="0"/>
              </a:p>
              <a:p>
                <a:endParaRPr lang="en-US" dirty="0" smtClean="0"/>
              </a:p>
              <a:p>
                <a:r>
                  <a:rPr lang="en-US" dirty="0"/>
                  <a:t>MLO has the following constraint, </a:t>
                </a:r>
              </a:p>
              <a:p>
                <a:pPr lvl="1"/>
                <a:r>
                  <a:rPr lang="en-US" dirty="0"/>
                  <a:t>While a </a:t>
                </a:r>
                <a:r>
                  <a:rPr lang="en-US" dirty="0" smtClean="0"/>
                  <a:t>MLD </a:t>
                </a:r>
                <a:r>
                  <a:rPr lang="en-US" dirty="0"/>
                  <a:t>is receiving frames addressed to itself on a link, the </a:t>
                </a:r>
                <a:r>
                  <a:rPr lang="en-US" dirty="0" smtClean="0"/>
                  <a:t>MLD </a:t>
                </a:r>
                <a:r>
                  <a:rPr lang="en-US" dirty="0"/>
                  <a:t>does not transmit other frames on other link. </a:t>
                </a:r>
              </a:p>
              <a:p>
                <a:r>
                  <a:rPr lang="en-US" dirty="0" smtClean="0"/>
                  <a:t>Other </a:t>
                </a:r>
                <a:r>
                  <a:rPr lang="en-US" dirty="0"/>
                  <a:t>channel access rules are same as in slide </a:t>
                </a:r>
                <a:r>
                  <a:rPr lang="en-US" dirty="0" smtClean="0"/>
                  <a:t>12 </a:t>
                </a:r>
                <a:r>
                  <a:rPr lang="en-US" dirty="0"/>
                  <a:t>(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i="1" dirty="0"/>
                      <m:t>MPC</m:t>
                    </m:r>
                  </m:oMath>
                </a14:m>
                <a:r>
                  <a:rPr lang="en-US" dirty="0"/>
                  <a:t>).</a:t>
                </a:r>
                <a:endParaRPr lang="en-US" sz="1800" dirty="0"/>
              </a:p>
            </p:txBody>
          </p:sp>
        </mc:Choice>
        <mc:Fallback>
          <p:sp>
            <p:nvSpPr>
              <p:cNvPr id="74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1676400"/>
                <a:ext cx="7772400" cy="4114800"/>
              </a:xfrm>
              <a:blipFill rotWithShape="0">
                <a:blip r:embed="rId3"/>
                <a:stretch>
                  <a:fillRect l="-1098" b="-37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5" name="Rectangle 13"/>
          <p:cNvSpPr>
            <a:spLocks noChangeArrowheads="1"/>
          </p:cNvSpPr>
          <p:nvPr/>
        </p:nvSpPr>
        <p:spPr bwMode="auto">
          <a:xfrm>
            <a:off x="495303" y="2037953"/>
            <a:ext cx="881734" cy="169584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400"/>
          </a:p>
        </p:txBody>
      </p:sp>
      <p:sp>
        <p:nvSpPr>
          <p:cNvPr id="76" name="Line 9"/>
          <p:cNvSpPr>
            <a:spLocks noChangeShapeType="1"/>
          </p:cNvSpPr>
          <p:nvPr/>
        </p:nvSpPr>
        <p:spPr bwMode="auto">
          <a:xfrm>
            <a:off x="1208249" y="2519755"/>
            <a:ext cx="7277498" cy="0"/>
          </a:xfrm>
          <a:prstGeom prst="line">
            <a:avLst/>
          </a:prstGeom>
          <a:noFill/>
          <a:ln w="12700" cap="rnd">
            <a:solidFill>
              <a:srgbClr val="5B9BD5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400"/>
          </a:p>
        </p:txBody>
      </p:sp>
      <p:sp>
        <p:nvSpPr>
          <p:cNvPr id="77" name="Line 10"/>
          <p:cNvSpPr>
            <a:spLocks noChangeShapeType="1"/>
          </p:cNvSpPr>
          <p:nvPr/>
        </p:nvSpPr>
        <p:spPr bwMode="auto">
          <a:xfrm>
            <a:off x="1208249" y="3209661"/>
            <a:ext cx="7277498" cy="0"/>
          </a:xfrm>
          <a:prstGeom prst="line">
            <a:avLst/>
          </a:prstGeom>
          <a:noFill/>
          <a:ln w="12700" cap="rnd">
            <a:solidFill>
              <a:srgbClr val="5B9BD5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400"/>
          </a:p>
        </p:txBody>
      </p:sp>
      <p:sp>
        <p:nvSpPr>
          <p:cNvPr id="78" name="TextBox 77"/>
          <p:cNvSpPr txBox="1"/>
          <p:nvPr/>
        </p:nvSpPr>
        <p:spPr>
          <a:xfrm>
            <a:off x="1519616" y="2207204"/>
            <a:ext cx="553109" cy="16158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050" dirty="0" smtClean="0">
                <a:solidFill>
                  <a:schemeClr val="tx2"/>
                </a:solidFill>
                <a:cs typeface="Neo Sans Intel"/>
              </a:rPr>
              <a:t>Link 1</a:t>
            </a:r>
            <a:endParaRPr lang="en-US" sz="1050" dirty="0">
              <a:solidFill>
                <a:schemeClr val="tx2"/>
              </a:solidFill>
              <a:cs typeface="Neo Sans Intel"/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1514235" y="2885875"/>
            <a:ext cx="558488" cy="16158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050" dirty="0" smtClean="0">
                <a:solidFill>
                  <a:schemeClr val="tx2"/>
                </a:solidFill>
                <a:cs typeface="Neo Sans Intel"/>
              </a:rPr>
              <a:t>Link 2</a:t>
            </a:r>
            <a:endParaRPr lang="en-US" sz="1050" dirty="0">
              <a:solidFill>
                <a:schemeClr val="tx2"/>
              </a:solidFill>
              <a:cs typeface="Neo Sans Intel"/>
            </a:endParaRPr>
          </a:p>
        </p:txBody>
      </p:sp>
      <p:sp>
        <p:nvSpPr>
          <p:cNvPr id="80" name="Flowchart: Alternate Process 79"/>
          <p:cNvSpPr/>
          <p:nvPr/>
        </p:nvSpPr>
        <p:spPr>
          <a:xfrm>
            <a:off x="700236" y="2288985"/>
            <a:ext cx="584367" cy="454439"/>
          </a:xfrm>
          <a:prstGeom prst="flowChartAlternateProcess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STA 1</a:t>
            </a:r>
          </a:p>
        </p:txBody>
      </p:sp>
      <p:sp>
        <p:nvSpPr>
          <p:cNvPr id="81" name="Flowchart: Alternate Process 80"/>
          <p:cNvSpPr/>
          <p:nvPr/>
        </p:nvSpPr>
        <p:spPr>
          <a:xfrm>
            <a:off x="700237" y="2984406"/>
            <a:ext cx="584366" cy="454439"/>
          </a:xfrm>
          <a:prstGeom prst="flowChartAlternateProcess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STA 2</a:t>
            </a:r>
          </a:p>
        </p:txBody>
      </p:sp>
      <p:sp>
        <p:nvSpPr>
          <p:cNvPr id="82" name="Rectangle 13"/>
          <p:cNvSpPr>
            <a:spLocks noChangeArrowheads="1"/>
          </p:cNvSpPr>
          <p:nvPr/>
        </p:nvSpPr>
        <p:spPr bwMode="auto">
          <a:xfrm>
            <a:off x="2905668" y="2066088"/>
            <a:ext cx="1387518" cy="45697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endParaRPr lang="en-US" sz="1400" dirty="0"/>
          </a:p>
        </p:txBody>
      </p:sp>
      <p:sp>
        <p:nvSpPr>
          <p:cNvPr id="84" name="Rectangle 13"/>
          <p:cNvSpPr>
            <a:spLocks noChangeArrowheads="1"/>
          </p:cNvSpPr>
          <p:nvPr/>
        </p:nvSpPr>
        <p:spPr bwMode="auto">
          <a:xfrm>
            <a:off x="2055117" y="2763582"/>
            <a:ext cx="639707" cy="45697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400" dirty="0"/>
              <a:t>busy</a:t>
            </a:r>
          </a:p>
        </p:txBody>
      </p:sp>
      <p:sp>
        <p:nvSpPr>
          <p:cNvPr id="88" name="Rectangle 13"/>
          <p:cNvSpPr>
            <a:spLocks noChangeArrowheads="1"/>
          </p:cNvSpPr>
          <p:nvPr/>
        </p:nvSpPr>
        <p:spPr bwMode="auto">
          <a:xfrm>
            <a:off x="5272316" y="2071475"/>
            <a:ext cx="1467734" cy="45697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400" dirty="0"/>
              <a:t>busy</a:t>
            </a:r>
          </a:p>
        </p:txBody>
      </p:sp>
      <p:graphicFrame>
        <p:nvGraphicFramePr>
          <p:cNvPr id="89" name="Table 88"/>
          <p:cNvGraphicFramePr>
            <a:graphicFrameLocks noGrp="1"/>
          </p:cNvGraphicFramePr>
          <p:nvPr/>
        </p:nvGraphicFramePr>
        <p:xfrm>
          <a:off x="2072723" y="2305829"/>
          <a:ext cx="833120" cy="21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/>
                <a:gridCol w="208280"/>
                <a:gridCol w="208280"/>
                <a:gridCol w="208280"/>
              </a:tblGrid>
              <a:tr h="174285"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31" name="Rectangle 13"/>
          <p:cNvSpPr>
            <a:spLocks noChangeArrowheads="1"/>
          </p:cNvSpPr>
          <p:nvPr/>
        </p:nvSpPr>
        <p:spPr bwMode="auto">
          <a:xfrm>
            <a:off x="3432670" y="2748706"/>
            <a:ext cx="1839646" cy="45697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endParaRPr lang="en-US" sz="1400" dirty="0"/>
          </a:p>
        </p:txBody>
      </p:sp>
      <p:graphicFrame>
        <p:nvGraphicFramePr>
          <p:cNvPr id="132" name="Table 131"/>
          <p:cNvGraphicFramePr>
            <a:graphicFrameLocks noGrp="1"/>
          </p:cNvGraphicFramePr>
          <p:nvPr>
            <p:extLst/>
          </p:nvPr>
        </p:nvGraphicFramePr>
        <p:xfrm>
          <a:off x="2810569" y="2994622"/>
          <a:ext cx="624840" cy="21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/>
                <a:gridCol w="208280"/>
                <a:gridCol w="208280"/>
              </a:tblGrid>
              <a:tr h="174285"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33" name="Rectangle 13"/>
          <p:cNvSpPr>
            <a:spLocks noChangeArrowheads="1"/>
          </p:cNvSpPr>
          <p:nvPr/>
        </p:nvSpPr>
        <p:spPr bwMode="auto">
          <a:xfrm>
            <a:off x="6012901" y="2748696"/>
            <a:ext cx="1107753" cy="45697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endParaRPr lang="en-US" sz="1400" dirty="0"/>
          </a:p>
        </p:txBody>
      </p:sp>
      <p:graphicFrame>
        <p:nvGraphicFramePr>
          <p:cNvPr id="134" name="Table 133"/>
          <p:cNvGraphicFramePr>
            <a:graphicFrameLocks noGrp="1"/>
          </p:cNvGraphicFramePr>
          <p:nvPr>
            <p:extLst/>
          </p:nvPr>
        </p:nvGraphicFramePr>
        <p:xfrm>
          <a:off x="5387227" y="2991580"/>
          <a:ext cx="624840" cy="21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/>
                <a:gridCol w="208280"/>
                <a:gridCol w="208280"/>
              </a:tblGrid>
              <a:tr h="174285"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30" name="Rectangle 13"/>
          <p:cNvSpPr>
            <a:spLocks noChangeArrowheads="1"/>
          </p:cNvSpPr>
          <p:nvPr/>
        </p:nvSpPr>
        <p:spPr bwMode="auto">
          <a:xfrm>
            <a:off x="7466270" y="2061452"/>
            <a:ext cx="1033909" cy="45697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endParaRPr lang="en-US" sz="1400" dirty="0"/>
          </a:p>
        </p:txBody>
      </p:sp>
      <p:graphicFrame>
        <p:nvGraphicFramePr>
          <p:cNvPr id="137" name="Table 136"/>
          <p:cNvGraphicFramePr>
            <a:graphicFrameLocks noGrp="1"/>
          </p:cNvGraphicFramePr>
          <p:nvPr/>
        </p:nvGraphicFramePr>
        <p:xfrm>
          <a:off x="6844169" y="2307368"/>
          <a:ext cx="624840" cy="21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/>
                <a:gridCol w="208280"/>
                <a:gridCol w="208280"/>
              </a:tblGrid>
              <a:tr h="174285"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38" name="Rectangle 13"/>
          <p:cNvSpPr>
            <a:spLocks noChangeArrowheads="1"/>
          </p:cNvSpPr>
          <p:nvPr/>
        </p:nvSpPr>
        <p:spPr bwMode="auto">
          <a:xfrm>
            <a:off x="7608286" y="2748696"/>
            <a:ext cx="877462" cy="45697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endParaRPr lang="en-US" sz="1400" dirty="0"/>
          </a:p>
        </p:txBody>
      </p:sp>
      <p:graphicFrame>
        <p:nvGraphicFramePr>
          <p:cNvPr id="139" name="Table 138"/>
          <p:cNvGraphicFramePr>
            <a:graphicFrameLocks noGrp="1"/>
          </p:cNvGraphicFramePr>
          <p:nvPr/>
        </p:nvGraphicFramePr>
        <p:xfrm>
          <a:off x="7191725" y="2994612"/>
          <a:ext cx="416560" cy="21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/>
                <a:gridCol w="208280"/>
              </a:tblGrid>
              <a:tr h="174285"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40" name="TextBox 139"/>
          <p:cNvSpPr txBox="1"/>
          <p:nvPr/>
        </p:nvSpPr>
        <p:spPr>
          <a:xfrm>
            <a:off x="-46996" y="2707407"/>
            <a:ext cx="5261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MLD</a:t>
            </a:r>
            <a:endParaRPr lang="en-US" dirty="0"/>
          </a:p>
        </p:txBody>
      </p:sp>
      <p:sp>
        <p:nvSpPr>
          <p:cNvPr id="193" name="TextBox 192"/>
          <p:cNvSpPr txBox="1"/>
          <p:nvPr/>
        </p:nvSpPr>
        <p:spPr>
          <a:xfrm>
            <a:off x="2902182" y="1814961"/>
            <a:ext cx="13840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TXOP</a:t>
            </a:r>
            <a:endParaRPr lang="en-US" dirty="0"/>
          </a:p>
        </p:txBody>
      </p:sp>
      <p:sp>
        <p:nvSpPr>
          <p:cNvPr id="194" name="Rectangle 13"/>
          <p:cNvSpPr>
            <a:spLocks noChangeArrowheads="1"/>
          </p:cNvSpPr>
          <p:nvPr/>
        </p:nvSpPr>
        <p:spPr bwMode="auto">
          <a:xfrm>
            <a:off x="2902181" y="2062111"/>
            <a:ext cx="942099" cy="45697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  <a:prstDash val="dash"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 smtClean="0"/>
              <a:t>TX</a:t>
            </a:r>
            <a:endParaRPr lang="en-US" dirty="0"/>
          </a:p>
        </p:txBody>
      </p:sp>
      <p:sp>
        <p:nvSpPr>
          <p:cNvPr id="195" name="Rectangle 13"/>
          <p:cNvSpPr>
            <a:spLocks noChangeArrowheads="1"/>
          </p:cNvSpPr>
          <p:nvPr/>
        </p:nvSpPr>
        <p:spPr bwMode="auto">
          <a:xfrm>
            <a:off x="3871828" y="2062111"/>
            <a:ext cx="417279" cy="45697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  <a:prstDash val="dash"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/>
              <a:t>R</a:t>
            </a:r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196" name="TextBox 195"/>
          <p:cNvSpPr txBox="1"/>
          <p:nvPr/>
        </p:nvSpPr>
        <p:spPr>
          <a:xfrm>
            <a:off x="7464642" y="1812640"/>
            <a:ext cx="10355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TXOP</a:t>
            </a:r>
            <a:endParaRPr lang="en-US" dirty="0"/>
          </a:p>
        </p:txBody>
      </p:sp>
      <p:sp>
        <p:nvSpPr>
          <p:cNvPr id="197" name="Rectangle 13"/>
          <p:cNvSpPr>
            <a:spLocks noChangeArrowheads="1"/>
          </p:cNvSpPr>
          <p:nvPr/>
        </p:nvSpPr>
        <p:spPr bwMode="auto">
          <a:xfrm>
            <a:off x="7464642" y="2059790"/>
            <a:ext cx="590386" cy="45697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  <a:prstDash val="dash"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 smtClean="0"/>
              <a:t>TX</a:t>
            </a:r>
            <a:endParaRPr lang="en-US" dirty="0"/>
          </a:p>
        </p:txBody>
      </p:sp>
      <p:sp>
        <p:nvSpPr>
          <p:cNvPr id="198" name="Rectangle 13"/>
          <p:cNvSpPr>
            <a:spLocks noChangeArrowheads="1"/>
          </p:cNvSpPr>
          <p:nvPr/>
        </p:nvSpPr>
        <p:spPr bwMode="auto">
          <a:xfrm>
            <a:off x="8089482" y="2059790"/>
            <a:ext cx="410697" cy="45697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  <a:prstDash val="dash"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/>
              <a:t>R</a:t>
            </a:r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199" name="TextBox 198"/>
          <p:cNvSpPr txBox="1"/>
          <p:nvPr/>
        </p:nvSpPr>
        <p:spPr>
          <a:xfrm>
            <a:off x="3425764" y="2498645"/>
            <a:ext cx="16796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TXOP</a:t>
            </a:r>
            <a:endParaRPr lang="en-US" dirty="0"/>
          </a:p>
        </p:txBody>
      </p:sp>
      <p:sp>
        <p:nvSpPr>
          <p:cNvPr id="200" name="Rectangle 13"/>
          <p:cNvSpPr>
            <a:spLocks noChangeArrowheads="1"/>
          </p:cNvSpPr>
          <p:nvPr/>
        </p:nvSpPr>
        <p:spPr bwMode="auto">
          <a:xfrm>
            <a:off x="3425764" y="2745795"/>
            <a:ext cx="421483" cy="45697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  <a:prstDash val="dash"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 smtClean="0"/>
              <a:t>TX</a:t>
            </a:r>
            <a:endParaRPr lang="en-US" dirty="0"/>
          </a:p>
        </p:txBody>
      </p:sp>
      <p:sp>
        <p:nvSpPr>
          <p:cNvPr id="201" name="Rectangle 13"/>
          <p:cNvSpPr>
            <a:spLocks noChangeArrowheads="1"/>
          </p:cNvSpPr>
          <p:nvPr/>
        </p:nvSpPr>
        <p:spPr bwMode="auto">
          <a:xfrm>
            <a:off x="3871830" y="2745795"/>
            <a:ext cx="1400486" cy="45697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  <a:prstDash val="dash"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/>
              <a:t>R</a:t>
            </a:r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202" name="TextBox 201"/>
          <p:cNvSpPr txBox="1"/>
          <p:nvPr/>
        </p:nvSpPr>
        <p:spPr>
          <a:xfrm>
            <a:off x="6012069" y="2500078"/>
            <a:ext cx="11085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TXOP</a:t>
            </a:r>
            <a:endParaRPr lang="en-US" dirty="0"/>
          </a:p>
        </p:txBody>
      </p:sp>
      <p:sp>
        <p:nvSpPr>
          <p:cNvPr id="203" name="Rectangle 13"/>
          <p:cNvSpPr>
            <a:spLocks noChangeArrowheads="1"/>
          </p:cNvSpPr>
          <p:nvPr/>
        </p:nvSpPr>
        <p:spPr bwMode="auto">
          <a:xfrm>
            <a:off x="6012068" y="2747228"/>
            <a:ext cx="547114" cy="45697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  <a:prstDash val="dash"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 smtClean="0"/>
              <a:t>TX</a:t>
            </a:r>
            <a:endParaRPr lang="en-US" dirty="0"/>
          </a:p>
        </p:txBody>
      </p:sp>
      <p:sp>
        <p:nvSpPr>
          <p:cNvPr id="204" name="Rectangle 13"/>
          <p:cNvSpPr>
            <a:spLocks noChangeArrowheads="1"/>
          </p:cNvSpPr>
          <p:nvPr/>
        </p:nvSpPr>
        <p:spPr bwMode="auto">
          <a:xfrm>
            <a:off x="6586729" y="2747228"/>
            <a:ext cx="533925" cy="45697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  <a:prstDash val="dash"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/>
              <a:t>R</a:t>
            </a:r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205" name="TextBox 204"/>
          <p:cNvSpPr txBox="1"/>
          <p:nvPr/>
        </p:nvSpPr>
        <p:spPr>
          <a:xfrm>
            <a:off x="7603564" y="2501102"/>
            <a:ext cx="8890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TXOP</a:t>
            </a:r>
            <a:endParaRPr lang="en-US" dirty="0"/>
          </a:p>
        </p:txBody>
      </p:sp>
      <p:sp>
        <p:nvSpPr>
          <p:cNvPr id="206" name="Rectangle 13"/>
          <p:cNvSpPr>
            <a:spLocks noChangeArrowheads="1"/>
          </p:cNvSpPr>
          <p:nvPr/>
        </p:nvSpPr>
        <p:spPr bwMode="auto">
          <a:xfrm>
            <a:off x="7603563" y="2748252"/>
            <a:ext cx="460082" cy="45697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  <a:prstDash val="dash"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 smtClean="0"/>
              <a:t>TX</a:t>
            </a:r>
            <a:endParaRPr lang="en-US" dirty="0"/>
          </a:p>
        </p:txBody>
      </p:sp>
      <p:sp>
        <p:nvSpPr>
          <p:cNvPr id="207" name="Rectangle 13"/>
          <p:cNvSpPr>
            <a:spLocks noChangeArrowheads="1"/>
          </p:cNvSpPr>
          <p:nvPr/>
        </p:nvSpPr>
        <p:spPr bwMode="auto">
          <a:xfrm>
            <a:off x="8091193" y="2748252"/>
            <a:ext cx="394554" cy="45697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  <a:prstDash val="dash"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/>
              <a:t>R</a:t>
            </a:r>
            <a:r>
              <a:rPr lang="en-US" dirty="0" smtClean="0"/>
              <a:t>X</a:t>
            </a:r>
            <a:endParaRPr lang="en-US" dirty="0"/>
          </a:p>
        </p:txBody>
      </p:sp>
      <p:graphicFrame>
        <p:nvGraphicFramePr>
          <p:cNvPr id="90" name="Table 89"/>
          <p:cNvGraphicFramePr>
            <a:graphicFrameLocks noGrp="1"/>
          </p:cNvGraphicFramePr>
          <p:nvPr>
            <p:extLst/>
          </p:nvPr>
        </p:nvGraphicFramePr>
        <p:xfrm>
          <a:off x="4320955" y="2307683"/>
          <a:ext cx="675640" cy="21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/>
                <a:gridCol w="208280"/>
                <a:gridCol w="259080"/>
              </a:tblGrid>
              <a:tr h="174285"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95" name="Table 94"/>
          <p:cNvGraphicFramePr>
            <a:graphicFrameLocks noGrp="1"/>
          </p:cNvGraphicFramePr>
          <p:nvPr>
            <p:extLst/>
          </p:nvPr>
        </p:nvGraphicFramePr>
        <p:xfrm>
          <a:off x="5067792" y="2307784"/>
          <a:ext cx="208280" cy="21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/>
              </a:tblGrid>
              <a:tr h="174285"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1559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23119" cy="276999"/>
          </a:xfrm>
        </p:spPr>
        <p:txBody>
          <a:bodyPr/>
          <a:lstStyle/>
          <a:p>
            <a:r>
              <a:rPr lang="en-US" dirty="0"/>
              <a:t>October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Title 1"/>
              <p:cNvSpPr>
                <a:spLocks noGrp="1"/>
              </p:cNvSpPr>
              <p:nvPr>
                <p:ph type="title"/>
              </p:nvPr>
            </p:nvSpPr>
            <p:spPr>
              <a:xfrm>
                <a:off x="-195" y="685800"/>
                <a:ext cx="9144195" cy="1066800"/>
              </a:xfrm>
            </p:spPr>
            <p:txBody>
              <a:bodyPr/>
              <a:lstStyle/>
              <a:p>
                <a:r>
                  <a:rPr lang="en-US" sz="2800" dirty="0" smtClean="0"/>
                  <a:t>Constrained Multiple </a:t>
                </a:r>
                <a:r>
                  <a:rPr lang="en-US" sz="2800" dirty="0"/>
                  <a:t>Primary Channel based link access plus PIFS based other link access </a:t>
                </a:r>
                <a:r>
                  <a:rPr lang="en-US" sz="2800" dirty="0">
                    <a:solidFill>
                      <a:schemeClr val="tx1"/>
                    </a:solidFill>
                  </a:rPr>
                  <a:t>(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2800" b="1" i="1" dirty="0" smtClean="0">
                        <a:solidFill>
                          <a:srgbClr val="FF0000"/>
                        </a:solidFill>
                      </a:rPr>
                      <m:t>CM</m:t>
                    </m:r>
                    <m:r>
                      <m:rPr>
                        <m:nor/>
                      </m:rPr>
                      <a:rPr lang="en-US" sz="2800" i="1" dirty="0">
                        <a:solidFill>
                          <a:srgbClr val="FF0000"/>
                        </a:solidFill>
                      </a:rPr>
                      <m:t>PC</m:t>
                    </m:r>
                    <m:r>
                      <m:rPr>
                        <m:nor/>
                      </m:rPr>
                      <a:rPr lang="en-US" sz="2800" i="1" dirty="0">
                        <a:solidFill>
                          <a:srgbClr val="FF0000"/>
                        </a:solidFill>
                      </a:rPr>
                      <m:t>+</m:t>
                    </m:r>
                  </m:oMath>
                </a14:m>
                <a:r>
                  <a:rPr lang="en-US" sz="2800" dirty="0">
                    <a:solidFill>
                      <a:schemeClr val="tx1"/>
                    </a:solidFill>
                  </a:rPr>
                  <a:t>) </a:t>
                </a:r>
                <a:r>
                  <a:rPr lang="en-US" sz="2800" dirty="0" smtClean="0">
                    <a:solidFill>
                      <a:schemeClr val="tx1"/>
                    </a:solidFill>
                  </a:rPr>
                  <a:t> </a:t>
                </a:r>
                <a:endParaRPr lang="en-US" sz="28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8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-195" y="685800"/>
                <a:ext cx="9144195" cy="1066800"/>
              </a:xfrm>
              <a:blipFill rotWithShape="0">
                <a:blip r:embed="rId2"/>
                <a:stretch>
                  <a:fillRect t="-571" r="-733" b="-97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4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85800" y="1676400"/>
                <a:ext cx="7772400" cy="4114800"/>
              </a:xfrm>
            </p:spPr>
            <p:txBody>
              <a:bodyPr/>
              <a:lstStyle/>
              <a:p>
                <a:endParaRPr lang="en-US" dirty="0" smtClean="0"/>
              </a:p>
              <a:p>
                <a:endParaRPr lang="en-US" dirty="0"/>
              </a:p>
              <a:p>
                <a:endParaRPr lang="en-US" dirty="0" smtClean="0"/>
              </a:p>
              <a:p>
                <a:endParaRPr lang="en-US" dirty="0"/>
              </a:p>
              <a:p>
                <a:endParaRPr lang="en-US" dirty="0" smtClean="0"/>
              </a:p>
              <a:p>
                <a:r>
                  <a:rPr lang="en-US" dirty="0"/>
                  <a:t>MLO has the following constraint, </a:t>
                </a:r>
              </a:p>
              <a:p>
                <a:pPr lvl="1"/>
                <a:r>
                  <a:rPr lang="en-US" dirty="0"/>
                  <a:t>While a </a:t>
                </a:r>
                <a:r>
                  <a:rPr lang="en-US" dirty="0" smtClean="0"/>
                  <a:t>MLD </a:t>
                </a:r>
                <a:r>
                  <a:rPr lang="en-US" dirty="0"/>
                  <a:t>is receiving frames addressed to itself on a link, the </a:t>
                </a:r>
                <a:r>
                  <a:rPr lang="en-US" dirty="0" smtClean="0"/>
                  <a:t>MLD </a:t>
                </a:r>
                <a:r>
                  <a:rPr lang="en-US" dirty="0"/>
                  <a:t>does not transmit other frames on other link. </a:t>
                </a:r>
              </a:p>
              <a:p>
                <a:r>
                  <a:rPr lang="en-US" dirty="0" smtClean="0"/>
                  <a:t>Other </a:t>
                </a:r>
                <a:r>
                  <a:rPr lang="en-US" dirty="0"/>
                  <a:t>channel access rules are same as in slide </a:t>
                </a:r>
                <a:r>
                  <a:rPr lang="en-US" dirty="0" smtClean="0"/>
                  <a:t>13 </a:t>
                </a:r>
                <a:r>
                  <a:rPr lang="en-US" dirty="0"/>
                  <a:t>(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i="1" dirty="0"/>
                      <m:t>MPC</m:t>
                    </m:r>
                    <m:r>
                      <m:rPr>
                        <m:nor/>
                      </m:rPr>
                      <a:rPr lang="en-US" b="1" i="1" dirty="0" smtClean="0"/>
                      <m:t>+</m:t>
                    </m:r>
                  </m:oMath>
                </a14:m>
                <a:r>
                  <a:rPr lang="en-US" dirty="0"/>
                  <a:t>).</a:t>
                </a:r>
                <a:endParaRPr lang="en-US" sz="1800" dirty="0"/>
              </a:p>
            </p:txBody>
          </p:sp>
        </mc:Choice>
        <mc:Fallback>
          <p:sp>
            <p:nvSpPr>
              <p:cNvPr id="74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1676400"/>
                <a:ext cx="7772400" cy="4114800"/>
              </a:xfrm>
              <a:blipFill rotWithShape="0">
                <a:blip r:embed="rId3"/>
                <a:stretch>
                  <a:fillRect l="-1098" b="-37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5" name="Rectangle 13"/>
          <p:cNvSpPr>
            <a:spLocks noChangeArrowheads="1"/>
          </p:cNvSpPr>
          <p:nvPr/>
        </p:nvSpPr>
        <p:spPr bwMode="auto">
          <a:xfrm>
            <a:off x="495303" y="2037953"/>
            <a:ext cx="881734" cy="169584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400"/>
          </a:p>
        </p:txBody>
      </p:sp>
      <p:sp>
        <p:nvSpPr>
          <p:cNvPr id="76" name="Line 9"/>
          <p:cNvSpPr>
            <a:spLocks noChangeShapeType="1"/>
          </p:cNvSpPr>
          <p:nvPr/>
        </p:nvSpPr>
        <p:spPr bwMode="auto">
          <a:xfrm>
            <a:off x="1208249" y="2519755"/>
            <a:ext cx="7277498" cy="0"/>
          </a:xfrm>
          <a:prstGeom prst="line">
            <a:avLst/>
          </a:prstGeom>
          <a:noFill/>
          <a:ln w="12700" cap="rnd">
            <a:solidFill>
              <a:srgbClr val="5B9BD5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400"/>
          </a:p>
        </p:txBody>
      </p:sp>
      <p:sp>
        <p:nvSpPr>
          <p:cNvPr id="77" name="Line 10"/>
          <p:cNvSpPr>
            <a:spLocks noChangeShapeType="1"/>
          </p:cNvSpPr>
          <p:nvPr/>
        </p:nvSpPr>
        <p:spPr bwMode="auto">
          <a:xfrm>
            <a:off x="1208249" y="3209661"/>
            <a:ext cx="7277498" cy="0"/>
          </a:xfrm>
          <a:prstGeom prst="line">
            <a:avLst/>
          </a:prstGeom>
          <a:noFill/>
          <a:ln w="12700" cap="rnd">
            <a:solidFill>
              <a:srgbClr val="5B9BD5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400"/>
          </a:p>
        </p:txBody>
      </p:sp>
      <p:sp>
        <p:nvSpPr>
          <p:cNvPr id="78" name="TextBox 77"/>
          <p:cNvSpPr txBox="1"/>
          <p:nvPr/>
        </p:nvSpPr>
        <p:spPr>
          <a:xfrm>
            <a:off x="1519616" y="2207204"/>
            <a:ext cx="553109" cy="16158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050" dirty="0" smtClean="0">
                <a:solidFill>
                  <a:schemeClr val="tx2"/>
                </a:solidFill>
                <a:cs typeface="Neo Sans Intel"/>
              </a:rPr>
              <a:t>Link 1</a:t>
            </a:r>
            <a:endParaRPr lang="en-US" sz="1050" dirty="0">
              <a:solidFill>
                <a:schemeClr val="tx2"/>
              </a:solidFill>
              <a:cs typeface="Neo Sans Intel"/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1514235" y="2885875"/>
            <a:ext cx="558488" cy="16158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050" dirty="0" smtClean="0">
                <a:solidFill>
                  <a:schemeClr val="tx2"/>
                </a:solidFill>
                <a:cs typeface="Neo Sans Intel"/>
              </a:rPr>
              <a:t>Link 2</a:t>
            </a:r>
            <a:endParaRPr lang="en-US" sz="1050" dirty="0">
              <a:solidFill>
                <a:schemeClr val="tx2"/>
              </a:solidFill>
              <a:cs typeface="Neo Sans Intel"/>
            </a:endParaRPr>
          </a:p>
        </p:txBody>
      </p:sp>
      <p:sp>
        <p:nvSpPr>
          <p:cNvPr id="80" name="Flowchart: Alternate Process 79"/>
          <p:cNvSpPr/>
          <p:nvPr/>
        </p:nvSpPr>
        <p:spPr>
          <a:xfrm>
            <a:off x="700236" y="2288985"/>
            <a:ext cx="584367" cy="454439"/>
          </a:xfrm>
          <a:prstGeom prst="flowChartAlternateProcess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STA 1</a:t>
            </a:r>
          </a:p>
        </p:txBody>
      </p:sp>
      <p:sp>
        <p:nvSpPr>
          <p:cNvPr id="81" name="Flowchart: Alternate Process 80"/>
          <p:cNvSpPr/>
          <p:nvPr/>
        </p:nvSpPr>
        <p:spPr>
          <a:xfrm>
            <a:off x="700237" y="2984406"/>
            <a:ext cx="584366" cy="454439"/>
          </a:xfrm>
          <a:prstGeom prst="flowChartAlternateProcess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STA 2</a:t>
            </a:r>
          </a:p>
        </p:txBody>
      </p:sp>
      <p:sp>
        <p:nvSpPr>
          <p:cNvPr id="82" name="Rectangle 13"/>
          <p:cNvSpPr>
            <a:spLocks noChangeArrowheads="1"/>
          </p:cNvSpPr>
          <p:nvPr/>
        </p:nvSpPr>
        <p:spPr bwMode="auto">
          <a:xfrm>
            <a:off x="2905668" y="2066088"/>
            <a:ext cx="1107753" cy="45697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endParaRPr lang="en-US" sz="1400" dirty="0"/>
          </a:p>
        </p:txBody>
      </p:sp>
      <p:sp>
        <p:nvSpPr>
          <p:cNvPr id="83" name="Rectangle 13"/>
          <p:cNvSpPr>
            <a:spLocks noChangeArrowheads="1"/>
          </p:cNvSpPr>
          <p:nvPr/>
        </p:nvSpPr>
        <p:spPr bwMode="auto">
          <a:xfrm>
            <a:off x="6175386" y="2065382"/>
            <a:ext cx="1233675" cy="45697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endParaRPr lang="en-US" sz="1400" dirty="0"/>
          </a:p>
        </p:txBody>
      </p:sp>
      <p:sp>
        <p:nvSpPr>
          <p:cNvPr id="84" name="Rectangle 13"/>
          <p:cNvSpPr>
            <a:spLocks noChangeArrowheads="1"/>
          </p:cNvSpPr>
          <p:nvPr/>
        </p:nvSpPr>
        <p:spPr bwMode="auto">
          <a:xfrm>
            <a:off x="2055117" y="2763582"/>
            <a:ext cx="1535639" cy="45697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/>
              <a:t>busy</a:t>
            </a:r>
          </a:p>
        </p:txBody>
      </p:sp>
      <p:sp>
        <p:nvSpPr>
          <p:cNvPr id="86" name="Rectangle 13"/>
          <p:cNvSpPr>
            <a:spLocks noChangeArrowheads="1"/>
          </p:cNvSpPr>
          <p:nvPr/>
        </p:nvSpPr>
        <p:spPr bwMode="auto">
          <a:xfrm>
            <a:off x="4284375" y="2069762"/>
            <a:ext cx="1174957" cy="45697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endParaRPr lang="en-US" sz="1400" dirty="0"/>
          </a:p>
        </p:txBody>
      </p:sp>
      <p:sp>
        <p:nvSpPr>
          <p:cNvPr id="88" name="Rectangle 13"/>
          <p:cNvSpPr>
            <a:spLocks noChangeArrowheads="1"/>
          </p:cNvSpPr>
          <p:nvPr/>
        </p:nvSpPr>
        <p:spPr bwMode="auto">
          <a:xfrm>
            <a:off x="7366510" y="2750526"/>
            <a:ext cx="1119237" cy="45697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/>
              <a:t>busy</a:t>
            </a:r>
          </a:p>
        </p:txBody>
      </p:sp>
      <p:graphicFrame>
        <p:nvGraphicFramePr>
          <p:cNvPr id="89" name="Table 88"/>
          <p:cNvGraphicFramePr>
            <a:graphicFrameLocks noGrp="1"/>
          </p:cNvGraphicFramePr>
          <p:nvPr/>
        </p:nvGraphicFramePr>
        <p:xfrm>
          <a:off x="2072723" y="2305829"/>
          <a:ext cx="833120" cy="21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/>
                <a:gridCol w="208280"/>
                <a:gridCol w="208280"/>
                <a:gridCol w="208280"/>
              </a:tblGrid>
              <a:tr h="174285"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90" name="Table 89"/>
          <p:cNvGraphicFramePr>
            <a:graphicFrameLocks noGrp="1"/>
          </p:cNvGraphicFramePr>
          <p:nvPr/>
        </p:nvGraphicFramePr>
        <p:xfrm>
          <a:off x="5550546" y="2307321"/>
          <a:ext cx="624840" cy="21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/>
                <a:gridCol w="208280"/>
                <a:gridCol w="208280"/>
              </a:tblGrid>
              <a:tr h="174285"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91" name="Table 90"/>
          <p:cNvGraphicFramePr>
            <a:graphicFrameLocks noGrp="1"/>
          </p:cNvGraphicFramePr>
          <p:nvPr/>
        </p:nvGraphicFramePr>
        <p:xfrm>
          <a:off x="4082313" y="2305829"/>
          <a:ext cx="208280" cy="21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/>
              </a:tblGrid>
              <a:tr h="174285"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31" name="Rectangle 13"/>
          <p:cNvSpPr>
            <a:spLocks noChangeArrowheads="1"/>
          </p:cNvSpPr>
          <p:nvPr/>
        </p:nvSpPr>
        <p:spPr bwMode="auto">
          <a:xfrm>
            <a:off x="4286442" y="2748706"/>
            <a:ext cx="986930" cy="45697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endParaRPr lang="en-US" sz="1400" dirty="0"/>
          </a:p>
        </p:txBody>
      </p:sp>
      <p:graphicFrame>
        <p:nvGraphicFramePr>
          <p:cNvPr id="132" name="Table 131"/>
          <p:cNvGraphicFramePr>
            <a:graphicFrameLocks noGrp="1"/>
          </p:cNvGraphicFramePr>
          <p:nvPr/>
        </p:nvGraphicFramePr>
        <p:xfrm>
          <a:off x="3664341" y="2994622"/>
          <a:ext cx="624840" cy="21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/>
                <a:gridCol w="208280"/>
                <a:gridCol w="208280"/>
              </a:tblGrid>
              <a:tr h="174285"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33" name="Rectangle 13"/>
          <p:cNvSpPr>
            <a:spLocks noChangeArrowheads="1"/>
          </p:cNvSpPr>
          <p:nvPr/>
        </p:nvSpPr>
        <p:spPr bwMode="auto">
          <a:xfrm>
            <a:off x="6175386" y="2748696"/>
            <a:ext cx="1107753" cy="45697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endParaRPr lang="en-US" sz="1400" dirty="0"/>
          </a:p>
        </p:txBody>
      </p:sp>
      <p:graphicFrame>
        <p:nvGraphicFramePr>
          <p:cNvPr id="134" name="Table 133"/>
          <p:cNvGraphicFramePr>
            <a:graphicFrameLocks noGrp="1"/>
          </p:cNvGraphicFramePr>
          <p:nvPr/>
        </p:nvGraphicFramePr>
        <p:xfrm>
          <a:off x="5344085" y="2989413"/>
          <a:ext cx="833120" cy="21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/>
                <a:gridCol w="208280"/>
                <a:gridCol w="208280"/>
                <a:gridCol w="208280"/>
              </a:tblGrid>
              <a:tr h="174285"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35" name="Rectangle 13"/>
          <p:cNvSpPr>
            <a:spLocks noChangeArrowheads="1"/>
          </p:cNvSpPr>
          <p:nvPr/>
        </p:nvSpPr>
        <p:spPr bwMode="auto">
          <a:xfrm>
            <a:off x="7701082" y="2066088"/>
            <a:ext cx="784666" cy="45697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endParaRPr lang="en-US" sz="1400" dirty="0"/>
          </a:p>
        </p:txBody>
      </p:sp>
      <p:graphicFrame>
        <p:nvGraphicFramePr>
          <p:cNvPr id="136" name="Table 135"/>
          <p:cNvGraphicFramePr>
            <a:graphicFrameLocks noGrp="1"/>
          </p:cNvGraphicFramePr>
          <p:nvPr/>
        </p:nvGraphicFramePr>
        <p:xfrm>
          <a:off x="7500422" y="2309706"/>
          <a:ext cx="208280" cy="21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/>
              </a:tblGrid>
              <a:tr h="174285"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37" name="TextBox 136"/>
          <p:cNvSpPr txBox="1"/>
          <p:nvPr/>
        </p:nvSpPr>
        <p:spPr>
          <a:xfrm>
            <a:off x="-46996" y="2707407"/>
            <a:ext cx="5261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MLD</a:t>
            </a:r>
            <a:endParaRPr lang="en-US" dirty="0"/>
          </a:p>
        </p:txBody>
      </p:sp>
      <p:sp>
        <p:nvSpPr>
          <p:cNvPr id="138" name="TextBox 137"/>
          <p:cNvSpPr txBox="1"/>
          <p:nvPr/>
        </p:nvSpPr>
        <p:spPr>
          <a:xfrm>
            <a:off x="2902182" y="1814961"/>
            <a:ext cx="11112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TXOP</a:t>
            </a:r>
            <a:endParaRPr lang="en-US" dirty="0"/>
          </a:p>
        </p:txBody>
      </p:sp>
      <p:sp>
        <p:nvSpPr>
          <p:cNvPr id="139" name="Rectangle 13"/>
          <p:cNvSpPr>
            <a:spLocks noChangeArrowheads="1"/>
          </p:cNvSpPr>
          <p:nvPr/>
        </p:nvSpPr>
        <p:spPr bwMode="auto">
          <a:xfrm>
            <a:off x="2902182" y="2062111"/>
            <a:ext cx="547114" cy="45697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  <a:prstDash val="dash"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 smtClean="0"/>
              <a:t>TX</a:t>
            </a:r>
            <a:endParaRPr lang="en-US" dirty="0"/>
          </a:p>
        </p:txBody>
      </p:sp>
      <p:sp>
        <p:nvSpPr>
          <p:cNvPr id="140" name="Rectangle 13"/>
          <p:cNvSpPr>
            <a:spLocks noChangeArrowheads="1"/>
          </p:cNvSpPr>
          <p:nvPr/>
        </p:nvSpPr>
        <p:spPr bwMode="auto">
          <a:xfrm>
            <a:off x="3476843" y="2062111"/>
            <a:ext cx="536578" cy="45697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  <a:prstDash val="dash"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/>
              <a:t>R</a:t>
            </a:r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141" name="TextBox 140"/>
          <p:cNvSpPr txBox="1"/>
          <p:nvPr/>
        </p:nvSpPr>
        <p:spPr>
          <a:xfrm>
            <a:off x="4288141" y="1814961"/>
            <a:ext cx="117104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TXOP</a:t>
            </a:r>
            <a:endParaRPr lang="en-US" dirty="0"/>
          </a:p>
        </p:txBody>
      </p:sp>
      <p:sp>
        <p:nvSpPr>
          <p:cNvPr id="142" name="Rectangle 13"/>
          <p:cNvSpPr>
            <a:spLocks noChangeArrowheads="1"/>
          </p:cNvSpPr>
          <p:nvPr/>
        </p:nvSpPr>
        <p:spPr bwMode="auto">
          <a:xfrm>
            <a:off x="4288140" y="2062111"/>
            <a:ext cx="534527" cy="45697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  <a:prstDash val="dash"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 smtClean="0"/>
              <a:t>TX</a:t>
            </a:r>
            <a:endParaRPr lang="en-US" dirty="0"/>
          </a:p>
        </p:txBody>
      </p:sp>
      <p:sp>
        <p:nvSpPr>
          <p:cNvPr id="143" name="Rectangle 13"/>
          <p:cNvSpPr>
            <a:spLocks noChangeArrowheads="1"/>
          </p:cNvSpPr>
          <p:nvPr/>
        </p:nvSpPr>
        <p:spPr bwMode="auto">
          <a:xfrm>
            <a:off x="4850215" y="2062111"/>
            <a:ext cx="608969" cy="45697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  <a:prstDash val="dash"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/>
              <a:t>R</a:t>
            </a:r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144" name="TextBox 143"/>
          <p:cNvSpPr txBox="1"/>
          <p:nvPr/>
        </p:nvSpPr>
        <p:spPr>
          <a:xfrm>
            <a:off x="6161849" y="1817333"/>
            <a:ext cx="12472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TXOP</a:t>
            </a:r>
            <a:endParaRPr lang="en-US" dirty="0"/>
          </a:p>
        </p:txBody>
      </p:sp>
      <p:sp>
        <p:nvSpPr>
          <p:cNvPr id="145" name="Rectangle 13"/>
          <p:cNvSpPr>
            <a:spLocks noChangeArrowheads="1"/>
          </p:cNvSpPr>
          <p:nvPr/>
        </p:nvSpPr>
        <p:spPr bwMode="auto">
          <a:xfrm>
            <a:off x="6161848" y="2064483"/>
            <a:ext cx="645187" cy="45697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  <a:prstDash val="dash"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 smtClean="0"/>
              <a:t>TX</a:t>
            </a:r>
            <a:endParaRPr lang="en-US" dirty="0"/>
          </a:p>
        </p:txBody>
      </p:sp>
      <p:sp>
        <p:nvSpPr>
          <p:cNvPr id="146" name="Rectangle 13"/>
          <p:cNvSpPr>
            <a:spLocks noChangeArrowheads="1"/>
          </p:cNvSpPr>
          <p:nvPr/>
        </p:nvSpPr>
        <p:spPr bwMode="auto">
          <a:xfrm>
            <a:off x="6834584" y="2064483"/>
            <a:ext cx="574476" cy="45697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  <a:prstDash val="dash"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/>
              <a:t>R</a:t>
            </a:r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147" name="TextBox 146"/>
          <p:cNvSpPr txBox="1"/>
          <p:nvPr/>
        </p:nvSpPr>
        <p:spPr>
          <a:xfrm>
            <a:off x="6179307" y="2498645"/>
            <a:ext cx="11112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TXOP</a:t>
            </a:r>
            <a:endParaRPr lang="en-US" dirty="0"/>
          </a:p>
        </p:txBody>
      </p:sp>
      <p:sp>
        <p:nvSpPr>
          <p:cNvPr id="148" name="Rectangle 13"/>
          <p:cNvSpPr>
            <a:spLocks noChangeArrowheads="1"/>
          </p:cNvSpPr>
          <p:nvPr/>
        </p:nvSpPr>
        <p:spPr bwMode="auto">
          <a:xfrm>
            <a:off x="6179306" y="2745795"/>
            <a:ext cx="626170" cy="45697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  <a:prstDash val="dash"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 smtClean="0"/>
              <a:t>TX</a:t>
            </a:r>
            <a:endParaRPr lang="en-US" dirty="0"/>
          </a:p>
        </p:txBody>
      </p:sp>
      <p:sp>
        <p:nvSpPr>
          <p:cNvPr id="149" name="Rectangle 13"/>
          <p:cNvSpPr>
            <a:spLocks noChangeArrowheads="1"/>
          </p:cNvSpPr>
          <p:nvPr/>
        </p:nvSpPr>
        <p:spPr bwMode="auto">
          <a:xfrm>
            <a:off x="6833024" y="2745795"/>
            <a:ext cx="457522" cy="45697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  <a:prstDash val="dash"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/>
              <a:t>R</a:t>
            </a:r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150" name="TextBox 149"/>
          <p:cNvSpPr txBox="1"/>
          <p:nvPr/>
        </p:nvSpPr>
        <p:spPr>
          <a:xfrm>
            <a:off x="7695435" y="1822701"/>
            <a:ext cx="7903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TXOP</a:t>
            </a:r>
            <a:endParaRPr lang="en-US" dirty="0"/>
          </a:p>
        </p:txBody>
      </p:sp>
      <p:sp>
        <p:nvSpPr>
          <p:cNvPr id="151" name="Rectangle 13"/>
          <p:cNvSpPr>
            <a:spLocks noChangeArrowheads="1"/>
          </p:cNvSpPr>
          <p:nvPr/>
        </p:nvSpPr>
        <p:spPr bwMode="auto">
          <a:xfrm>
            <a:off x="7695434" y="2069851"/>
            <a:ext cx="776303" cy="45697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  <a:prstDash val="dash"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 smtClean="0"/>
              <a:t>TX</a:t>
            </a:r>
            <a:endParaRPr lang="en-US" dirty="0"/>
          </a:p>
        </p:txBody>
      </p:sp>
      <p:sp>
        <p:nvSpPr>
          <p:cNvPr id="155" name="TextBox 154"/>
          <p:cNvSpPr txBox="1"/>
          <p:nvPr/>
        </p:nvSpPr>
        <p:spPr>
          <a:xfrm>
            <a:off x="4284955" y="2502262"/>
            <a:ext cx="98841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TXOP</a:t>
            </a:r>
            <a:endParaRPr lang="en-US" dirty="0"/>
          </a:p>
        </p:txBody>
      </p:sp>
      <p:sp>
        <p:nvSpPr>
          <p:cNvPr id="156" name="Rectangle 13"/>
          <p:cNvSpPr>
            <a:spLocks noChangeArrowheads="1"/>
          </p:cNvSpPr>
          <p:nvPr/>
        </p:nvSpPr>
        <p:spPr bwMode="auto">
          <a:xfrm>
            <a:off x="4284954" y="2749412"/>
            <a:ext cx="537713" cy="45697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  <a:prstDash val="dash"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 smtClean="0"/>
              <a:t>TX</a:t>
            </a:r>
            <a:endParaRPr lang="en-US" dirty="0"/>
          </a:p>
        </p:txBody>
      </p:sp>
      <p:sp>
        <p:nvSpPr>
          <p:cNvPr id="157" name="Rectangle 13"/>
          <p:cNvSpPr>
            <a:spLocks noChangeArrowheads="1"/>
          </p:cNvSpPr>
          <p:nvPr/>
        </p:nvSpPr>
        <p:spPr bwMode="auto">
          <a:xfrm>
            <a:off x="4850216" y="2749412"/>
            <a:ext cx="417905" cy="45697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  <a:prstDash val="dash"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/>
              <a:t>R</a:t>
            </a:r>
            <a:r>
              <a:rPr lang="en-US" dirty="0" smtClean="0"/>
              <a:t>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946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r>
              <a:rPr lang="en-US" dirty="0" smtClean="0"/>
              <a:t>Constrained+ </a:t>
            </a:r>
            <a:r>
              <a:rPr lang="en-US" dirty="0" smtClean="0"/>
              <a:t>Multi-Link Operation</a:t>
            </a:r>
            <a:r>
              <a:rPr lang="en-US" dirty="0"/>
              <a:t>: Independent PPDU transmissions on multiple links, under the following </a:t>
            </a:r>
            <a:r>
              <a:rPr lang="en-US" dirty="0" smtClean="0"/>
              <a:t>two constraint,</a:t>
            </a:r>
          </a:p>
          <a:p>
            <a:pPr lvl="2"/>
            <a:r>
              <a:rPr lang="en-US" dirty="0"/>
              <a:t>While a </a:t>
            </a:r>
            <a:r>
              <a:rPr lang="en-US" dirty="0" smtClean="0"/>
              <a:t>MLD </a:t>
            </a:r>
            <a:r>
              <a:rPr lang="en-US" dirty="0"/>
              <a:t>is receiving </a:t>
            </a:r>
            <a:r>
              <a:rPr lang="en-US" dirty="0" smtClean="0"/>
              <a:t>a frame </a:t>
            </a:r>
            <a:r>
              <a:rPr lang="en-US" dirty="0"/>
              <a:t>addressed to itself on a link, the </a:t>
            </a:r>
            <a:r>
              <a:rPr lang="en-US" dirty="0" smtClean="0"/>
              <a:t>MLD </a:t>
            </a:r>
            <a:r>
              <a:rPr lang="en-US" dirty="0"/>
              <a:t>does not transmit other frames on </a:t>
            </a:r>
            <a:r>
              <a:rPr lang="en-US" dirty="0" smtClean="0"/>
              <a:t>other </a:t>
            </a:r>
            <a:r>
              <a:rPr lang="en-US" dirty="0"/>
              <a:t>link. </a:t>
            </a:r>
            <a:endParaRPr lang="en-US" dirty="0" smtClean="0"/>
          </a:p>
          <a:p>
            <a:pPr lvl="3"/>
            <a:r>
              <a:rPr lang="en-US" dirty="0"/>
              <a:t>NOTE- If a </a:t>
            </a:r>
            <a:r>
              <a:rPr lang="en-US" dirty="0" smtClean="0"/>
              <a:t>MLD </a:t>
            </a:r>
            <a:r>
              <a:rPr lang="en-US" dirty="0"/>
              <a:t>can ensure that it is not an intended receiver of this frame, the </a:t>
            </a:r>
            <a:r>
              <a:rPr lang="en-US" dirty="0" smtClean="0"/>
              <a:t>MLD </a:t>
            </a:r>
            <a:r>
              <a:rPr lang="en-US" dirty="0"/>
              <a:t>can transmit.</a:t>
            </a:r>
          </a:p>
          <a:p>
            <a:pPr lvl="2"/>
            <a:r>
              <a:rPr lang="en-US" dirty="0" smtClean="0"/>
              <a:t>While </a:t>
            </a:r>
            <a:r>
              <a:rPr lang="en-US" dirty="0" smtClean="0"/>
              <a:t>a </a:t>
            </a:r>
            <a:r>
              <a:rPr lang="en-US" dirty="0" smtClean="0"/>
              <a:t>MLD </a:t>
            </a:r>
            <a:r>
              <a:rPr lang="en-US" dirty="0" smtClean="0"/>
              <a:t>is transmitting </a:t>
            </a:r>
            <a:r>
              <a:rPr lang="en-US" dirty="0" smtClean="0"/>
              <a:t>a frame </a:t>
            </a:r>
            <a:r>
              <a:rPr lang="en-US" dirty="0" smtClean="0"/>
              <a:t>on one link</a:t>
            </a:r>
            <a:r>
              <a:rPr lang="en-US" dirty="0"/>
              <a:t>, </a:t>
            </a:r>
            <a:r>
              <a:rPr lang="en-US" dirty="0" smtClean="0"/>
              <a:t>the channel </a:t>
            </a:r>
            <a:r>
              <a:rPr lang="en-US" dirty="0"/>
              <a:t>access of </a:t>
            </a:r>
            <a:r>
              <a:rPr lang="en-US" dirty="0" smtClean="0"/>
              <a:t>other link of the </a:t>
            </a:r>
            <a:r>
              <a:rPr lang="en-US" dirty="0" smtClean="0"/>
              <a:t>MLD </a:t>
            </a:r>
            <a:r>
              <a:rPr lang="en-US" dirty="0" smtClean="0"/>
              <a:t>is disallowed </a:t>
            </a:r>
            <a:r>
              <a:rPr lang="en-US" dirty="0"/>
              <a:t>(e.g., the </a:t>
            </a:r>
            <a:r>
              <a:rPr lang="en-US" dirty="0" err="1" smtClean="0"/>
              <a:t>backoff</a:t>
            </a:r>
            <a:r>
              <a:rPr lang="en-US" dirty="0" smtClean="0"/>
              <a:t> is paused).  </a:t>
            </a:r>
          </a:p>
          <a:p>
            <a:pPr lvl="1"/>
            <a:r>
              <a:rPr lang="en-US" dirty="0" smtClean="0"/>
              <a:t>Constrained+ Multiple </a:t>
            </a:r>
            <a:r>
              <a:rPr lang="en-US" dirty="0"/>
              <a:t>Primary Channel based link access (</a:t>
            </a:r>
            <a:r>
              <a:rPr lang="en-US" i="1" dirty="0" smtClean="0">
                <a:solidFill>
                  <a:srgbClr val="FF0000"/>
                </a:solidFill>
              </a:rPr>
              <a:t>C+MPC</a:t>
            </a:r>
            <a:r>
              <a:rPr lang="en-US" dirty="0"/>
              <a:t>). </a:t>
            </a:r>
          </a:p>
          <a:p>
            <a:pPr lvl="1"/>
            <a:r>
              <a:rPr lang="en-US" dirty="0" smtClean="0"/>
              <a:t>Constrained+ Multiple </a:t>
            </a:r>
            <a:r>
              <a:rPr lang="en-US" dirty="0"/>
              <a:t>Primary Channel based link access plus PIFS based other link access (</a:t>
            </a:r>
            <a:r>
              <a:rPr lang="en-US" i="1" dirty="0" smtClean="0">
                <a:solidFill>
                  <a:srgbClr val="FF0000"/>
                </a:solidFill>
              </a:rPr>
              <a:t>C+MPC+</a:t>
            </a:r>
            <a:r>
              <a:rPr lang="en-US" dirty="0" smtClean="0"/>
              <a:t>).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23119" cy="276999"/>
          </a:xfrm>
        </p:spPr>
        <p:txBody>
          <a:bodyPr/>
          <a:lstStyle/>
          <a:p>
            <a:r>
              <a:rPr lang="en-US" dirty="0"/>
              <a:t>October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/>
              <a:t>Multi-Link Operation Mechanisms</a:t>
            </a:r>
          </a:p>
        </p:txBody>
      </p:sp>
    </p:spTree>
    <p:extLst>
      <p:ext uri="{BB962C8B-B14F-4D97-AF65-F5344CB8AC3E}">
        <p14:creationId xmlns:p14="http://schemas.microsoft.com/office/powerpoint/2010/main" val="3116236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23119" cy="276999"/>
          </a:xfrm>
        </p:spPr>
        <p:txBody>
          <a:bodyPr/>
          <a:lstStyle/>
          <a:p>
            <a:r>
              <a:rPr lang="en-US" dirty="0"/>
              <a:t>October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Title 1"/>
              <p:cNvSpPr>
                <a:spLocks noGrp="1"/>
              </p:cNvSpPr>
              <p:nvPr>
                <p:ph type="title"/>
              </p:nvPr>
            </p:nvSpPr>
            <p:spPr>
              <a:xfrm>
                <a:off x="-195" y="685800"/>
                <a:ext cx="9144195" cy="1066800"/>
              </a:xfrm>
            </p:spPr>
            <p:txBody>
              <a:bodyPr/>
              <a:lstStyle/>
              <a:p>
                <a:r>
                  <a:rPr lang="en-US" sz="2800" dirty="0" smtClean="0">
                    <a:solidFill>
                      <a:schemeClr val="tx1"/>
                    </a:solidFill>
                  </a:rPr>
                  <a:t>Constrained+ </a:t>
                </a:r>
                <a:r>
                  <a:rPr lang="en-US" sz="2800" dirty="0">
                    <a:solidFill>
                      <a:schemeClr val="tx1"/>
                    </a:solidFill>
                  </a:rPr>
                  <a:t>Multiple </a:t>
                </a:r>
                <a:r>
                  <a:rPr lang="en-US" sz="2800" dirty="0">
                    <a:solidFill>
                      <a:schemeClr val="tx1"/>
                    </a:solidFill>
                  </a:rPr>
                  <a:t>Primary Channel based link access </a:t>
                </a:r>
                <a:br>
                  <a:rPr lang="en-US" sz="2800" dirty="0">
                    <a:solidFill>
                      <a:schemeClr val="tx1"/>
                    </a:solidFill>
                  </a:rPr>
                </a:br>
                <a:r>
                  <a:rPr lang="en-US" sz="2800" dirty="0">
                    <a:solidFill>
                      <a:schemeClr val="tx1"/>
                    </a:solidFill>
                  </a:rPr>
                  <a:t>(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2800" i="1" dirty="0">
                        <a:solidFill>
                          <a:srgbClr val="FF0000"/>
                        </a:solidFill>
                      </a:rPr>
                      <m:t>C</m:t>
                    </m:r>
                    <m:r>
                      <m:rPr>
                        <m:nor/>
                      </m:rPr>
                      <a:rPr lang="en-US" sz="2800" b="1" i="1" dirty="0" smtClean="0">
                        <a:solidFill>
                          <a:srgbClr val="FF0000"/>
                        </a:solidFill>
                      </a:rPr>
                      <m:t>+</m:t>
                    </m:r>
                    <m:r>
                      <m:rPr>
                        <m:nor/>
                      </m:rPr>
                      <a:rPr lang="en-US" sz="2800" i="1" dirty="0">
                        <a:solidFill>
                          <a:srgbClr val="FF0000"/>
                        </a:solidFill>
                      </a:rPr>
                      <m:t>M</m:t>
                    </m:r>
                    <m:r>
                      <m:rPr>
                        <m:nor/>
                      </m:rPr>
                      <a:rPr lang="en-US" sz="2800" i="1" dirty="0">
                        <a:solidFill>
                          <a:srgbClr val="FF0000"/>
                        </a:solidFill>
                      </a:rPr>
                      <m:t>PC</m:t>
                    </m:r>
                  </m:oMath>
                </a14:m>
                <a:r>
                  <a:rPr lang="en-US" sz="2800" dirty="0" smtClean="0">
                    <a:solidFill>
                      <a:schemeClr val="tx1"/>
                    </a:solidFill>
                  </a:rPr>
                  <a:t>)</a:t>
                </a:r>
                <a:r>
                  <a:rPr lang="en-US" sz="2800" dirty="0" smtClean="0"/>
                  <a:t> </a:t>
                </a:r>
                <a:endParaRPr lang="en-US" sz="2800" dirty="0"/>
              </a:p>
            </p:txBody>
          </p:sp>
        </mc:Choice>
        <mc:Fallback>
          <p:sp>
            <p:nvSpPr>
              <p:cNvPr id="8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-195" y="685800"/>
                <a:ext cx="9144195" cy="1066800"/>
              </a:xfrm>
              <a:blipFill rotWithShape="0">
                <a:blip r:embed="rId2"/>
                <a:stretch>
                  <a:fillRect l="-933" t="-571" r="-1867" b="-97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4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85800" y="1676400"/>
                <a:ext cx="7772400" cy="4114800"/>
              </a:xfrm>
            </p:spPr>
            <p:txBody>
              <a:bodyPr/>
              <a:lstStyle/>
              <a:p>
                <a:endParaRPr lang="en-US" dirty="0" smtClean="0"/>
              </a:p>
              <a:p>
                <a:endParaRPr lang="en-US" dirty="0"/>
              </a:p>
              <a:p>
                <a:endParaRPr lang="en-US" dirty="0" smtClean="0"/>
              </a:p>
              <a:p>
                <a:endParaRPr lang="en-US" dirty="0"/>
              </a:p>
              <a:p>
                <a:endParaRPr lang="en-US" dirty="0" smtClean="0"/>
              </a:p>
              <a:p>
                <a:r>
                  <a:rPr lang="en-US" sz="2000" dirty="0" smtClean="0"/>
                  <a:t>The MLO </a:t>
                </a:r>
                <a:r>
                  <a:rPr lang="en-US" sz="2000" dirty="0"/>
                  <a:t>has the following </a:t>
                </a:r>
                <a:r>
                  <a:rPr lang="en-US" sz="2000" dirty="0" smtClean="0"/>
                  <a:t>two constraints, </a:t>
                </a:r>
                <a:endParaRPr lang="en-US" sz="2000" dirty="0"/>
              </a:p>
              <a:p>
                <a:pPr lvl="1"/>
                <a:r>
                  <a:rPr lang="en-US" dirty="0"/>
                  <a:t>While a </a:t>
                </a:r>
                <a:r>
                  <a:rPr lang="en-US" dirty="0" smtClean="0"/>
                  <a:t>MLD </a:t>
                </a:r>
                <a:r>
                  <a:rPr lang="en-US" dirty="0"/>
                  <a:t>is receiving frames addressed to itself on a link, the </a:t>
                </a:r>
                <a:r>
                  <a:rPr lang="en-US" dirty="0" smtClean="0"/>
                  <a:t>MLD </a:t>
                </a:r>
                <a:r>
                  <a:rPr lang="en-US" dirty="0"/>
                  <a:t>does not transmit other frames on other link. </a:t>
                </a:r>
              </a:p>
              <a:p>
                <a:pPr lvl="1"/>
                <a:r>
                  <a:rPr lang="en-US" dirty="0"/>
                  <a:t>While a </a:t>
                </a:r>
                <a:r>
                  <a:rPr lang="en-US" dirty="0" smtClean="0"/>
                  <a:t>MLD </a:t>
                </a:r>
                <a:r>
                  <a:rPr lang="en-US" dirty="0"/>
                  <a:t>is transmitting frames on one link, the channel access of other link of the </a:t>
                </a:r>
                <a:r>
                  <a:rPr lang="en-US" dirty="0" smtClean="0"/>
                  <a:t>MLD </a:t>
                </a:r>
                <a:r>
                  <a:rPr lang="en-US" dirty="0"/>
                  <a:t>is disallowed (e.g., the </a:t>
                </a:r>
                <a:r>
                  <a:rPr lang="en-US" dirty="0" err="1"/>
                  <a:t>backoff</a:t>
                </a:r>
                <a:r>
                  <a:rPr lang="en-US" dirty="0"/>
                  <a:t> is paused).  </a:t>
                </a:r>
              </a:p>
              <a:p>
                <a:r>
                  <a:rPr lang="en-US" sz="2000" dirty="0" smtClean="0"/>
                  <a:t>Other </a:t>
                </a:r>
                <a:r>
                  <a:rPr lang="en-US" sz="2000" dirty="0"/>
                  <a:t>channel access rules are same as in slide </a:t>
                </a:r>
                <a:r>
                  <a:rPr lang="en-US" sz="2000" dirty="0" smtClean="0"/>
                  <a:t>12 </a:t>
                </a:r>
                <a:r>
                  <a:rPr lang="en-US" sz="2000" dirty="0"/>
                  <a:t>(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2000" i="1" dirty="0"/>
                      <m:t>MPC</m:t>
                    </m:r>
                  </m:oMath>
                </a14:m>
                <a:r>
                  <a:rPr lang="en-US" sz="2000" dirty="0"/>
                  <a:t>).</a:t>
                </a:r>
              </a:p>
            </p:txBody>
          </p:sp>
        </mc:Choice>
        <mc:Fallback>
          <p:sp>
            <p:nvSpPr>
              <p:cNvPr id="74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1676400"/>
                <a:ext cx="7772400" cy="4114800"/>
              </a:xfrm>
              <a:blipFill rotWithShape="0">
                <a:blip r:embed="rId3"/>
                <a:stretch>
                  <a:fillRect l="-706" b="-142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5" name="Rectangle 13"/>
          <p:cNvSpPr>
            <a:spLocks noChangeArrowheads="1"/>
          </p:cNvSpPr>
          <p:nvPr/>
        </p:nvSpPr>
        <p:spPr bwMode="auto">
          <a:xfrm>
            <a:off x="495303" y="2037953"/>
            <a:ext cx="881734" cy="169584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400"/>
          </a:p>
        </p:txBody>
      </p:sp>
      <p:sp>
        <p:nvSpPr>
          <p:cNvPr id="76" name="Line 9"/>
          <p:cNvSpPr>
            <a:spLocks noChangeShapeType="1"/>
          </p:cNvSpPr>
          <p:nvPr/>
        </p:nvSpPr>
        <p:spPr bwMode="auto">
          <a:xfrm>
            <a:off x="1208249" y="2519755"/>
            <a:ext cx="7277498" cy="0"/>
          </a:xfrm>
          <a:prstGeom prst="line">
            <a:avLst/>
          </a:prstGeom>
          <a:noFill/>
          <a:ln w="12700" cap="rnd">
            <a:solidFill>
              <a:srgbClr val="5B9BD5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400"/>
          </a:p>
        </p:txBody>
      </p:sp>
      <p:sp>
        <p:nvSpPr>
          <p:cNvPr id="77" name="Line 10"/>
          <p:cNvSpPr>
            <a:spLocks noChangeShapeType="1"/>
          </p:cNvSpPr>
          <p:nvPr/>
        </p:nvSpPr>
        <p:spPr bwMode="auto">
          <a:xfrm>
            <a:off x="1208249" y="3209661"/>
            <a:ext cx="7277498" cy="0"/>
          </a:xfrm>
          <a:prstGeom prst="line">
            <a:avLst/>
          </a:prstGeom>
          <a:noFill/>
          <a:ln w="12700" cap="rnd">
            <a:solidFill>
              <a:srgbClr val="5B9BD5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400"/>
          </a:p>
        </p:txBody>
      </p:sp>
      <p:sp>
        <p:nvSpPr>
          <p:cNvPr id="78" name="TextBox 77"/>
          <p:cNvSpPr txBox="1"/>
          <p:nvPr/>
        </p:nvSpPr>
        <p:spPr>
          <a:xfrm>
            <a:off x="1519616" y="2207204"/>
            <a:ext cx="553109" cy="16158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050" dirty="0" smtClean="0">
                <a:solidFill>
                  <a:schemeClr val="tx2"/>
                </a:solidFill>
                <a:cs typeface="Neo Sans Intel"/>
              </a:rPr>
              <a:t>Link 1</a:t>
            </a:r>
            <a:endParaRPr lang="en-US" sz="1050" dirty="0">
              <a:solidFill>
                <a:schemeClr val="tx2"/>
              </a:solidFill>
              <a:cs typeface="Neo Sans Intel"/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1514235" y="2885875"/>
            <a:ext cx="558488" cy="16158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050" dirty="0" smtClean="0">
                <a:solidFill>
                  <a:schemeClr val="tx2"/>
                </a:solidFill>
                <a:cs typeface="Neo Sans Intel"/>
              </a:rPr>
              <a:t>Link 2</a:t>
            </a:r>
            <a:endParaRPr lang="en-US" sz="1050" dirty="0">
              <a:solidFill>
                <a:schemeClr val="tx2"/>
              </a:solidFill>
              <a:cs typeface="Neo Sans Intel"/>
            </a:endParaRPr>
          </a:p>
        </p:txBody>
      </p:sp>
      <p:sp>
        <p:nvSpPr>
          <p:cNvPr id="80" name="Flowchart: Alternate Process 79"/>
          <p:cNvSpPr/>
          <p:nvPr/>
        </p:nvSpPr>
        <p:spPr>
          <a:xfrm>
            <a:off x="700236" y="2288985"/>
            <a:ext cx="584367" cy="454439"/>
          </a:xfrm>
          <a:prstGeom prst="flowChartAlternateProcess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STA 1</a:t>
            </a:r>
          </a:p>
        </p:txBody>
      </p:sp>
      <p:sp>
        <p:nvSpPr>
          <p:cNvPr id="81" name="Flowchart: Alternate Process 80"/>
          <p:cNvSpPr/>
          <p:nvPr/>
        </p:nvSpPr>
        <p:spPr>
          <a:xfrm>
            <a:off x="700237" y="2984406"/>
            <a:ext cx="584366" cy="454439"/>
          </a:xfrm>
          <a:prstGeom prst="flowChartAlternateProcess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STA 2</a:t>
            </a:r>
          </a:p>
        </p:txBody>
      </p:sp>
      <p:sp>
        <p:nvSpPr>
          <p:cNvPr id="82" name="Rectangle 13"/>
          <p:cNvSpPr>
            <a:spLocks noChangeArrowheads="1"/>
          </p:cNvSpPr>
          <p:nvPr/>
        </p:nvSpPr>
        <p:spPr bwMode="auto">
          <a:xfrm>
            <a:off x="2905668" y="2066088"/>
            <a:ext cx="1308260" cy="45697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endParaRPr lang="en-US" sz="1400" dirty="0"/>
          </a:p>
        </p:txBody>
      </p:sp>
      <p:graphicFrame>
        <p:nvGraphicFramePr>
          <p:cNvPr id="89" name="Table 88"/>
          <p:cNvGraphicFramePr>
            <a:graphicFrameLocks noGrp="1"/>
          </p:cNvGraphicFramePr>
          <p:nvPr/>
        </p:nvGraphicFramePr>
        <p:xfrm>
          <a:off x="2072723" y="2305829"/>
          <a:ext cx="833120" cy="21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/>
                <a:gridCol w="208280"/>
                <a:gridCol w="208280"/>
                <a:gridCol w="208280"/>
              </a:tblGrid>
              <a:tr h="174285"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30" name="Rectangle 13"/>
          <p:cNvSpPr>
            <a:spLocks noChangeArrowheads="1"/>
          </p:cNvSpPr>
          <p:nvPr/>
        </p:nvSpPr>
        <p:spPr bwMode="auto">
          <a:xfrm>
            <a:off x="6248427" y="2061205"/>
            <a:ext cx="1152215" cy="45697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endParaRPr lang="en-US" sz="1400" dirty="0"/>
          </a:p>
        </p:txBody>
      </p:sp>
      <p:graphicFrame>
        <p:nvGraphicFramePr>
          <p:cNvPr id="137" name="Table 136"/>
          <p:cNvGraphicFramePr>
            <a:graphicFrameLocks noGrp="1"/>
          </p:cNvGraphicFramePr>
          <p:nvPr>
            <p:extLst/>
          </p:nvPr>
        </p:nvGraphicFramePr>
        <p:xfrm>
          <a:off x="5626326" y="2307121"/>
          <a:ext cx="624840" cy="21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/>
                <a:gridCol w="208280"/>
                <a:gridCol w="208280"/>
              </a:tblGrid>
              <a:tr h="174285"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38" name="Rectangle 13"/>
          <p:cNvSpPr>
            <a:spLocks noChangeArrowheads="1"/>
          </p:cNvSpPr>
          <p:nvPr/>
        </p:nvSpPr>
        <p:spPr bwMode="auto">
          <a:xfrm>
            <a:off x="7955289" y="2750970"/>
            <a:ext cx="526059" cy="45697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endParaRPr lang="en-US" sz="1400" dirty="0"/>
          </a:p>
        </p:txBody>
      </p:sp>
      <p:graphicFrame>
        <p:nvGraphicFramePr>
          <p:cNvPr id="139" name="Table 138"/>
          <p:cNvGraphicFramePr>
            <a:graphicFrameLocks noGrp="1"/>
          </p:cNvGraphicFramePr>
          <p:nvPr>
            <p:extLst/>
          </p:nvPr>
        </p:nvGraphicFramePr>
        <p:xfrm>
          <a:off x="6833288" y="2995313"/>
          <a:ext cx="416560" cy="21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/>
                <a:gridCol w="208280"/>
              </a:tblGrid>
              <a:tr h="174285"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40" name="TextBox 139"/>
          <p:cNvSpPr txBox="1"/>
          <p:nvPr/>
        </p:nvSpPr>
        <p:spPr>
          <a:xfrm>
            <a:off x="-46996" y="2707407"/>
            <a:ext cx="5261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MLD</a:t>
            </a:r>
            <a:endParaRPr lang="en-US" dirty="0"/>
          </a:p>
        </p:txBody>
      </p:sp>
      <p:sp>
        <p:nvSpPr>
          <p:cNvPr id="193" name="TextBox 192"/>
          <p:cNvSpPr txBox="1"/>
          <p:nvPr/>
        </p:nvSpPr>
        <p:spPr>
          <a:xfrm>
            <a:off x="2902181" y="1814961"/>
            <a:ext cx="148475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TXOP</a:t>
            </a:r>
            <a:endParaRPr lang="en-US" dirty="0"/>
          </a:p>
        </p:txBody>
      </p:sp>
      <p:sp>
        <p:nvSpPr>
          <p:cNvPr id="194" name="Rectangle 13"/>
          <p:cNvSpPr>
            <a:spLocks noChangeArrowheads="1"/>
          </p:cNvSpPr>
          <p:nvPr/>
        </p:nvSpPr>
        <p:spPr bwMode="auto">
          <a:xfrm>
            <a:off x="2902181" y="2062111"/>
            <a:ext cx="942099" cy="45697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  <a:prstDash val="dash"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 smtClean="0"/>
              <a:t>TX</a:t>
            </a:r>
            <a:endParaRPr lang="en-US" dirty="0"/>
          </a:p>
        </p:txBody>
      </p:sp>
      <p:sp>
        <p:nvSpPr>
          <p:cNvPr id="195" name="Rectangle 13"/>
          <p:cNvSpPr>
            <a:spLocks noChangeArrowheads="1"/>
          </p:cNvSpPr>
          <p:nvPr/>
        </p:nvSpPr>
        <p:spPr bwMode="auto">
          <a:xfrm>
            <a:off x="3871828" y="2062111"/>
            <a:ext cx="515113" cy="45697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  <a:prstDash val="dash"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/>
              <a:t>R</a:t>
            </a:r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196" name="TextBox 195"/>
          <p:cNvSpPr txBox="1"/>
          <p:nvPr/>
        </p:nvSpPr>
        <p:spPr>
          <a:xfrm>
            <a:off x="6246799" y="1812393"/>
            <a:ext cx="10355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TXOP</a:t>
            </a:r>
            <a:endParaRPr lang="en-US" dirty="0"/>
          </a:p>
        </p:txBody>
      </p:sp>
      <p:sp>
        <p:nvSpPr>
          <p:cNvPr id="197" name="Rectangle 13"/>
          <p:cNvSpPr>
            <a:spLocks noChangeArrowheads="1"/>
          </p:cNvSpPr>
          <p:nvPr/>
        </p:nvSpPr>
        <p:spPr bwMode="auto">
          <a:xfrm>
            <a:off x="6246799" y="2059543"/>
            <a:ext cx="590386" cy="45697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  <a:prstDash val="dash"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 smtClean="0"/>
              <a:t>TX</a:t>
            </a:r>
            <a:endParaRPr lang="en-US" dirty="0"/>
          </a:p>
        </p:txBody>
      </p:sp>
      <p:sp>
        <p:nvSpPr>
          <p:cNvPr id="198" name="Rectangle 13"/>
          <p:cNvSpPr>
            <a:spLocks noChangeArrowheads="1"/>
          </p:cNvSpPr>
          <p:nvPr/>
        </p:nvSpPr>
        <p:spPr bwMode="auto">
          <a:xfrm>
            <a:off x="6858000" y="2059543"/>
            <a:ext cx="542642" cy="45697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  <a:prstDash val="dash"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/>
              <a:t>R</a:t>
            </a:r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205" name="TextBox 204"/>
          <p:cNvSpPr txBox="1"/>
          <p:nvPr/>
        </p:nvSpPr>
        <p:spPr>
          <a:xfrm>
            <a:off x="7844701" y="2501102"/>
            <a:ext cx="71862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TXOP</a:t>
            </a:r>
            <a:endParaRPr lang="en-US" dirty="0"/>
          </a:p>
        </p:txBody>
      </p:sp>
      <p:sp>
        <p:nvSpPr>
          <p:cNvPr id="206" name="Rectangle 13"/>
          <p:cNvSpPr>
            <a:spLocks noChangeArrowheads="1"/>
          </p:cNvSpPr>
          <p:nvPr/>
        </p:nvSpPr>
        <p:spPr bwMode="auto">
          <a:xfrm>
            <a:off x="7950565" y="2750526"/>
            <a:ext cx="530783" cy="45697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  <a:prstDash val="dash"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 smtClean="0"/>
              <a:t>TX</a:t>
            </a:r>
            <a:endParaRPr lang="en-US" dirty="0"/>
          </a:p>
        </p:txBody>
      </p:sp>
      <p:graphicFrame>
        <p:nvGraphicFramePr>
          <p:cNvPr id="90" name="Table 89"/>
          <p:cNvGraphicFramePr>
            <a:graphicFrameLocks noGrp="1"/>
          </p:cNvGraphicFramePr>
          <p:nvPr>
            <p:extLst/>
          </p:nvPr>
        </p:nvGraphicFramePr>
        <p:xfrm>
          <a:off x="4464518" y="2301319"/>
          <a:ext cx="208280" cy="21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/>
              </a:tblGrid>
              <a:tr h="174285"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43" name="Rectangle 42"/>
          <p:cNvSpPr/>
          <p:nvPr/>
        </p:nvSpPr>
        <p:spPr bwMode="auto">
          <a:xfrm>
            <a:off x="2894630" y="2758830"/>
            <a:ext cx="949650" cy="45224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77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77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</a:rPr>
              <a:t>Back-off is</a:t>
            </a:r>
            <a:r>
              <a:rPr lang="en-US" sz="770" dirty="0" smtClean="0">
                <a:solidFill>
                  <a:srgbClr val="FF0000"/>
                </a:solidFill>
              </a:rPr>
              <a:t> </a:t>
            </a:r>
            <a:r>
              <a:rPr kumimoji="0" lang="en-US" sz="77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</a:rPr>
              <a:t>paused</a:t>
            </a:r>
          </a:p>
        </p:txBody>
      </p:sp>
      <p:graphicFrame>
        <p:nvGraphicFramePr>
          <p:cNvPr id="44" name="Table 43"/>
          <p:cNvGraphicFramePr>
            <a:graphicFrameLocks noGrp="1"/>
          </p:cNvGraphicFramePr>
          <p:nvPr>
            <p:extLst/>
          </p:nvPr>
        </p:nvGraphicFramePr>
        <p:xfrm>
          <a:off x="2062420" y="2995734"/>
          <a:ext cx="833120" cy="21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/>
                <a:gridCol w="208280"/>
                <a:gridCol w="208280"/>
                <a:gridCol w="208280"/>
              </a:tblGrid>
              <a:tr h="174285"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46" name="Table 45"/>
          <p:cNvGraphicFramePr>
            <a:graphicFrameLocks noGrp="1"/>
          </p:cNvGraphicFramePr>
          <p:nvPr>
            <p:extLst/>
          </p:nvPr>
        </p:nvGraphicFramePr>
        <p:xfrm>
          <a:off x="3844280" y="2994399"/>
          <a:ext cx="833120" cy="21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/>
                <a:gridCol w="208280"/>
                <a:gridCol w="208280"/>
                <a:gridCol w="208280"/>
              </a:tblGrid>
              <a:tr h="174285"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47" name="TextBox 46"/>
          <p:cNvSpPr txBox="1"/>
          <p:nvPr/>
        </p:nvSpPr>
        <p:spPr>
          <a:xfrm>
            <a:off x="4683223" y="2508767"/>
            <a:ext cx="13840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TXOP</a:t>
            </a:r>
            <a:endParaRPr lang="en-US" dirty="0"/>
          </a:p>
        </p:txBody>
      </p:sp>
      <p:sp>
        <p:nvSpPr>
          <p:cNvPr id="48" name="Rectangle 13"/>
          <p:cNvSpPr>
            <a:spLocks noChangeArrowheads="1"/>
          </p:cNvSpPr>
          <p:nvPr/>
        </p:nvSpPr>
        <p:spPr bwMode="auto">
          <a:xfrm>
            <a:off x="4683222" y="2755917"/>
            <a:ext cx="942099" cy="45697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  <a:prstDash val="dash"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 smtClean="0"/>
              <a:t>TX</a:t>
            </a:r>
            <a:endParaRPr lang="en-US" dirty="0"/>
          </a:p>
        </p:txBody>
      </p:sp>
      <p:sp>
        <p:nvSpPr>
          <p:cNvPr id="49" name="Rectangle 13"/>
          <p:cNvSpPr>
            <a:spLocks noChangeArrowheads="1"/>
          </p:cNvSpPr>
          <p:nvPr/>
        </p:nvSpPr>
        <p:spPr bwMode="auto">
          <a:xfrm>
            <a:off x="5652869" y="2755917"/>
            <a:ext cx="417279" cy="45697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  <a:prstDash val="dash"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/>
              <a:t>R</a:t>
            </a:r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50" name="Rectangle 49"/>
          <p:cNvSpPr/>
          <p:nvPr/>
        </p:nvSpPr>
        <p:spPr bwMode="auto">
          <a:xfrm>
            <a:off x="4673612" y="2064266"/>
            <a:ext cx="949650" cy="45224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77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77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</a:rPr>
              <a:t>Back-off is</a:t>
            </a:r>
            <a:r>
              <a:rPr lang="en-US" sz="770" dirty="0" smtClean="0">
                <a:solidFill>
                  <a:srgbClr val="FF0000"/>
                </a:solidFill>
              </a:rPr>
              <a:t> </a:t>
            </a:r>
            <a:r>
              <a:rPr kumimoji="0" lang="en-US" sz="77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</a:rPr>
              <a:t>paused</a:t>
            </a:r>
          </a:p>
        </p:txBody>
      </p:sp>
      <p:sp>
        <p:nvSpPr>
          <p:cNvPr id="51" name="Rectangle 50"/>
          <p:cNvSpPr/>
          <p:nvPr/>
        </p:nvSpPr>
        <p:spPr bwMode="auto">
          <a:xfrm>
            <a:off x="6248427" y="2755116"/>
            <a:ext cx="585273" cy="45224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77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77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</a:rPr>
              <a:t>Back-off is</a:t>
            </a:r>
            <a:r>
              <a:rPr lang="en-US" sz="770" dirty="0" smtClean="0">
                <a:solidFill>
                  <a:srgbClr val="FF0000"/>
                </a:solidFill>
              </a:rPr>
              <a:t> </a:t>
            </a:r>
            <a:r>
              <a:rPr kumimoji="0" lang="en-US" sz="77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</a:rPr>
              <a:t>paused</a:t>
            </a:r>
          </a:p>
        </p:txBody>
      </p:sp>
      <p:graphicFrame>
        <p:nvGraphicFramePr>
          <p:cNvPr id="52" name="Table 51"/>
          <p:cNvGraphicFramePr>
            <a:graphicFrameLocks noGrp="1"/>
          </p:cNvGraphicFramePr>
          <p:nvPr>
            <p:extLst/>
          </p:nvPr>
        </p:nvGraphicFramePr>
        <p:xfrm>
          <a:off x="7325726" y="2994003"/>
          <a:ext cx="624840" cy="21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/>
                <a:gridCol w="208280"/>
                <a:gridCol w="208280"/>
              </a:tblGrid>
              <a:tr h="174285"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6754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r>
              <a:rPr lang="en-US" dirty="0" smtClean="0"/>
              <a:t>This submission proposes the Multi-Link Operation simulation methodology for evaluating </a:t>
            </a:r>
            <a:r>
              <a:rPr lang="en-US" dirty="0"/>
              <a:t>simulation results more </a:t>
            </a:r>
            <a:r>
              <a:rPr lang="en-US" dirty="0" smtClean="0"/>
              <a:t>fairly. </a:t>
            </a:r>
          </a:p>
          <a:p>
            <a:r>
              <a:rPr lang="en-US" dirty="0"/>
              <a:t>Also, </a:t>
            </a:r>
            <a:r>
              <a:rPr lang="en-US" dirty="0" smtClean="0"/>
              <a:t>we proposes the </a:t>
            </a:r>
            <a:r>
              <a:rPr lang="en-US" dirty="0"/>
              <a:t>unified terminologies </a:t>
            </a:r>
            <a:r>
              <a:rPr lang="en-US" dirty="0" smtClean="0"/>
              <a:t>of the </a:t>
            </a:r>
            <a:r>
              <a:rPr lang="en-US" dirty="0"/>
              <a:t>Multi-Link Operation </a:t>
            </a:r>
            <a:r>
              <a:rPr lang="en-US" dirty="0" smtClean="0"/>
              <a:t>mechanisms for </a:t>
            </a:r>
            <a:r>
              <a:rPr lang="en-US" dirty="0"/>
              <a:t>more better understanding and comparing the simulation results among </a:t>
            </a:r>
            <a:r>
              <a:rPr lang="en-US" dirty="0" smtClean="0"/>
              <a:t>submissions.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3204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23119" cy="276999"/>
          </a:xfrm>
        </p:spPr>
        <p:txBody>
          <a:bodyPr/>
          <a:lstStyle/>
          <a:p>
            <a:r>
              <a:rPr lang="en-US" dirty="0"/>
              <a:t>October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Title 1"/>
              <p:cNvSpPr>
                <a:spLocks noGrp="1"/>
              </p:cNvSpPr>
              <p:nvPr>
                <p:ph type="title"/>
              </p:nvPr>
            </p:nvSpPr>
            <p:spPr>
              <a:xfrm>
                <a:off x="-195" y="685800"/>
                <a:ext cx="9144195" cy="1066800"/>
              </a:xfrm>
            </p:spPr>
            <p:txBody>
              <a:bodyPr/>
              <a:lstStyle/>
              <a:p>
                <a:r>
                  <a:rPr lang="en-US" sz="2800" dirty="0" smtClean="0">
                    <a:solidFill>
                      <a:schemeClr val="tx1"/>
                    </a:solidFill>
                  </a:rPr>
                  <a:t>Constrained+ </a:t>
                </a:r>
                <a:r>
                  <a:rPr lang="en-US" sz="2800" dirty="0">
                    <a:solidFill>
                      <a:schemeClr val="tx1"/>
                    </a:solidFill>
                  </a:rPr>
                  <a:t>Multiple </a:t>
                </a:r>
                <a:r>
                  <a:rPr lang="en-US" sz="2800" dirty="0">
                    <a:solidFill>
                      <a:schemeClr val="tx1"/>
                    </a:solidFill>
                  </a:rPr>
                  <a:t>Primary Channel based link </a:t>
                </a:r>
                <a:r>
                  <a:rPr lang="en-US" sz="2800" dirty="0" smtClean="0">
                    <a:solidFill>
                      <a:schemeClr val="tx1"/>
                    </a:solidFill>
                  </a:rPr>
                  <a:t>access </a:t>
                </a:r>
                <a:r>
                  <a:rPr lang="en-US" sz="2800" dirty="0" smtClean="0"/>
                  <a:t>plus </a:t>
                </a:r>
                <a:r>
                  <a:rPr lang="en-US" sz="2800" dirty="0"/>
                  <a:t>PIFS based other link access </a:t>
                </a:r>
                <a:r>
                  <a:rPr lang="en-US" sz="2800" dirty="0" smtClean="0">
                    <a:solidFill>
                      <a:schemeClr val="tx1"/>
                    </a:solidFill>
                  </a:rPr>
                  <a:t>(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2800" i="1" dirty="0">
                        <a:solidFill>
                          <a:srgbClr val="FF0000"/>
                        </a:solidFill>
                      </a:rPr>
                      <m:t>C</m:t>
                    </m:r>
                    <m:r>
                      <m:rPr>
                        <m:nor/>
                      </m:rPr>
                      <a:rPr lang="en-US" sz="2800" b="1" i="1" dirty="0" smtClean="0">
                        <a:solidFill>
                          <a:srgbClr val="FF0000"/>
                        </a:solidFill>
                      </a:rPr>
                      <m:t>+</m:t>
                    </m:r>
                    <m:r>
                      <m:rPr>
                        <m:nor/>
                      </m:rPr>
                      <a:rPr lang="en-US" sz="2800" i="1" dirty="0">
                        <a:solidFill>
                          <a:srgbClr val="FF0000"/>
                        </a:solidFill>
                      </a:rPr>
                      <m:t>M</m:t>
                    </m:r>
                    <m:r>
                      <m:rPr>
                        <m:nor/>
                      </m:rPr>
                      <a:rPr lang="en-US" sz="2800" i="1" dirty="0">
                        <a:solidFill>
                          <a:srgbClr val="FF0000"/>
                        </a:solidFill>
                      </a:rPr>
                      <m:t>PC</m:t>
                    </m:r>
                    <m:r>
                      <m:rPr>
                        <m:nor/>
                      </m:rPr>
                      <a:rPr lang="en-US" sz="2800" b="1" i="1" dirty="0" smtClean="0">
                        <a:solidFill>
                          <a:srgbClr val="FF0000"/>
                        </a:solidFill>
                      </a:rPr>
                      <m:t>+</m:t>
                    </m:r>
                  </m:oMath>
                </a14:m>
                <a:r>
                  <a:rPr lang="en-US" sz="2800" dirty="0" smtClean="0">
                    <a:solidFill>
                      <a:schemeClr val="tx1"/>
                    </a:solidFill>
                  </a:rPr>
                  <a:t>)</a:t>
                </a:r>
                <a:endParaRPr lang="en-US" sz="28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8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-195" y="685800"/>
                <a:ext cx="9144195" cy="1066800"/>
              </a:xfrm>
              <a:blipFill rotWithShape="0">
                <a:blip r:embed="rId2"/>
                <a:stretch>
                  <a:fillRect l="-933" t="-571" r="-1867" b="-97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4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85800" y="1676400"/>
                <a:ext cx="7772400" cy="4114800"/>
              </a:xfrm>
            </p:spPr>
            <p:txBody>
              <a:bodyPr/>
              <a:lstStyle/>
              <a:p>
                <a:endParaRPr lang="en-US" dirty="0" smtClean="0"/>
              </a:p>
              <a:p>
                <a:endParaRPr lang="en-US" dirty="0"/>
              </a:p>
              <a:p>
                <a:endParaRPr lang="en-US" dirty="0" smtClean="0"/>
              </a:p>
              <a:p>
                <a:endParaRPr lang="en-US" dirty="0"/>
              </a:p>
              <a:p>
                <a:endParaRPr lang="en-US" dirty="0" smtClean="0"/>
              </a:p>
              <a:p>
                <a:r>
                  <a:rPr lang="en-US" sz="2000" dirty="0" smtClean="0"/>
                  <a:t>The MLO </a:t>
                </a:r>
                <a:r>
                  <a:rPr lang="en-US" sz="2000" dirty="0"/>
                  <a:t>has the following </a:t>
                </a:r>
                <a:r>
                  <a:rPr lang="en-US" sz="2000" dirty="0" smtClean="0"/>
                  <a:t>two constraints, </a:t>
                </a:r>
                <a:endParaRPr lang="en-US" sz="2000" dirty="0"/>
              </a:p>
              <a:p>
                <a:pPr lvl="1"/>
                <a:r>
                  <a:rPr lang="en-US" dirty="0"/>
                  <a:t>While a </a:t>
                </a:r>
                <a:r>
                  <a:rPr lang="en-US" dirty="0" smtClean="0"/>
                  <a:t>MLD </a:t>
                </a:r>
                <a:r>
                  <a:rPr lang="en-US" dirty="0"/>
                  <a:t>is receiving frames addressed to itself on a link, the </a:t>
                </a:r>
                <a:r>
                  <a:rPr lang="en-US" dirty="0" smtClean="0"/>
                  <a:t>MLD </a:t>
                </a:r>
                <a:r>
                  <a:rPr lang="en-US" dirty="0"/>
                  <a:t>does not transmit other frames on other link. </a:t>
                </a:r>
              </a:p>
              <a:p>
                <a:pPr lvl="1"/>
                <a:r>
                  <a:rPr lang="en-US" dirty="0"/>
                  <a:t>While a </a:t>
                </a:r>
                <a:r>
                  <a:rPr lang="en-US" dirty="0" smtClean="0"/>
                  <a:t>MLD </a:t>
                </a:r>
                <a:r>
                  <a:rPr lang="en-US" dirty="0"/>
                  <a:t>is transmitting frames on one link, the channel access of other link of the </a:t>
                </a:r>
                <a:r>
                  <a:rPr lang="en-US" dirty="0" smtClean="0"/>
                  <a:t>MLD </a:t>
                </a:r>
                <a:r>
                  <a:rPr lang="en-US" dirty="0"/>
                  <a:t>is disallowed (e.g., the </a:t>
                </a:r>
                <a:r>
                  <a:rPr lang="en-US" dirty="0" err="1"/>
                  <a:t>backoff</a:t>
                </a:r>
                <a:r>
                  <a:rPr lang="en-US" dirty="0"/>
                  <a:t> is paused).  </a:t>
                </a:r>
              </a:p>
              <a:p>
                <a:r>
                  <a:rPr lang="en-US" sz="2000" dirty="0" smtClean="0"/>
                  <a:t>Other </a:t>
                </a:r>
                <a:r>
                  <a:rPr lang="en-US" sz="2000" dirty="0"/>
                  <a:t>channel access rules are same as in slide </a:t>
                </a:r>
                <a:r>
                  <a:rPr lang="en-US" sz="2000" dirty="0" smtClean="0"/>
                  <a:t>13 </a:t>
                </a:r>
                <a:r>
                  <a:rPr lang="en-US" sz="2000" dirty="0"/>
                  <a:t>(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2000" i="1" dirty="0"/>
                      <m:t>MPC</m:t>
                    </m:r>
                    <m:r>
                      <m:rPr>
                        <m:nor/>
                      </m:rPr>
                      <a:rPr lang="en-US" sz="2000" b="1" i="1" dirty="0" smtClean="0"/>
                      <m:t>+</m:t>
                    </m:r>
                  </m:oMath>
                </a14:m>
                <a:r>
                  <a:rPr lang="en-US" sz="2000" dirty="0"/>
                  <a:t>).</a:t>
                </a:r>
              </a:p>
            </p:txBody>
          </p:sp>
        </mc:Choice>
        <mc:Fallback>
          <p:sp>
            <p:nvSpPr>
              <p:cNvPr id="74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1676400"/>
                <a:ext cx="7772400" cy="4114800"/>
              </a:xfrm>
              <a:blipFill rotWithShape="0">
                <a:blip r:embed="rId3"/>
                <a:stretch>
                  <a:fillRect l="-706" b="-142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5" name="Rectangle 13"/>
          <p:cNvSpPr>
            <a:spLocks noChangeArrowheads="1"/>
          </p:cNvSpPr>
          <p:nvPr/>
        </p:nvSpPr>
        <p:spPr bwMode="auto">
          <a:xfrm>
            <a:off x="495303" y="2037953"/>
            <a:ext cx="881734" cy="169584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400"/>
          </a:p>
        </p:txBody>
      </p:sp>
      <p:sp>
        <p:nvSpPr>
          <p:cNvPr id="76" name="Line 9"/>
          <p:cNvSpPr>
            <a:spLocks noChangeShapeType="1"/>
          </p:cNvSpPr>
          <p:nvPr/>
        </p:nvSpPr>
        <p:spPr bwMode="auto">
          <a:xfrm>
            <a:off x="1208249" y="2519755"/>
            <a:ext cx="7277498" cy="0"/>
          </a:xfrm>
          <a:prstGeom prst="line">
            <a:avLst/>
          </a:prstGeom>
          <a:noFill/>
          <a:ln w="12700" cap="rnd">
            <a:solidFill>
              <a:srgbClr val="5B9BD5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400"/>
          </a:p>
        </p:txBody>
      </p:sp>
      <p:sp>
        <p:nvSpPr>
          <p:cNvPr id="77" name="Line 10"/>
          <p:cNvSpPr>
            <a:spLocks noChangeShapeType="1"/>
          </p:cNvSpPr>
          <p:nvPr/>
        </p:nvSpPr>
        <p:spPr bwMode="auto">
          <a:xfrm>
            <a:off x="1208249" y="3209661"/>
            <a:ext cx="7277498" cy="0"/>
          </a:xfrm>
          <a:prstGeom prst="line">
            <a:avLst/>
          </a:prstGeom>
          <a:noFill/>
          <a:ln w="12700" cap="rnd">
            <a:solidFill>
              <a:srgbClr val="5B9BD5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400"/>
          </a:p>
        </p:txBody>
      </p:sp>
      <p:sp>
        <p:nvSpPr>
          <p:cNvPr id="78" name="TextBox 77"/>
          <p:cNvSpPr txBox="1"/>
          <p:nvPr/>
        </p:nvSpPr>
        <p:spPr>
          <a:xfrm>
            <a:off x="1519616" y="2207204"/>
            <a:ext cx="553109" cy="16158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050" dirty="0" smtClean="0">
                <a:solidFill>
                  <a:schemeClr val="tx2"/>
                </a:solidFill>
                <a:cs typeface="Neo Sans Intel"/>
              </a:rPr>
              <a:t>Link 1</a:t>
            </a:r>
            <a:endParaRPr lang="en-US" sz="1050" dirty="0">
              <a:solidFill>
                <a:schemeClr val="tx2"/>
              </a:solidFill>
              <a:cs typeface="Neo Sans Intel"/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1514235" y="2885875"/>
            <a:ext cx="558488" cy="16158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050" dirty="0" smtClean="0">
                <a:solidFill>
                  <a:schemeClr val="tx2"/>
                </a:solidFill>
                <a:cs typeface="Neo Sans Intel"/>
              </a:rPr>
              <a:t>Link 2</a:t>
            </a:r>
            <a:endParaRPr lang="en-US" sz="1050" dirty="0">
              <a:solidFill>
                <a:schemeClr val="tx2"/>
              </a:solidFill>
              <a:cs typeface="Neo Sans Intel"/>
            </a:endParaRPr>
          </a:p>
        </p:txBody>
      </p:sp>
      <p:sp>
        <p:nvSpPr>
          <p:cNvPr id="80" name="Flowchart: Alternate Process 79"/>
          <p:cNvSpPr/>
          <p:nvPr/>
        </p:nvSpPr>
        <p:spPr>
          <a:xfrm>
            <a:off x="700236" y="2288985"/>
            <a:ext cx="584367" cy="454439"/>
          </a:xfrm>
          <a:prstGeom prst="flowChartAlternateProcess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STA 1</a:t>
            </a:r>
          </a:p>
        </p:txBody>
      </p:sp>
      <p:sp>
        <p:nvSpPr>
          <p:cNvPr id="81" name="Flowchart: Alternate Process 80"/>
          <p:cNvSpPr/>
          <p:nvPr/>
        </p:nvSpPr>
        <p:spPr>
          <a:xfrm>
            <a:off x="700237" y="2984406"/>
            <a:ext cx="584366" cy="454439"/>
          </a:xfrm>
          <a:prstGeom prst="flowChartAlternateProcess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STA 2</a:t>
            </a:r>
          </a:p>
        </p:txBody>
      </p:sp>
      <p:sp>
        <p:nvSpPr>
          <p:cNvPr id="82" name="Rectangle 13"/>
          <p:cNvSpPr>
            <a:spLocks noChangeArrowheads="1"/>
          </p:cNvSpPr>
          <p:nvPr/>
        </p:nvSpPr>
        <p:spPr bwMode="auto">
          <a:xfrm>
            <a:off x="2491646" y="2066088"/>
            <a:ext cx="1521775" cy="45697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endParaRPr lang="en-US" sz="1400" dirty="0"/>
          </a:p>
        </p:txBody>
      </p:sp>
      <p:sp>
        <p:nvSpPr>
          <p:cNvPr id="83" name="Rectangle 13"/>
          <p:cNvSpPr>
            <a:spLocks noChangeArrowheads="1"/>
          </p:cNvSpPr>
          <p:nvPr/>
        </p:nvSpPr>
        <p:spPr bwMode="auto">
          <a:xfrm>
            <a:off x="6175386" y="2065382"/>
            <a:ext cx="1233675" cy="45697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endParaRPr lang="en-US" sz="1400" dirty="0"/>
          </a:p>
        </p:txBody>
      </p:sp>
      <p:sp>
        <p:nvSpPr>
          <p:cNvPr id="86" name="Rectangle 13"/>
          <p:cNvSpPr>
            <a:spLocks noChangeArrowheads="1"/>
          </p:cNvSpPr>
          <p:nvPr/>
        </p:nvSpPr>
        <p:spPr bwMode="auto">
          <a:xfrm>
            <a:off x="4284375" y="2069762"/>
            <a:ext cx="1174957" cy="45697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endParaRPr lang="en-US" sz="1400" dirty="0"/>
          </a:p>
        </p:txBody>
      </p:sp>
      <p:graphicFrame>
        <p:nvGraphicFramePr>
          <p:cNvPr id="90" name="Table 89"/>
          <p:cNvGraphicFramePr>
            <a:graphicFrameLocks noGrp="1"/>
          </p:cNvGraphicFramePr>
          <p:nvPr/>
        </p:nvGraphicFramePr>
        <p:xfrm>
          <a:off x="5550546" y="2307321"/>
          <a:ext cx="624840" cy="21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/>
                <a:gridCol w="208280"/>
                <a:gridCol w="208280"/>
              </a:tblGrid>
              <a:tr h="174285"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91" name="Table 90"/>
          <p:cNvGraphicFramePr>
            <a:graphicFrameLocks noGrp="1"/>
          </p:cNvGraphicFramePr>
          <p:nvPr/>
        </p:nvGraphicFramePr>
        <p:xfrm>
          <a:off x="4082313" y="2305829"/>
          <a:ext cx="208280" cy="21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/>
              </a:tblGrid>
              <a:tr h="174285"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31" name="Rectangle 13"/>
          <p:cNvSpPr>
            <a:spLocks noChangeArrowheads="1"/>
          </p:cNvSpPr>
          <p:nvPr/>
        </p:nvSpPr>
        <p:spPr bwMode="auto">
          <a:xfrm>
            <a:off x="4286442" y="2748706"/>
            <a:ext cx="986930" cy="45697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endParaRPr lang="en-US" sz="1400" dirty="0"/>
          </a:p>
        </p:txBody>
      </p:sp>
      <p:graphicFrame>
        <p:nvGraphicFramePr>
          <p:cNvPr id="132" name="Table 131"/>
          <p:cNvGraphicFramePr>
            <a:graphicFrameLocks noGrp="1"/>
          </p:cNvGraphicFramePr>
          <p:nvPr>
            <p:extLst/>
          </p:nvPr>
        </p:nvGraphicFramePr>
        <p:xfrm>
          <a:off x="3453753" y="2994230"/>
          <a:ext cx="833120" cy="21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/>
                <a:gridCol w="208280"/>
                <a:gridCol w="208280"/>
                <a:gridCol w="208280"/>
              </a:tblGrid>
              <a:tr h="174285"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33" name="Rectangle 13"/>
          <p:cNvSpPr>
            <a:spLocks noChangeArrowheads="1"/>
          </p:cNvSpPr>
          <p:nvPr/>
        </p:nvSpPr>
        <p:spPr bwMode="auto">
          <a:xfrm>
            <a:off x="6175387" y="2748696"/>
            <a:ext cx="1036864" cy="45697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endParaRPr lang="en-US" sz="1400" dirty="0"/>
          </a:p>
        </p:txBody>
      </p:sp>
      <p:graphicFrame>
        <p:nvGraphicFramePr>
          <p:cNvPr id="134" name="Table 133"/>
          <p:cNvGraphicFramePr>
            <a:graphicFrameLocks noGrp="1"/>
          </p:cNvGraphicFramePr>
          <p:nvPr/>
        </p:nvGraphicFramePr>
        <p:xfrm>
          <a:off x="5344085" y="2989413"/>
          <a:ext cx="833120" cy="21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/>
                <a:gridCol w="208280"/>
                <a:gridCol w="208280"/>
                <a:gridCol w="208280"/>
              </a:tblGrid>
              <a:tr h="174285"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35" name="Rectangle 13"/>
          <p:cNvSpPr>
            <a:spLocks noChangeArrowheads="1"/>
          </p:cNvSpPr>
          <p:nvPr/>
        </p:nvSpPr>
        <p:spPr bwMode="auto">
          <a:xfrm>
            <a:off x="7701082" y="2066088"/>
            <a:ext cx="784666" cy="45697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endParaRPr lang="en-US" sz="1400" dirty="0"/>
          </a:p>
        </p:txBody>
      </p:sp>
      <p:graphicFrame>
        <p:nvGraphicFramePr>
          <p:cNvPr id="136" name="Table 135"/>
          <p:cNvGraphicFramePr>
            <a:graphicFrameLocks noGrp="1"/>
          </p:cNvGraphicFramePr>
          <p:nvPr/>
        </p:nvGraphicFramePr>
        <p:xfrm>
          <a:off x="7500422" y="2309706"/>
          <a:ext cx="208280" cy="21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/>
              </a:tblGrid>
              <a:tr h="174285"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37" name="TextBox 136"/>
          <p:cNvSpPr txBox="1"/>
          <p:nvPr/>
        </p:nvSpPr>
        <p:spPr>
          <a:xfrm>
            <a:off x="-46996" y="2707407"/>
            <a:ext cx="5261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MLD</a:t>
            </a:r>
            <a:endParaRPr lang="en-US" dirty="0"/>
          </a:p>
        </p:txBody>
      </p:sp>
      <p:sp>
        <p:nvSpPr>
          <p:cNvPr id="138" name="TextBox 137"/>
          <p:cNvSpPr txBox="1"/>
          <p:nvPr/>
        </p:nvSpPr>
        <p:spPr>
          <a:xfrm>
            <a:off x="2491646" y="1814961"/>
            <a:ext cx="15217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TXOP</a:t>
            </a:r>
            <a:endParaRPr lang="en-US" dirty="0"/>
          </a:p>
        </p:txBody>
      </p:sp>
      <p:sp>
        <p:nvSpPr>
          <p:cNvPr id="139" name="Rectangle 13"/>
          <p:cNvSpPr>
            <a:spLocks noChangeArrowheads="1"/>
          </p:cNvSpPr>
          <p:nvPr/>
        </p:nvSpPr>
        <p:spPr bwMode="auto">
          <a:xfrm>
            <a:off x="2491646" y="2062111"/>
            <a:ext cx="956856" cy="45697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  <a:prstDash val="dash"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 smtClean="0"/>
              <a:t>TX</a:t>
            </a:r>
            <a:endParaRPr lang="en-US" dirty="0"/>
          </a:p>
        </p:txBody>
      </p:sp>
      <p:sp>
        <p:nvSpPr>
          <p:cNvPr id="140" name="Rectangle 13"/>
          <p:cNvSpPr>
            <a:spLocks noChangeArrowheads="1"/>
          </p:cNvSpPr>
          <p:nvPr/>
        </p:nvSpPr>
        <p:spPr bwMode="auto">
          <a:xfrm>
            <a:off x="3476843" y="2062111"/>
            <a:ext cx="536578" cy="45697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  <a:prstDash val="dash"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/>
              <a:t>R</a:t>
            </a:r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141" name="TextBox 140"/>
          <p:cNvSpPr txBox="1"/>
          <p:nvPr/>
        </p:nvSpPr>
        <p:spPr>
          <a:xfrm>
            <a:off x="4288141" y="1814961"/>
            <a:ext cx="117104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TXOP</a:t>
            </a:r>
            <a:endParaRPr lang="en-US" dirty="0"/>
          </a:p>
        </p:txBody>
      </p:sp>
      <p:sp>
        <p:nvSpPr>
          <p:cNvPr id="142" name="Rectangle 13"/>
          <p:cNvSpPr>
            <a:spLocks noChangeArrowheads="1"/>
          </p:cNvSpPr>
          <p:nvPr/>
        </p:nvSpPr>
        <p:spPr bwMode="auto">
          <a:xfrm>
            <a:off x="4288140" y="2062111"/>
            <a:ext cx="534527" cy="45697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  <a:prstDash val="dash"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 smtClean="0"/>
              <a:t>TX</a:t>
            </a:r>
            <a:endParaRPr lang="en-US" dirty="0"/>
          </a:p>
        </p:txBody>
      </p:sp>
      <p:sp>
        <p:nvSpPr>
          <p:cNvPr id="143" name="Rectangle 13"/>
          <p:cNvSpPr>
            <a:spLocks noChangeArrowheads="1"/>
          </p:cNvSpPr>
          <p:nvPr/>
        </p:nvSpPr>
        <p:spPr bwMode="auto">
          <a:xfrm>
            <a:off x="4850215" y="2062111"/>
            <a:ext cx="608969" cy="45697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  <a:prstDash val="dash"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/>
              <a:t>R</a:t>
            </a:r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144" name="TextBox 143"/>
          <p:cNvSpPr txBox="1"/>
          <p:nvPr/>
        </p:nvSpPr>
        <p:spPr>
          <a:xfrm>
            <a:off x="6161849" y="1817333"/>
            <a:ext cx="12472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TXOP</a:t>
            </a:r>
            <a:endParaRPr lang="en-US" dirty="0"/>
          </a:p>
        </p:txBody>
      </p:sp>
      <p:sp>
        <p:nvSpPr>
          <p:cNvPr id="145" name="Rectangle 13"/>
          <p:cNvSpPr>
            <a:spLocks noChangeArrowheads="1"/>
          </p:cNvSpPr>
          <p:nvPr/>
        </p:nvSpPr>
        <p:spPr bwMode="auto">
          <a:xfrm>
            <a:off x="6161849" y="2064483"/>
            <a:ext cx="482238" cy="45697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  <a:prstDash val="dash"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 smtClean="0"/>
              <a:t>TX</a:t>
            </a:r>
            <a:endParaRPr lang="en-US" dirty="0"/>
          </a:p>
        </p:txBody>
      </p:sp>
      <p:sp>
        <p:nvSpPr>
          <p:cNvPr id="146" name="Rectangle 13"/>
          <p:cNvSpPr>
            <a:spLocks noChangeArrowheads="1"/>
          </p:cNvSpPr>
          <p:nvPr/>
        </p:nvSpPr>
        <p:spPr bwMode="auto">
          <a:xfrm>
            <a:off x="6671635" y="2064483"/>
            <a:ext cx="737425" cy="45697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  <a:prstDash val="dash"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/>
              <a:t>R</a:t>
            </a:r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147" name="TextBox 146"/>
          <p:cNvSpPr txBox="1"/>
          <p:nvPr/>
        </p:nvSpPr>
        <p:spPr>
          <a:xfrm>
            <a:off x="6179307" y="2498645"/>
            <a:ext cx="11112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TXOP</a:t>
            </a:r>
            <a:endParaRPr lang="en-US" dirty="0"/>
          </a:p>
        </p:txBody>
      </p:sp>
      <p:sp>
        <p:nvSpPr>
          <p:cNvPr id="148" name="Rectangle 13"/>
          <p:cNvSpPr>
            <a:spLocks noChangeArrowheads="1"/>
          </p:cNvSpPr>
          <p:nvPr/>
        </p:nvSpPr>
        <p:spPr bwMode="auto">
          <a:xfrm>
            <a:off x="6179306" y="2745795"/>
            <a:ext cx="464781" cy="45697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  <a:prstDash val="dash"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 smtClean="0"/>
              <a:t>TX</a:t>
            </a:r>
            <a:endParaRPr lang="en-US" dirty="0"/>
          </a:p>
        </p:txBody>
      </p:sp>
      <p:sp>
        <p:nvSpPr>
          <p:cNvPr id="149" name="Rectangle 13"/>
          <p:cNvSpPr>
            <a:spLocks noChangeArrowheads="1"/>
          </p:cNvSpPr>
          <p:nvPr/>
        </p:nvSpPr>
        <p:spPr bwMode="auto">
          <a:xfrm>
            <a:off x="6668085" y="2745795"/>
            <a:ext cx="544165" cy="45697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  <a:prstDash val="dash"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/>
              <a:t>R</a:t>
            </a:r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150" name="TextBox 149"/>
          <p:cNvSpPr txBox="1"/>
          <p:nvPr/>
        </p:nvSpPr>
        <p:spPr>
          <a:xfrm>
            <a:off x="7695435" y="1822701"/>
            <a:ext cx="7903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TXOP</a:t>
            </a:r>
            <a:endParaRPr lang="en-US" dirty="0"/>
          </a:p>
        </p:txBody>
      </p:sp>
      <p:sp>
        <p:nvSpPr>
          <p:cNvPr id="151" name="Rectangle 13"/>
          <p:cNvSpPr>
            <a:spLocks noChangeArrowheads="1"/>
          </p:cNvSpPr>
          <p:nvPr/>
        </p:nvSpPr>
        <p:spPr bwMode="auto">
          <a:xfrm>
            <a:off x="7695434" y="2069851"/>
            <a:ext cx="776303" cy="45697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  <a:prstDash val="dash"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 smtClean="0"/>
              <a:t>TX</a:t>
            </a:r>
            <a:endParaRPr lang="en-US" dirty="0"/>
          </a:p>
        </p:txBody>
      </p:sp>
      <p:sp>
        <p:nvSpPr>
          <p:cNvPr id="155" name="TextBox 154"/>
          <p:cNvSpPr txBox="1"/>
          <p:nvPr/>
        </p:nvSpPr>
        <p:spPr>
          <a:xfrm>
            <a:off x="4284955" y="2502262"/>
            <a:ext cx="98841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TXOP</a:t>
            </a:r>
            <a:endParaRPr lang="en-US" dirty="0"/>
          </a:p>
        </p:txBody>
      </p:sp>
      <p:sp>
        <p:nvSpPr>
          <p:cNvPr id="156" name="Rectangle 13"/>
          <p:cNvSpPr>
            <a:spLocks noChangeArrowheads="1"/>
          </p:cNvSpPr>
          <p:nvPr/>
        </p:nvSpPr>
        <p:spPr bwMode="auto">
          <a:xfrm>
            <a:off x="4284954" y="2749412"/>
            <a:ext cx="537713" cy="45697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  <a:prstDash val="dash"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 smtClean="0"/>
              <a:t>TX</a:t>
            </a:r>
            <a:endParaRPr lang="en-US" dirty="0"/>
          </a:p>
        </p:txBody>
      </p:sp>
      <p:sp>
        <p:nvSpPr>
          <p:cNvPr id="157" name="Rectangle 13"/>
          <p:cNvSpPr>
            <a:spLocks noChangeArrowheads="1"/>
          </p:cNvSpPr>
          <p:nvPr/>
        </p:nvSpPr>
        <p:spPr bwMode="auto">
          <a:xfrm>
            <a:off x="4850216" y="2749412"/>
            <a:ext cx="417905" cy="45697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  <a:prstDash val="dash"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/>
              <a:t>R</a:t>
            </a:r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2" name="Rectangle 1"/>
          <p:cNvSpPr/>
          <p:nvPr/>
        </p:nvSpPr>
        <p:spPr bwMode="auto">
          <a:xfrm>
            <a:off x="2894630" y="2758830"/>
            <a:ext cx="553872" cy="45224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77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77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</a:rPr>
              <a:t>Back-off is</a:t>
            </a:r>
            <a:r>
              <a:rPr lang="en-US" sz="770" dirty="0" smtClean="0">
                <a:solidFill>
                  <a:srgbClr val="FF0000"/>
                </a:solidFill>
              </a:rPr>
              <a:t> </a:t>
            </a:r>
            <a:r>
              <a:rPr kumimoji="0" lang="en-US" sz="77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</a:rPr>
              <a:t>paused</a:t>
            </a:r>
          </a:p>
        </p:txBody>
      </p:sp>
      <p:sp>
        <p:nvSpPr>
          <p:cNvPr id="50" name="Rectangle 49"/>
          <p:cNvSpPr/>
          <p:nvPr/>
        </p:nvSpPr>
        <p:spPr bwMode="auto">
          <a:xfrm>
            <a:off x="7848600" y="2748153"/>
            <a:ext cx="623136" cy="45224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77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77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</a:rPr>
              <a:t>Back-off is</a:t>
            </a:r>
            <a:r>
              <a:rPr lang="en-US" sz="770" dirty="0" smtClean="0">
                <a:solidFill>
                  <a:srgbClr val="FF0000"/>
                </a:solidFill>
              </a:rPr>
              <a:t> </a:t>
            </a:r>
            <a:r>
              <a:rPr kumimoji="0" lang="en-US" sz="77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</a:rPr>
              <a:t>paused</a:t>
            </a:r>
          </a:p>
        </p:txBody>
      </p:sp>
      <p:sp>
        <p:nvSpPr>
          <p:cNvPr id="52" name="Rectangle 13"/>
          <p:cNvSpPr>
            <a:spLocks noChangeArrowheads="1"/>
          </p:cNvSpPr>
          <p:nvPr/>
        </p:nvSpPr>
        <p:spPr bwMode="auto">
          <a:xfrm>
            <a:off x="2055118" y="2763582"/>
            <a:ext cx="834261" cy="45697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/>
              <a:t>busy</a:t>
            </a:r>
          </a:p>
        </p:txBody>
      </p:sp>
      <p:graphicFrame>
        <p:nvGraphicFramePr>
          <p:cNvPr id="89" name="Table 88"/>
          <p:cNvGraphicFramePr>
            <a:graphicFrameLocks noGrp="1"/>
          </p:cNvGraphicFramePr>
          <p:nvPr>
            <p:extLst/>
          </p:nvPr>
        </p:nvGraphicFramePr>
        <p:xfrm>
          <a:off x="2072723" y="2305829"/>
          <a:ext cx="416560" cy="21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/>
                <a:gridCol w="208280"/>
              </a:tblGrid>
              <a:tr h="174285"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53" name="Rectangle 13"/>
          <p:cNvSpPr>
            <a:spLocks noChangeArrowheads="1"/>
          </p:cNvSpPr>
          <p:nvPr/>
        </p:nvSpPr>
        <p:spPr bwMode="auto">
          <a:xfrm>
            <a:off x="7280436" y="2755816"/>
            <a:ext cx="566825" cy="45697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/>
              <a:t>busy</a:t>
            </a:r>
          </a:p>
        </p:txBody>
      </p:sp>
    </p:spTree>
    <p:extLst>
      <p:ext uri="{BB962C8B-B14F-4D97-AF65-F5344CB8AC3E}">
        <p14:creationId xmlns:p14="http://schemas.microsoft.com/office/powerpoint/2010/main" val="439612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85800" y="1676400"/>
                <a:ext cx="7772400" cy="4114800"/>
              </a:xfrm>
            </p:spPr>
            <p:txBody>
              <a:bodyPr/>
              <a:lstStyle/>
              <a:p>
                <a:r>
                  <a:rPr lang="en-US" dirty="0" smtClean="0">
                    <a:solidFill>
                      <a:schemeClr val="tx1"/>
                    </a:solidFill>
                  </a:rPr>
                  <a:t>In the Multi-Link Operation simulation, </a:t>
                </a:r>
              </a:p>
              <a:p>
                <a:pPr lvl="1"/>
                <a:r>
                  <a:rPr lang="en-US" dirty="0" smtClean="0"/>
                  <a:t>A</a:t>
                </a:r>
                <a:r>
                  <a:rPr lang="en-US" dirty="0" smtClean="0">
                    <a:solidFill>
                      <a:schemeClr val="tx1"/>
                    </a:solidFill>
                  </a:rPr>
                  <a:t>n </a:t>
                </a:r>
                <a:r>
                  <a:rPr lang="en-US" dirty="0">
                    <a:solidFill>
                      <a:schemeClr val="tx1"/>
                    </a:solidFill>
                  </a:rPr>
                  <a:t>EHT AP operates in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i="1" dirty="0"/>
                      <m:t>MPC</m:t>
                    </m:r>
                  </m:oMath>
                </a14:m>
                <a:r>
                  <a:rPr lang="en-US" dirty="0" smtClean="0"/>
                  <a:t>.</a:t>
                </a:r>
              </a:p>
              <a:p>
                <a:pPr lvl="1"/>
                <a:r>
                  <a:rPr lang="en-US" dirty="0" smtClean="0"/>
                  <a:t>An EHT non-AP STA operates in one of the followings:</a:t>
                </a:r>
              </a:p>
              <a:p>
                <a:pPr lvl="2"/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i="1" dirty="0" smtClean="0">
                        <a:latin typeface="Cambria Math" panose="02040503050406030204" pitchFamily="18" charset="0"/>
                      </a:rPr>
                      <m:t>S</m:t>
                    </m:r>
                    <m:r>
                      <m:rPr>
                        <m:nor/>
                      </m:rPr>
                      <a:rPr lang="en-US" b="0" i="1" dirty="0" smtClean="0">
                        <a:latin typeface="Cambria Math" panose="02040503050406030204" pitchFamily="18" charset="0"/>
                      </a:rPr>
                      <m:t>ingle</m:t>
                    </m:r>
                  </m:oMath>
                </a14:m>
                <a:endParaRPr lang="en-US" dirty="0"/>
              </a:p>
              <a:p>
                <a:pPr lvl="2"/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b="0" i="1" dirty="0" smtClean="0"/>
                      <m:t>SP</m:t>
                    </m:r>
                    <m:r>
                      <m:rPr>
                        <m:nor/>
                      </m:rPr>
                      <a:rPr lang="en-US" i="1" dirty="0" smtClean="0"/>
                      <m:t>C</m:t>
                    </m:r>
                  </m:oMath>
                </a14:m>
                <a:endParaRPr lang="en-US" dirty="0"/>
              </a:p>
              <a:p>
                <a:pPr lvl="2"/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i="1" dirty="0" smtClean="0">
                        <a:solidFill>
                          <a:schemeClr val="tx1"/>
                        </a:solidFill>
                      </a:rPr>
                      <m:t>MPC</m:t>
                    </m:r>
                  </m:oMath>
                </a14:m>
                <a:endParaRPr lang="en-US" dirty="0" smtClean="0">
                  <a:solidFill>
                    <a:schemeClr val="tx1"/>
                  </a:solidFill>
                </a:endParaRPr>
              </a:p>
              <a:p>
                <a:pPr lvl="2"/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i="1" dirty="0">
                        <a:solidFill>
                          <a:schemeClr val="tx1"/>
                        </a:solidFill>
                      </a:rPr>
                      <m:t>MPC</m:t>
                    </m:r>
                    <m:r>
                      <m:rPr>
                        <m:nor/>
                      </m:rPr>
                      <a:rPr lang="en-US" b="0" i="1" dirty="0" smtClean="0">
                        <a:solidFill>
                          <a:schemeClr val="tx1"/>
                        </a:solidFill>
                      </a:rPr>
                      <m:t>+</m:t>
                    </m:r>
                  </m:oMath>
                </a14:m>
                <a:endParaRPr lang="en-US" dirty="0" smtClean="0">
                  <a:solidFill>
                    <a:schemeClr val="tx1"/>
                  </a:solidFill>
                </a:endParaRPr>
              </a:p>
              <a:p>
                <a:pPr lvl="2"/>
                <a:r>
                  <a:rPr lang="en-US" i="1" dirty="0" smtClean="0">
                    <a:solidFill>
                      <a:schemeClr val="tx1"/>
                    </a:solidFill>
                  </a:rPr>
                  <a:t>CSPC</a:t>
                </a:r>
                <a:endParaRPr lang="en-US" i="1" dirty="0" smtClean="0">
                  <a:solidFill>
                    <a:schemeClr val="tx1"/>
                  </a:solidFill>
                </a:endParaRPr>
              </a:p>
              <a:p>
                <a:pPr lvl="2"/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b="0" i="1" dirty="0" smtClean="0">
                        <a:solidFill>
                          <a:schemeClr val="tx1"/>
                        </a:solidFill>
                      </a:rPr>
                      <m:t>CM</m:t>
                    </m:r>
                    <m:r>
                      <m:rPr>
                        <m:nor/>
                      </m:rPr>
                      <a:rPr lang="en-US" i="1" dirty="0">
                        <a:solidFill>
                          <a:schemeClr val="tx1"/>
                        </a:solidFill>
                      </a:rPr>
                      <m:t>PC</m:t>
                    </m:r>
                  </m:oMath>
                </a14:m>
                <a:endParaRPr lang="en-US" dirty="0" smtClean="0">
                  <a:solidFill>
                    <a:schemeClr val="tx1"/>
                  </a:solidFill>
                </a:endParaRPr>
              </a:p>
              <a:p>
                <a:pPr lvl="2"/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b="0" i="1" dirty="0" smtClean="0">
                        <a:solidFill>
                          <a:schemeClr val="tx1"/>
                        </a:solidFill>
                      </a:rPr>
                      <m:t>CM</m:t>
                    </m:r>
                    <m:r>
                      <m:rPr>
                        <m:nor/>
                      </m:rPr>
                      <a:rPr lang="en-US" i="1" dirty="0">
                        <a:solidFill>
                          <a:schemeClr val="tx1"/>
                        </a:solidFill>
                      </a:rPr>
                      <m:t>PC</m:t>
                    </m:r>
                    <m:r>
                      <m:rPr>
                        <m:nor/>
                      </m:rPr>
                      <a:rPr lang="en-US" b="0" i="1" dirty="0" smtClean="0">
                        <a:solidFill>
                          <a:schemeClr val="tx1"/>
                        </a:solidFill>
                      </a:rPr>
                      <m:t>+</m:t>
                    </m:r>
                  </m:oMath>
                </a14:m>
                <a:endParaRPr lang="en-US" dirty="0" smtClean="0">
                  <a:solidFill>
                    <a:schemeClr val="tx1"/>
                  </a:solidFill>
                </a:endParaRPr>
              </a:p>
              <a:p>
                <a:pPr lvl="2"/>
                <a:r>
                  <a:rPr lang="en-US" i="1" dirty="0" smtClean="0">
                    <a:solidFill>
                      <a:schemeClr val="tx1"/>
                    </a:solidFill>
                  </a:rPr>
                  <a:t>C+MPC</a:t>
                </a:r>
                <a:endParaRPr lang="en-US" dirty="0" smtClean="0">
                  <a:solidFill>
                    <a:schemeClr val="tx1"/>
                  </a:solidFill>
                </a:endParaRPr>
              </a:p>
              <a:p>
                <a:pPr lvl="2"/>
                <a:r>
                  <a:rPr lang="en-US" i="1" dirty="0" smtClean="0">
                    <a:solidFill>
                      <a:schemeClr val="tx1"/>
                    </a:solidFill>
                  </a:rPr>
                  <a:t>C+MPC+</a:t>
                </a:r>
                <a:endParaRPr lang="en-US" dirty="0">
                  <a:solidFill>
                    <a:schemeClr val="tx1"/>
                  </a:solidFill>
                </a:endParaRPr>
              </a:p>
              <a:p>
                <a:pPr lvl="2"/>
                <a:endParaRPr lang="en-US" dirty="0"/>
              </a:p>
              <a:p>
                <a:pPr lvl="2"/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1676400"/>
                <a:ext cx="7772400" cy="4114800"/>
              </a:xfrm>
              <a:blipFill rotWithShape="0">
                <a:blip r:embed="rId2"/>
                <a:stretch>
                  <a:fillRect l="-1098" t="-1185" b="-32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23119" cy="276999"/>
          </a:xfrm>
        </p:spPr>
        <p:txBody>
          <a:bodyPr/>
          <a:lstStyle/>
          <a:p>
            <a:r>
              <a:rPr lang="en-US" dirty="0"/>
              <a:t>October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/>
              <a:t>Multi-Link Operation Mechanisms</a:t>
            </a:r>
          </a:p>
        </p:txBody>
      </p:sp>
    </p:spTree>
    <p:extLst>
      <p:ext uri="{BB962C8B-B14F-4D97-AF65-F5344CB8AC3E}">
        <p14:creationId xmlns:p14="http://schemas.microsoft.com/office/powerpoint/2010/main" val="3851285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r>
              <a:rPr lang="en-US" dirty="0" smtClean="0"/>
              <a:t>MLO terminology mapping with previous contribution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23119" cy="276999"/>
          </a:xfrm>
        </p:spPr>
        <p:txBody>
          <a:bodyPr/>
          <a:lstStyle/>
          <a:p>
            <a:r>
              <a:rPr lang="en-US" dirty="0"/>
              <a:t>October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/>
              <a:t>Multi-Link Operation Mechanisms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2" name="Table 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181202907"/>
                  </p:ext>
                </p:extLst>
              </p:nvPr>
            </p:nvGraphicFramePr>
            <p:xfrm>
              <a:off x="685802" y="2133600"/>
              <a:ext cx="7858123" cy="43180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122589"/>
                    <a:gridCol w="1122589"/>
                    <a:gridCol w="1122589"/>
                    <a:gridCol w="1122589"/>
                    <a:gridCol w="1122589"/>
                    <a:gridCol w="1122589"/>
                    <a:gridCol w="1122589"/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sz="1250" b="1" dirty="0" smtClean="0"/>
                            <a:t>Unified</a:t>
                          </a:r>
                          <a:r>
                            <a:rPr lang="en-US" sz="1250" b="1" baseline="0" dirty="0" smtClean="0"/>
                            <a:t> Terminology </a:t>
                          </a:r>
                          <a:endParaRPr lang="en-US" sz="125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250" b="1" dirty="0" smtClean="0"/>
                            <a:t>11-19/1291r3</a:t>
                          </a:r>
                        </a:p>
                        <a:p>
                          <a:r>
                            <a:rPr lang="en-US" sz="1250" b="1" i="0" kern="1200" dirty="0" smtClean="0">
                              <a:solidFill>
                                <a:schemeClr val="lt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(Intel)</a:t>
                          </a:r>
                          <a:endParaRPr lang="en-US" sz="125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250" b="1" dirty="0" smtClean="0"/>
                            <a:t>11-19/1541r0</a:t>
                          </a:r>
                        </a:p>
                        <a:p>
                          <a:r>
                            <a:rPr lang="en-US" sz="1250" b="1" dirty="0" smtClean="0"/>
                            <a:t>(</a:t>
                          </a:r>
                          <a:r>
                            <a:rPr lang="en-US" sz="1250" b="1" i="0" kern="1200" dirty="0" smtClean="0">
                              <a:solidFill>
                                <a:schemeClr val="lt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Intel))</a:t>
                          </a:r>
                          <a:endParaRPr lang="en-US" sz="1250" b="1" dirty="0" smtClean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250" b="1" dirty="0" smtClean="0"/>
                            <a:t>11-19/979r2</a:t>
                          </a:r>
                        </a:p>
                        <a:p>
                          <a:r>
                            <a:rPr lang="en-US" sz="1250" b="1" dirty="0" smtClean="0"/>
                            <a:t>(</a:t>
                          </a:r>
                          <a:r>
                            <a:rPr lang="en-US" sz="1250" b="1" i="0" kern="1200" dirty="0" err="1" smtClean="0">
                              <a:solidFill>
                                <a:schemeClr val="lt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MediaTek</a:t>
                          </a:r>
                          <a:r>
                            <a:rPr lang="en-US" sz="1250" b="1" i="0" kern="1200" dirty="0" smtClean="0">
                              <a:solidFill>
                                <a:schemeClr val="lt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)</a:t>
                          </a:r>
                          <a:endParaRPr lang="en-US" sz="1250" b="1" dirty="0" smtClean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250" b="1" dirty="0" smtClean="0"/>
                            <a:t>11-19/1546r0</a:t>
                          </a:r>
                        </a:p>
                        <a:p>
                          <a:r>
                            <a:rPr lang="en-US" sz="1250" b="1" dirty="0" smtClean="0"/>
                            <a:t>(</a:t>
                          </a:r>
                          <a:r>
                            <a:rPr lang="en-US" sz="1250" b="1" i="0" kern="1200" dirty="0" err="1" smtClean="0">
                              <a:solidFill>
                                <a:schemeClr val="lt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MediaTek</a:t>
                          </a:r>
                          <a:r>
                            <a:rPr lang="en-US" sz="1250" b="1" i="0" kern="1200" dirty="0" smtClean="0">
                              <a:solidFill>
                                <a:schemeClr val="lt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)</a:t>
                          </a:r>
                          <a:endParaRPr lang="en-US" sz="125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250" b="1" dirty="0" smtClean="0"/>
                            <a:t>11-19/764r1</a:t>
                          </a:r>
                        </a:p>
                        <a:p>
                          <a:r>
                            <a:rPr lang="en-US" sz="1250" b="1" dirty="0" smtClean="0"/>
                            <a:t>(Qualcomm)</a:t>
                          </a:r>
                          <a:endParaRPr lang="en-US" sz="125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250" b="1" dirty="0" smtClean="0"/>
                            <a:t>11-19/824r3 (Samsung)</a:t>
                          </a:r>
                          <a:endParaRPr lang="en-US" sz="1250" b="1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5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𝑆</m:t>
                                </m:r>
                                <m:r>
                                  <a:rPr lang="en-US" sz="125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𝑖𝑛𝑔𝑙𝑒</m:t>
                                </m:r>
                              </m:oMath>
                            </m:oMathPara>
                          </a14:m>
                          <a:endParaRPr lang="en-US" sz="125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250" dirty="0" smtClean="0"/>
                            <a:t>Single</a:t>
                          </a:r>
                          <a:endParaRPr lang="en-US" sz="125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25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250" dirty="0" smtClean="0"/>
                            <a:t>Legacy</a:t>
                          </a:r>
                          <a:endParaRPr lang="en-US" sz="125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25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250" dirty="0" smtClean="0"/>
                            <a:t>Baseline</a:t>
                          </a:r>
                          <a:endParaRPr lang="en-US" sz="125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250" dirty="0" smtClean="0"/>
                            <a:t>Single link</a:t>
                          </a:r>
                          <a:endParaRPr lang="en-US" sz="1250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nor/>
                                  </m:rPr>
                                  <a:rPr lang="en-US" sz="1400" i="1" dirty="0" smtClean="0">
                                    <a:solidFill>
                                      <a:srgbClr val="FF0000"/>
                                    </a:solidFill>
                                  </a:rPr>
                                  <m:t>SPC</m:t>
                                </m:r>
                              </m:oMath>
                            </m:oMathPara>
                          </a14:m>
                          <a:endParaRPr lang="en-US" sz="125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250" dirty="0" smtClean="0"/>
                            <a:t>SPC</a:t>
                          </a:r>
                          <a:endParaRPr lang="en-US" sz="125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25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250" dirty="0" smtClean="0"/>
                            <a:t>Sync-SPC</a:t>
                          </a:r>
                        </a:p>
                        <a:p>
                          <a:endParaRPr lang="en-US" sz="125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250" dirty="0" smtClean="0"/>
                            <a:t>CMLO-SPC</a:t>
                          </a:r>
                          <a:endParaRPr lang="en-US" sz="125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250" dirty="0" smtClean="0"/>
                            <a:t>Simultaneous mode</a:t>
                          </a:r>
                          <a:endParaRPr lang="en-US" sz="125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250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nor/>
                                  </m:rPr>
                                  <a:rPr lang="en-US" sz="1400" i="1" dirty="0" smtClean="0">
                                    <a:solidFill>
                                      <a:srgbClr val="FF0000"/>
                                    </a:solidFill>
                                  </a:rPr>
                                  <m:t>MPC</m:t>
                                </m:r>
                              </m:oMath>
                            </m:oMathPara>
                          </a14:m>
                          <a:endParaRPr lang="en-US" sz="125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250" dirty="0" smtClean="0"/>
                            <a:t>MPC</a:t>
                          </a:r>
                          <a:endParaRPr lang="en-US" sz="125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25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250" dirty="0" err="1" smtClean="0"/>
                            <a:t>Async</a:t>
                          </a:r>
                          <a:endParaRPr lang="en-US" sz="125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250" dirty="0" smtClean="0"/>
                            <a:t>MLO-MPC</a:t>
                          </a:r>
                          <a:endParaRPr lang="en-US" sz="125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250" dirty="0" smtClean="0"/>
                            <a:t>Independent mode</a:t>
                          </a:r>
                          <a:endParaRPr lang="en-US" sz="125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250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m:rPr>
                                  <m:nor/>
                                </m:rPr>
                                <a:rPr lang="en-US" sz="1400" i="1" dirty="0" smtClean="0">
                                  <a:solidFill>
                                    <a:srgbClr val="FF0000"/>
                                  </a:solidFill>
                                </a:rPr>
                                <m:t>MPC</m:t>
                              </m:r>
                            </m:oMath>
                          </a14:m>
                          <a:r>
                            <a:rPr lang="en-US" sz="1250" dirty="0" smtClean="0">
                              <a:solidFill>
                                <a:srgbClr val="FF0000"/>
                              </a:solidFill>
                            </a:rPr>
                            <a:t>+</a:t>
                          </a:r>
                          <a:endParaRPr lang="en-US" sz="125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250" dirty="0" smtClean="0"/>
                            <a:t>JMPC</a:t>
                          </a:r>
                          <a:endParaRPr lang="en-US" sz="125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25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25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25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25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250" dirty="0" smtClean="0"/>
                            <a:t>Multi-link Uniform</a:t>
                          </a:r>
                          <a:endParaRPr lang="en-US" sz="1250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i="1" dirty="0" smtClean="0">
                              <a:solidFill>
                                <a:srgbClr val="FF0000"/>
                              </a:solidFill>
                            </a:rPr>
                            <a:t>CSPC</a:t>
                          </a:r>
                          <a:endParaRPr lang="en-US" sz="125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25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25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250" dirty="0" smtClean="0"/>
                            <a:t>Sync-SPC</a:t>
                          </a:r>
                          <a:endParaRPr lang="en-US" sz="125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250" dirty="0" smtClean="0"/>
                            <a:t>CMLO-SPC</a:t>
                          </a:r>
                          <a:endParaRPr lang="en-US" sz="125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25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250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nor/>
                                  </m:rPr>
                                  <a:rPr lang="en-US" sz="1400" b="0" i="1" dirty="0" smtClean="0">
                                    <a:solidFill>
                                      <a:srgbClr val="FF0000"/>
                                    </a:solidFill>
                                  </a:rPr>
                                  <m:t>CM</m:t>
                                </m:r>
                                <m:r>
                                  <m:rPr>
                                    <m:nor/>
                                  </m:rPr>
                                  <a:rPr lang="en-US" sz="1400" i="1" dirty="0" smtClean="0">
                                    <a:solidFill>
                                      <a:srgbClr val="FF0000"/>
                                    </a:solidFill>
                                  </a:rPr>
                                  <m:t>PC</m:t>
                                </m:r>
                              </m:oMath>
                            </m:oMathPara>
                          </a14:m>
                          <a:endParaRPr lang="en-US" sz="125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25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250" dirty="0" smtClean="0"/>
                            <a:t>isolated RMPC 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250" dirty="0" smtClean="0"/>
                            <a:t>Sync-DPC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250" dirty="0" smtClean="0"/>
                            <a:t>CMLO-MPC</a:t>
                          </a:r>
                          <a:endParaRPr lang="en-US" sz="125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25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250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nor/>
                                  </m:rPr>
                                  <a:rPr lang="en-US" sz="1400" b="0" i="1" dirty="0" smtClean="0">
                                    <a:solidFill>
                                      <a:srgbClr val="FF0000"/>
                                    </a:solidFill>
                                  </a:rPr>
                                  <m:t>CM</m:t>
                                </m:r>
                                <m:r>
                                  <m:rPr>
                                    <m:nor/>
                                  </m:rPr>
                                  <a:rPr lang="en-US" sz="1400" i="1" dirty="0" smtClean="0">
                                    <a:solidFill>
                                      <a:srgbClr val="FF0000"/>
                                    </a:solidFill>
                                  </a:rPr>
                                  <m:t>PC</m:t>
                                </m:r>
                                <m:r>
                                  <m:rPr>
                                    <m:nor/>
                                  </m:rPr>
                                  <a:rPr lang="en-US" sz="1400" b="0" i="1" dirty="0" smtClean="0">
                                    <a:solidFill>
                                      <a:srgbClr val="FF0000"/>
                                    </a:solidFill>
                                  </a:rPr>
                                  <m:t>+</m:t>
                                </m:r>
                              </m:oMath>
                            </m:oMathPara>
                          </a14:m>
                          <a:endParaRPr lang="en-US" sz="125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25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25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25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250" dirty="0" smtClean="0"/>
                            <a:t>CMLO-MPC+</a:t>
                          </a:r>
                          <a:endParaRPr lang="en-US" sz="125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25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250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i="1" dirty="0" smtClean="0">
                              <a:solidFill>
                                <a:srgbClr val="FF0000"/>
                              </a:solidFill>
                            </a:rPr>
                            <a:t>C+MPC</a:t>
                          </a:r>
                          <a:endParaRPr lang="en-US" sz="1400" dirty="0" smtClean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25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250" dirty="0" smtClean="0"/>
                            <a:t>Non-isolated RMPC 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25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25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25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250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i="1" dirty="0" smtClean="0">
                              <a:solidFill>
                                <a:srgbClr val="FF0000"/>
                              </a:solidFill>
                            </a:rPr>
                            <a:t>C+MPC+</a:t>
                          </a:r>
                          <a:endParaRPr lang="en-US" sz="1400" dirty="0" smtClean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25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25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25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25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25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250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Choice>
        <mc:Fallback>
          <p:graphicFrame>
            <p:nvGraphicFramePr>
              <p:cNvPr id="2" name="Table 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181202907"/>
                  </p:ext>
                </p:extLst>
              </p:nvPr>
            </p:nvGraphicFramePr>
            <p:xfrm>
              <a:off x="685802" y="2133600"/>
              <a:ext cx="7858123" cy="43180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122589"/>
                    <a:gridCol w="1122589"/>
                    <a:gridCol w="1122589"/>
                    <a:gridCol w="1122589"/>
                    <a:gridCol w="1122589"/>
                    <a:gridCol w="1122589"/>
                    <a:gridCol w="1122589"/>
                  </a:tblGrid>
                  <a:tr h="472440">
                    <a:tc>
                      <a:txBody>
                        <a:bodyPr/>
                        <a:lstStyle/>
                        <a:p>
                          <a:r>
                            <a:rPr lang="en-US" sz="1250" b="1" dirty="0" smtClean="0"/>
                            <a:t>Unified</a:t>
                          </a:r>
                          <a:r>
                            <a:rPr lang="en-US" sz="1250" b="1" baseline="0" dirty="0" smtClean="0"/>
                            <a:t> Terminology </a:t>
                          </a:r>
                          <a:endParaRPr lang="en-US" sz="125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250" b="1" dirty="0" smtClean="0"/>
                            <a:t>11-19/1291r3</a:t>
                          </a:r>
                        </a:p>
                        <a:p>
                          <a:r>
                            <a:rPr lang="en-US" sz="1250" b="1" i="0" kern="1200" dirty="0" smtClean="0">
                              <a:solidFill>
                                <a:schemeClr val="lt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(Intel)</a:t>
                          </a:r>
                          <a:endParaRPr lang="en-US" sz="125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250" b="1" dirty="0" smtClean="0"/>
                            <a:t>11-19/1541r0</a:t>
                          </a:r>
                        </a:p>
                        <a:p>
                          <a:r>
                            <a:rPr lang="en-US" sz="1250" b="1" dirty="0" smtClean="0"/>
                            <a:t>(</a:t>
                          </a:r>
                          <a:r>
                            <a:rPr lang="en-US" sz="1250" b="1" i="0" kern="1200" dirty="0" smtClean="0">
                              <a:solidFill>
                                <a:schemeClr val="lt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Intel))</a:t>
                          </a:r>
                          <a:endParaRPr lang="en-US" sz="1250" b="1" dirty="0" smtClean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250" b="1" dirty="0" smtClean="0"/>
                            <a:t>11-19/979r2</a:t>
                          </a:r>
                        </a:p>
                        <a:p>
                          <a:r>
                            <a:rPr lang="en-US" sz="1250" b="1" dirty="0" smtClean="0"/>
                            <a:t>(</a:t>
                          </a:r>
                          <a:r>
                            <a:rPr lang="en-US" sz="1250" b="1" i="0" kern="1200" dirty="0" err="1" smtClean="0">
                              <a:solidFill>
                                <a:schemeClr val="lt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MediaTek</a:t>
                          </a:r>
                          <a:r>
                            <a:rPr lang="en-US" sz="1250" b="1" i="0" kern="1200" dirty="0" smtClean="0">
                              <a:solidFill>
                                <a:schemeClr val="lt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)</a:t>
                          </a:r>
                          <a:endParaRPr lang="en-US" sz="1250" b="1" dirty="0" smtClean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250" b="1" dirty="0" smtClean="0"/>
                            <a:t>11-19/1546r0</a:t>
                          </a:r>
                        </a:p>
                        <a:p>
                          <a:r>
                            <a:rPr lang="en-US" sz="1250" b="1" dirty="0" smtClean="0"/>
                            <a:t>(</a:t>
                          </a:r>
                          <a:r>
                            <a:rPr lang="en-US" sz="1250" b="1" i="0" kern="1200" dirty="0" err="1" smtClean="0">
                              <a:solidFill>
                                <a:schemeClr val="lt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MediaTek</a:t>
                          </a:r>
                          <a:r>
                            <a:rPr lang="en-US" sz="1250" b="1" i="0" kern="1200" dirty="0" smtClean="0">
                              <a:solidFill>
                                <a:schemeClr val="lt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)</a:t>
                          </a:r>
                          <a:endParaRPr lang="en-US" sz="125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250" b="1" dirty="0" smtClean="0"/>
                            <a:t>11-19/764r1</a:t>
                          </a:r>
                        </a:p>
                        <a:p>
                          <a:r>
                            <a:rPr lang="en-US" sz="1250" b="1" dirty="0" smtClean="0"/>
                            <a:t>(Qualcomm)</a:t>
                          </a:r>
                          <a:endParaRPr lang="en-US" sz="125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250" b="1" dirty="0" smtClean="0"/>
                            <a:t>11-19/824r3 (Samsung)</a:t>
                          </a:r>
                          <a:endParaRPr lang="en-US" sz="1250" b="1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543" t="-133333" r="-603261" b="-955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250" dirty="0" smtClean="0"/>
                            <a:t>Single</a:t>
                          </a:r>
                          <a:endParaRPr lang="en-US" sz="125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25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250" dirty="0" smtClean="0"/>
                            <a:t>Legacy</a:t>
                          </a:r>
                          <a:endParaRPr lang="en-US" sz="125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25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250" dirty="0" smtClean="0"/>
                            <a:t>Baseline</a:t>
                          </a:r>
                          <a:endParaRPr lang="en-US" sz="125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250" dirty="0" smtClean="0"/>
                            <a:t>Single link</a:t>
                          </a:r>
                          <a:endParaRPr lang="en-US" sz="1250" dirty="0"/>
                        </a:p>
                      </a:txBody>
                      <a:tcPr/>
                    </a:tc>
                  </a:tr>
                  <a:tr h="4724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543" t="-179487" r="-603261" b="-63461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250" dirty="0" smtClean="0"/>
                            <a:t>SPC</a:t>
                          </a:r>
                          <a:endParaRPr lang="en-US" sz="125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25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250" dirty="0" smtClean="0"/>
                            <a:t>Sync-SPC</a:t>
                          </a:r>
                        </a:p>
                        <a:p>
                          <a:endParaRPr lang="en-US" sz="125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250" dirty="0" smtClean="0"/>
                            <a:t>CMLO-SPC</a:t>
                          </a:r>
                          <a:endParaRPr lang="en-US" sz="125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250" dirty="0" smtClean="0"/>
                            <a:t>Simultaneous mode</a:t>
                          </a:r>
                          <a:endParaRPr lang="en-US" sz="125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250" dirty="0"/>
                        </a:p>
                      </a:txBody>
                      <a:tcPr/>
                    </a:tc>
                  </a:tr>
                  <a:tr h="4724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543" t="-279487" r="-603261" b="-53461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250" dirty="0" smtClean="0"/>
                            <a:t>MPC</a:t>
                          </a:r>
                          <a:endParaRPr lang="en-US" sz="125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25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250" dirty="0" err="1" smtClean="0"/>
                            <a:t>Async</a:t>
                          </a:r>
                          <a:endParaRPr lang="en-US" sz="125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250" dirty="0" smtClean="0"/>
                            <a:t>MLO-MPC</a:t>
                          </a:r>
                          <a:endParaRPr lang="en-US" sz="125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250" dirty="0" smtClean="0"/>
                            <a:t>Independent mode</a:t>
                          </a:r>
                          <a:endParaRPr lang="en-US" sz="125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250" dirty="0"/>
                        </a:p>
                      </a:txBody>
                      <a:tcPr/>
                    </a:tc>
                  </a:tr>
                  <a:tr h="4724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543" t="-384416" r="-603261" b="-44155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250" dirty="0" smtClean="0"/>
                            <a:t>JMPC</a:t>
                          </a:r>
                          <a:endParaRPr lang="en-US" sz="125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25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25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25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25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250" dirty="0" smtClean="0"/>
                            <a:t>Multi-link Uniform</a:t>
                          </a:r>
                          <a:endParaRPr lang="en-US" sz="1250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i="1" dirty="0" smtClean="0">
                              <a:solidFill>
                                <a:srgbClr val="FF0000"/>
                              </a:solidFill>
                            </a:rPr>
                            <a:t>CSPC</a:t>
                          </a:r>
                          <a:endParaRPr lang="en-US" sz="125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25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25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250" dirty="0" smtClean="0"/>
                            <a:t>Sync-SPC</a:t>
                          </a:r>
                          <a:endParaRPr lang="en-US" sz="125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250" dirty="0" smtClean="0"/>
                            <a:t>CMLO-SPC</a:t>
                          </a:r>
                          <a:endParaRPr lang="en-US" sz="125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25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250" dirty="0"/>
                        </a:p>
                      </a:txBody>
                      <a:tcPr/>
                    </a:tc>
                  </a:tr>
                  <a:tr h="4724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543" t="-556410" r="-603261" b="-25769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125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250" dirty="0" smtClean="0"/>
                            <a:t>isolated RMPC 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250" dirty="0" smtClean="0"/>
                            <a:t>Sync-DPC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250" dirty="0" smtClean="0"/>
                            <a:t>CMLO-MPC</a:t>
                          </a:r>
                          <a:endParaRPr lang="en-US" sz="125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25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250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543" t="-839344" r="-603261" b="-22950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125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25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25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250" dirty="0" smtClean="0"/>
                            <a:t>CMLO-MPC+</a:t>
                          </a:r>
                          <a:endParaRPr lang="en-US" sz="125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25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250" dirty="0"/>
                        </a:p>
                      </a:txBody>
                      <a:tcPr/>
                    </a:tc>
                  </a:tr>
                  <a:tr h="4724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i="1" dirty="0" smtClean="0">
                              <a:solidFill>
                                <a:srgbClr val="FF0000"/>
                              </a:solidFill>
                            </a:rPr>
                            <a:t>C+MPC</a:t>
                          </a:r>
                          <a:endParaRPr lang="en-US" sz="1400" dirty="0" smtClean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25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250" dirty="0" smtClean="0"/>
                            <a:t>Non-isolated RMPC 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25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25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25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250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i="1" dirty="0" smtClean="0">
                              <a:solidFill>
                                <a:srgbClr val="FF0000"/>
                              </a:solidFill>
                            </a:rPr>
                            <a:t>C+MPC+</a:t>
                          </a:r>
                          <a:endParaRPr lang="en-US" sz="1400" dirty="0" smtClean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25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25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25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25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25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250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948398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/>
              <a:t>[</a:t>
            </a:r>
            <a:r>
              <a:rPr lang="en-US" sz="2000" dirty="0"/>
              <a:t>1] </a:t>
            </a:r>
            <a:r>
              <a:rPr lang="en-US" sz="2000" dirty="0">
                <a:hlinkClick r:id="rId2"/>
              </a:rPr>
              <a:t>https://</a:t>
            </a:r>
            <a:r>
              <a:rPr lang="en-US" sz="2000" dirty="0" smtClean="0">
                <a:hlinkClick r:id="rId2"/>
              </a:rPr>
              <a:t>mentor.ieee.org/802.11/dcn/19/11-19-1291-03-00be-performance-aspects-of-multi-link-operations.pptx</a:t>
            </a:r>
            <a:endParaRPr lang="en-US" sz="2000" b="0" dirty="0" smtClean="0"/>
          </a:p>
          <a:p>
            <a:pPr marL="0" indent="0">
              <a:buNone/>
            </a:pPr>
            <a:r>
              <a:rPr lang="en-US" sz="2000" dirty="0" smtClean="0"/>
              <a:t>[2</a:t>
            </a:r>
            <a:r>
              <a:rPr lang="en-US" sz="2000" dirty="0"/>
              <a:t>] </a:t>
            </a:r>
            <a:r>
              <a:rPr lang="en-US" sz="2000" dirty="0">
                <a:hlinkClick r:id="rId3"/>
              </a:rPr>
              <a:t>https://</a:t>
            </a:r>
            <a:r>
              <a:rPr lang="en-US" sz="2000" dirty="0" smtClean="0">
                <a:hlinkClick r:id="rId3"/>
              </a:rPr>
              <a:t>mentor.ieee.org/802.11/dcn/19/11-19-1541-00-00be-performance-aspects-of-multi-link-operations-with-constraints.pptx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/>
              <a:t>[3] </a:t>
            </a:r>
            <a:r>
              <a:rPr lang="en-US" sz="2000" dirty="0">
                <a:hlinkClick r:id="rId4"/>
              </a:rPr>
              <a:t>https://</a:t>
            </a:r>
            <a:r>
              <a:rPr lang="en-US" sz="2000" dirty="0" smtClean="0">
                <a:hlinkClick r:id="rId4"/>
              </a:rPr>
              <a:t>mentor.ieee.org/802.11/dcn/19/11-19-0979-02-00be-multi-link-operation-follow-up.pptx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/>
              <a:t>[4] </a:t>
            </a:r>
            <a:r>
              <a:rPr lang="en-US" sz="2000" dirty="0">
                <a:hlinkClick r:id="rId5"/>
              </a:rPr>
              <a:t>https://</a:t>
            </a:r>
            <a:r>
              <a:rPr lang="en-US" sz="2000" dirty="0" smtClean="0">
                <a:hlinkClick r:id="rId5"/>
              </a:rPr>
              <a:t>mentor.ieee.org/802.11/dcn/19/11-19-1546-00-00be-legacy-performance-impact-on-multi-link-operation.pptx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/>
              <a:t>[5] </a:t>
            </a:r>
            <a:r>
              <a:rPr lang="en-US" sz="2000" dirty="0">
                <a:hlinkClick r:id="rId6"/>
              </a:rPr>
              <a:t>https://</a:t>
            </a:r>
            <a:r>
              <a:rPr lang="en-US" sz="2000" dirty="0" smtClean="0">
                <a:hlinkClick r:id="rId6"/>
              </a:rPr>
              <a:t>mentor.ieee.org/802.11/dcn/19/11-19-0764-01-00be-multi-link-aggregation-gain-analysis.pptx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/>
              <a:t>[6] </a:t>
            </a:r>
            <a:r>
              <a:rPr lang="en-US" sz="2000" dirty="0">
                <a:hlinkClick r:id="rId7"/>
              </a:rPr>
              <a:t>https://</a:t>
            </a:r>
            <a:r>
              <a:rPr lang="en-US" sz="2000" dirty="0" smtClean="0">
                <a:hlinkClick r:id="rId7"/>
              </a:rPr>
              <a:t>mentor.ieee.org/802.11/dcn/19/11-19-0824-03-00be-multi-band-operation-performance.pptx</a:t>
            </a:r>
            <a:endParaRPr lang="en-US" sz="2000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7179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r>
              <a:rPr lang="en-US" dirty="0"/>
              <a:t>Topology</a:t>
            </a:r>
          </a:p>
          <a:p>
            <a:pPr lvl="1"/>
            <a:r>
              <a:rPr lang="en-US" dirty="0" smtClean="0"/>
              <a:t>A link 1 is 80 MHz channel in 5 GHz band. </a:t>
            </a:r>
          </a:p>
          <a:p>
            <a:pPr lvl="1"/>
            <a:r>
              <a:rPr lang="en-US" dirty="0" smtClean="0"/>
              <a:t>A link 2 is 80 MHz channel in 6 GHz band. </a:t>
            </a:r>
          </a:p>
          <a:p>
            <a:pPr lvl="1"/>
            <a:r>
              <a:rPr lang="en-US" dirty="0" smtClean="0"/>
              <a:t>An HE AP 1 </a:t>
            </a:r>
            <a:r>
              <a:rPr lang="en-US" dirty="0"/>
              <a:t>serves </a:t>
            </a:r>
            <a:r>
              <a:rPr lang="en-US" dirty="0" smtClean="0"/>
              <a:t>an HE BSS 1 on the link 1. </a:t>
            </a:r>
          </a:p>
          <a:p>
            <a:pPr lvl="1"/>
            <a:r>
              <a:rPr lang="en-US" dirty="0"/>
              <a:t>An HE </a:t>
            </a:r>
            <a:r>
              <a:rPr lang="en-US" dirty="0" smtClean="0"/>
              <a:t>AP 2 </a:t>
            </a:r>
            <a:r>
              <a:rPr lang="en-US" dirty="0"/>
              <a:t>serves </a:t>
            </a:r>
            <a:r>
              <a:rPr lang="en-US" dirty="0" smtClean="0"/>
              <a:t>an HE BSS 2 on the link 2. </a:t>
            </a:r>
          </a:p>
          <a:p>
            <a:pPr lvl="1"/>
            <a:r>
              <a:rPr lang="en-US" dirty="0" smtClean="0"/>
              <a:t>An </a:t>
            </a:r>
            <a:r>
              <a:rPr lang="en-US" dirty="0"/>
              <a:t>EHT </a:t>
            </a:r>
            <a:r>
              <a:rPr lang="en-US" dirty="0" smtClean="0"/>
              <a:t>AP </a:t>
            </a:r>
            <a:r>
              <a:rPr lang="en-US" dirty="0"/>
              <a:t>serves </a:t>
            </a:r>
            <a:r>
              <a:rPr lang="en-US" dirty="0" smtClean="0"/>
              <a:t>an EHT BSS on the link 1 and the link </a:t>
            </a:r>
            <a:r>
              <a:rPr lang="en-US" dirty="0"/>
              <a:t>2. </a:t>
            </a:r>
          </a:p>
          <a:p>
            <a:pPr lvl="1"/>
            <a:r>
              <a:rPr lang="en-US" dirty="0" smtClean="0"/>
              <a:t>An </a:t>
            </a:r>
            <a:r>
              <a:rPr lang="en-US" dirty="0"/>
              <a:t>HE </a:t>
            </a:r>
            <a:r>
              <a:rPr lang="en-US" dirty="0" smtClean="0"/>
              <a:t>STAs 1-5 are associated </a:t>
            </a:r>
            <a:r>
              <a:rPr lang="en-US" dirty="0"/>
              <a:t>with </a:t>
            </a:r>
            <a:r>
              <a:rPr lang="en-US" dirty="0" smtClean="0"/>
              <a:t>the HE AP 1.</a:t>
            </a:r>
          </a:p>
          <a:p>
            <a:pPr lvl="1"/>
            <a:r>
              <a:rPr lang="en-US" dirty="0" smtClean="0"/>
              <a:t>An HE STAs 6-10 </a:t>
            </a:r>
            <a:r>
              <a:rPr lang="en-US" dirty="0"/>
              <a:t>are associated with </a:t>
            </a:r>
            <a:r>
              <a:rPr lang="en-US" dirty="0" smtClean="0"/>
              <a:t>the HE AP 2.</a:t>
            </a:r>
          </a:p>
          <a:p>
            <a:pPr lvl="1"/>
            <a:r>
              <a:rPr lang="en-US" dirty="0" smtClean="0"/>
              <a:t>An EHT STA is associated </a:t>
            </a:r>
            <a:r>
              <a:rPr lang="en-US" dirty="0"/>
              <a:t>with </a:t>
            </a:r>
            <a:r>
              <a:rPr lang="en-US" dirty="0" smtClean="0"/>
              <a:t>the EHT AP. </a:t>
            </a:r>
            <a:endParaRPr lang="en-US" dirty="0"/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/>
              <a:t>Multi-Link Operation Simulation </a:t>
            </a:r>
            <a:r>
              <a:rPr lang="en-US" dirty="0"/>
              <a:t>Set </a:t>
            </a:r>
            <a:r>
              <a:rPr lang="en-US" dirty="0" smtClean="0"/>
              <a:t>Up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7846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r>
              <a:rPr lang="en-US" dirty="0" smtClean="0"/>
              <a:t>Topology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/>
              <a:t>Multi-Link Operation Simulation </a:t>
            </a:r>
            <a:r>
              <a:rPr lang="en-US" dirty="0"/>
              <a:t>Set </a:t>
            </a:r>
            <a:r>
              <a:rPr lang="en-US" dirty="0" smtClean="0"/>
              <a:t>Up</a:t>
            </a:r>
            <a:endParaRPr lang="en-US" dirty="0"/>
          </a:p>
        </p:txBody>
      </p:sp>
      <p:sp>
        <p:nvSpPr>
          <p:cNvPr id="9" name="Rounded Rectangle 8"/>
          <p:cNvSpPr/>
          <p:nvPr/>
        </p:nvSpPr>
        <p:spPr>
          <a:xfrm>
            <a:off x="7509332" y="1414260"/>
            <a:ext cx="838200" cy="295681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/>
              <a:t>HE STA 1</a:t>
            </a:r>
            <a:endParaRPr lang="en-US" sz="1050" dirty="0"/>
          </a:p>
        </p:txBody>
      </p:sp>
      <p:sp>
        <p:nvSpPr>
          <p:cNvPr id="10" name="TextBox 9"/>
          <p:cNvSpPr txBox="1"/>
          <p:nvPr/>
        </p:nvSpPr>
        <p:spPr>
          <a:xfrm>
            <a:off x="2723870" y="2251343"/>
            <a:ext cx="73930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HE BSS 3</a:t>
            </a:r>
            <a:endParaRPr lang="en-US" sz="1050" dirty="0"/>
          </a:p>
        </p:txBody>
      </p:sp>
      <p:sp>
        <p:nvSpPr>
          <p:cNvPr id="12" name="Left-Right Arrow 11"/>
          <p:cNvSpPr/>
          <p:nvPr/>
        </p:nvSpPr>
        <p:spPr>
          <a:xfrm>
            <a:off x="4554145" y="1371600"/>
            <a:ext cx="2719461" cy="3810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/>
              <a:t>Link 1</a:t>
            </a:r>
            <a:endParaRPr lang="en-US" sz="1050" dirty="0"/>
          </a:p>
        </p:txBody>
      </p:sp>
      <p:sp>
        <p:nvSpPr>
          <p:cNvPr id="13" name="Rounded Rectangle 12"/>
          <p:cNvSpPr/>
          <p:nvPr/>
        </p:nvSpPr>
        <p:spPr>
          <a:xfrm>
            <a:off x="7509332" y="1804531"/>
            <a:ext cx="838200" cy="295681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/>
              <a:t>HE STA 2</a:t>
            </a:r>
            <a:endParaRPr lang="en-US" sz="1050" dirty="0"/>
          </a:p>
        </p:txBody>
      </p:sp>
      <p:sp>
        <p:nvSpPr>
          <p:cNvPr id="14" name="Rounded Rectangle 13"/>
          <p:cNvSpPr/>
          <p:nvPr/>
        </p:nvSpPr>
        <p:spPr>
          <a:xfrm>
            <a:off x="7509332" y="2194802"/>
            <a:ext cx="838200" cy="295681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/>
              <a:t>HE STA 3</a:t>
            </a:r>
            <a:endParaRPr lang="en-US" sz="1050" dirty="0"/>
          </a:p>
        </p:txBody>
      </p:sp>
      <p:sp>
        <p:nvSpPr>
          <p:cNvPr id="15" name="Rounded Rectangle 14"/>
          <p:cNvSpPr/>
          <p:nvPr/>
        </p:nvSpPr>
        <p:spPr>
          <a:xfrm>
            <a:off x="7509332" y="2585073"/>
            <a:ext cx="838200" cy="295681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/>
              <a:t>HE STA 4</a:t>
            </a:r>
            <a:endParaRPr lang="en-US" sz="1050" dirty="0"/>
          </a:p>
        </p:txBody>
      </p:sp>
      <p:sp>
        <p:nvSpPr>
          <p:cNvPr id="16" name="Rounded Rectangle 15"/>
          <p:cNvSpPr/>
          <p:nvPr/>
        </p:nvSpPr>
        <p:spPr>
          <a:xfrm>
            <a:off x="7498446" y="2975344"/>
            <a:ext cx="838200" cy="295681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/>
              <a:t>HE STA 5</a:t>
            </a:r>
            <a:endParaRPr lang="en-US" sz="1050" dirty="0"/>
          </a:p>
        </p:txBody>
      </p:sp>
      <p:sp>
        <p:nvSpPr>
          <p:cNvPr id="17" name="Left-Right Arrow 16"/>
          <p:cNvSpPr/>
          <p:nvPr/>
        </p:nvSpPr>
        <p:spPr>
          <a:xfrm>
            <a:off x="4554145" y="1761871"/>
            <a:ext cx="2719461" cy="3810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/>
              <a:t>Link 1</a:t>
            </a:r>
            <a:endParaRPr lang="en-US" sz="1050" dirty="0"/>
          </a:p>
        </p:txBody>
      </p:sp>
      <p:sp>
        <p:nvSpPr>
          <p:cNvPr id="18" name="Left-Right Arrow 17"/>
          <p:cNvSpPr/>
          <p:nvPr/>
        </p:nvSpPr>
        <p:spPr>
          <a:xfrm>
            <a:off x="4561921" y="2152142"/>
            <a:ext cx="2719461" cy="3810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/>
              <a:t>Link 1</a:t>
            </a:r>
            <a:endParaRPr lang="en-US" sz="1050" dirty="0"/>
          </a:p>
        </p:txBody>
      </p:sp>
      <p:sp>
        <p:nvSpPr>
          <p:cNvPr id="19" name="Left-Right Arrow 18"/>
          <p:cNvSpPr/>
          <p:nvPr/>
        </p:nvSpPr>
        <p:spPr>
          <a:xfrm>
            <a:off x="4561920" y="2533142"/>
            <a:ext cx="2719461" cy="3810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/>
              <a:t>Link 1</a:t>
            </a:r>
            <a:endParaRPr lang="en-US" sz="1050" dirty="0"/>
          </a:p>
        </p:txBody>
      </p:sp>
      <p:sp>
        <p:nvSpPr>
          <p:cNvPr id="20" name="Left-Right Arrow 19"/>
          <p:cNvSpPr/>
          <p:nvPr/>
        </p:nvSpPr>
        <p:spPr>
          <a:xfrm>
            <a:off x="4563475" y="2932684"/>
            <a:ext cx="2719461" cy="3810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/>
              <a:t>Link 1</a:t>
            </a:r>
            <a:endParaRPr lang="en-US" sz="1050" dirty="0"/>
          </a:p>
        </p:txBody>
      </p:sp>
      <p:sp>
        <p:nvSpPr>
          <p:cNvPr id="22" name="Rounded Rectangle 21"/>
          <p:cNvSpPr/>
          <p:nvPr/>
        </p:nvSpPr>
        <p:spPr>
          <a:xfrm>
            <a:off x="7543800" y="4601878"/>
            <a:ext cx="838200" cy="295681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/>
              <a:t>HE STA 6</a:t>
            </a:r>
            <a:endParaRPr lang="en-US" sz="1050" dirty="0"/>
          </a:p>
        </p:txBody>
      </p:sp>
      <p:sp>
        <p:nvSpPr>
          <p:cNvPr id="23" name="Left-Right Arrow 22"/>
          <p:cNvSpPr/>
          <p:nvPr/>
        </p:nvSpPr>
        <p:spPr>
          <a:xfrm>
            <a:off x="4588613" y="4559218"/>
            <a:ext cx="2719461" cy="3810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/>
              <a:t>Link 2</a:t>
            </a:r>
            <a:endParaRPr lang="en-US" sz="1050" dirty="0"/>
          </a:p>
        </p:txBody>
      </p:sp>
      <p:sp>
        <p:nvSpPr>
          <p:cNvPr id="24" name="Rounded Rectangle 23"/>
          <p:cNvSpPr/>
          <p:nvPr/>
        </p:nvSpPr>
        <p:spPr>
          <a:xfrm>
            <a:off x="7543800" y="4992149"/>
            <a:ext cx="838200" cy="295681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/>
              <a:t>HE STA 7</a:t>
            </a:r>
            <a:endParaRPr lang="en-US" sz="1050" dirty="0"/>
          </a:p>
        </p:txBody>
      </p:sp>
      <p:sp>
        <p:nvSpPr>
          <p:cNvPr id="25" name="Rounded Rectangle 24"/>
          <p:cNvSpPr/>
          <p:nvPr/>
        </p:nvSpPr>
        <p:spPr>
          <a:xfrm>
            <a:off x="7543800" y="5382420"/>
            <a:ext cx="838200" cy="295681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/>
              <a:t>HE STA 8</a:t>
            </a:r>
            <a:endParaRPr lang="en-US" sz="1050" dirty="0"/>
          </a:p>
        </p:txBody>
      </p:sp>
      <p:sp>
        <p:nvSpPr>
          <p:cNvPr id="26" name="Rounded Rectangle 25"/>
          <p:cNvSpPr/>
          <p:nvPr/>
        </p:nvSpPr>
        <p:spPr>
          <a:xfrm>
            <a:off x="7543800" y="5772691"/>
            <a:ext cx="838200" cy="295681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/>
              <a:t>HE STA 9</a:t>
            </a:r>
            <a:endParaRPr lang="en-US" sz="1050" dirty="0"/>
          </a:p>
        </p:txBody>
      </p:sp>
      <p:sp>
        <p:nvSpPr>
          <p:cNvPr id="27" name="Rounded Rectangle 26"/>
          <p:cNvSpPr/>
          <p:nvPr/>
        </p:nvSpPr>
        <p:spPr>
          <a:xfrm>
            <a:off x="7532914" y="6167013"/>
            <a:ext cx="838200" cy="28991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/>
              <a:t>HE STA 10</a:t>
            </a:r>
            <a:endParaRPr lang="en-US" sz="1050" dirty="0"/>
          </a:p>
        </p:txBody>
      </p:sp>
      <p:sp>
        <p:nvSpPr>
          <p:cNvPr id="28" name="Left-Right Arrow 27"/>
          <p:cNvSpPr/>
          <p:nvPr/>
        </p:nvSpPr>
        <p:spPr>
          <a:xfrm>
            <a:off x="4588613" y="4949489"/>
            <a:ext cx="2719461" cy="3810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/>
              <a:t>Link 2</a:t>
            </a:r>
            <a:endParaRPr lang="en-US" sz="1050" dirty="0"/>
          </a:p>
        </p:txBody>
      </p:sp>
      <p:sp>
        <p:nvSpPr>
          <p:cNvPr id="29" name="Left-Right Arrow 28"/>
          <p:cNvSpPr/>
          <p:nvPr/>
        </p:nvSpPr>
        <p:spPr>
          <a:xfrm>
            <a:off x="4596389" y="5339760"/>
            <a:ext cx="2719461" cy="3810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/>
              <a:t>Link 2</a:t>
            </a:r>
            <a:endParaRPr lang="en-US" sz="1050" dirty="0"/>
          </a:p>
        </p:txBody>
      </p:sp>
      <p:sp>
        <p:nvSpPr>
          <p:cNvPr id="30" name="Left-Right Arrow 29"/>
          <p:cNvSpPr/>
          <p:nvPr/>
        </p:nvSpPr>
        <p:spPr>
          <a:xfrm>
            <a:off x="4596388" y="5720760"/>
            <a:ext cx="2719461" cy="3810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/>
              <a:t>Link 2</a:t>
            </a:r>
            <a:endParaRPr lang="en-US" sz="1050" dirty="0"/>
          </a:p>
        </p:txBody>
      </p:sp>
      <p:sp>
        <p:nvSpPr>
          <p:cNvPr id="31" name="Left-Right Arrow 30"/>
          <p:cNvSpPr/>
          <p:nvPr/>
        </p:nvSpPr>
        <p:spPr>
          <a:xfrm>
            <a:off x="4597943" y="6120302"/>
            <a:ext cx="2719461" cy="3810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/>
              <a:t>Link 2</a:t>
            </a:r>
            <a:endParaRPr lang="en-US" sz="1050" dirty="0"/>
          </a:p>
        </p:txBody>
      </p:sp>
      <p:sp>
        <p:nvSpPr>
          <p:cNvPr id="33" name="Rounded Rectangle 32"/>
          <p:cNvSpPr/>
          <p:nvPr/>
        </p:nvSpPr>
        <p:spPr>
          <a:xfrm>
            <a:off x="7532914" y="3659536"/>
            <a:ext cx="838200" cy="516803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/>
              <a:t>EHT STA</a:t>
            </a:r>
            <a:endParaRPr lang="en-US" sz="1050" dirty="0"/>
          </a:p>
        </p:txBody>
      </p:sp>
      <p:sp>
        <p:nvSpPr>
          <p:cNvPr id="34" name="Left-Right Arrow 33"/>
          <p:cNvSpPr/>
          <p:nvPr/>
        </p:nvSpPr>
        <p:spPr>
          <a:xfrm>
            <a:off x="4588613" y="3535837"/>
            <a:ext cx="2719461" cy="801228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/>
              <a:t>Link 1/Link 2</a:t>
            </a:r>
            <a:endParaRPr lang="en-US" sz="1050" dirty="0"/>
          </a:p>
        </p:txBody>
      </p:sp>
      <p:sp>
        <p:nvSpPr>
          <p:cNvPr id="35" name="TextBox 34"/>
          <p:cNvSpPr txBox="1"/>
          <p:nvPr/>
        </p:nvSpPr>
        <p:spPr>
          <a:xfrm>
            <a:off x="2746355" y="3801593"/>
            <a:ext cx="72006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EHT BSS</a:t>
            </a:r>
            <a:endParaRPr lang="en-US" sz="1050" dirty="0"/>
          </a:p>
        </p:txBody>
      </p:sp>
      <p:sp>
        <p:nvSpPr>
          <p:cNvPr id="38" name="Rounded Rectangle 37"/>
          <p:cNvSpPr/>
          <p:nvPr/>
        </p:nvSpPr>
        <p:spPr>
          <a:xfrm>
            <a:off x="3463175" y="1414260"/>
            <a:ext cx="838200" cy="295681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/>
              <a:t>HE AP 1</a:t>
            </a:r>
            <a:endParaRPr lang="en-US" sz="1050" dirty="0"/>
          </a:p>
        </p:txBody>
      </p:sp>
      <p:sp>
        <p:nvSpPr>
          <p:cNvPr id="39" name="Rounded Rectangle 38"/>
          <p:cNvSpPr/>
          <p:nvPr/>
        </p:nvSpPr>
        <p:spPr>
          <a:xfrm>
            <a:off x="3463175" y="1804531"/>
            <a:ext cx="838200" cy="295681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/>
              <a:t>HE AP 2</a:t>
            </a:r>
            <a:endParaRPr lang="en-US" sz="1050" dirty="0"/>
          </a:p>
        </p:txBody>
      </p:sp>
      <p:sp>
        <p:nvSpPr>
          <p:cNvPr id="40" name="Rounded Rectangle 39"/>
          <p:cNvSpPr/>
          <p:nvPr/>
        </p:nvSpPr>
        <p:spPr>
          <a:xfrm>
            <a:off x="3463175" y="2194802"/>
            <a:ext cx="838200" cy="295681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/>
              <a:t>HE AP 3</a:t>
            </a:r>
            <a:endParaRPr lang="en-US" sz="1050" dirty="0"/>
          </a:p>
        </p:txBody>
      </p:sp>
      <p:sp>
        <p:nvSpPr>
          <p:cNvPr id="41" name="Rounded Rectangle 40"/>
          <p:cNvSpPr/>
          <p:nvPr/>
        </p:nvSpPr>
        <p:spPr>
          <a:xfrm>
            <a:off x="3463175" y="2585073"/>
            <a:ext cx="838200" cy="295681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/>
              <a:t>HE AP 4</a:t>
            </a:r>
            <a:endParaRPr lang="en-US" sz="1050" dirty="0"/>
          </a:p>
        </p:txBody>
      </p:sp>
      <p:sp>
        <p:nvSpPr>
          <p:cNvPr id="42" name="Rounded Rectangle 41"/>
          <p:cNvSpPr/>
          <p:nvPr/>
        </p:nvSpPr>
        <p:spPr>
          <a:xfrm>
            <a:off x="3452289" y="2975344"/>
            <a:ext cx="838200" cy="295681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/>
              <a:t>HE AP 5</a:t>
            </a:r>
            <a:endParaRPr lang="en-US" sz="1050" dirty="0"/>
          </a:p>
        </p:txBody>
      </p:sp>
      <p:sp>
        <p:nvSpPr>
          <p:cNvPr id="43" name="Rounded Rectangle 42"/>
          <p:cNvSpPr/>
          <p:nvPr/>
        </p:nvSpPr>
        <p:spPr>
          <a:xfrm>
            <a:off x="3497643" y="4601878"/>
            <a:ext cx="838200" cy="295681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/>
              <a:t>HE AP 6</a:t>
            </a:r>
            <a:endParaRPr lang="en-US" sz="1050" dirty="0"/>
          </a:p>
        </p:txBody>
      </p:sp>
      <p:sp>
        <p:nvSpPr>
          <p:cNvPr id="44" name="Rounded Rectangle 43"/>
          <p:cNvSpPr/>
          <p:nvPr/>
        </p:nvSpPr>
        <p:spPr>
          <a:xfrm>
            <a:off x="3497643" y="4992149"/>
            <a:ext cx="838200" cy="295681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/>
              <a:t>HE AP 7</a:t>
            </a:r>
            <a:endParaRPr lang="en-US" sz="1050" dirty="0"/>
          </a:p>
        </p:txBody>
      </p:sp>
      <p:sp>
        <p:nvSpPr>
          <p:cNvPr id="45" name="Rounded Rectangle 44"/>
          <p:cNvSpPr/>
          <p:nvPr/>
        </p:nvSpPr>
        <p:spPr>
          <a:xfrm>
            <a:off x="3497643" y="5382420"/>
            <a:ext cx="838200" cy="295681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/>
              <a:t>HE AP 8</a:t>
            </a:r>
            <a:endParaRPr lang="en-US" sz="1050" dirty="0"/>
          </a:p>
        </p:txBody>
      </p:sp>
      <p:sp>
        <p:nvSpPr>
          <p:cNvPr id="46" name="Rounded Rectangle 45"/>
          <p:cNvSpPr/>
          <p:nvPr/>
        </p:nvSpPr>
        <p:spPr>
          <a:xfrm>
            <a:off x="3497643" y="5772691"/>
            <a:ext cx="838200" cy="295681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/>
              <a:t>HE AP 9</a:t>
            </a:r>
            <a:endParaRPr lang="en-US" sz="1050" dirty="0"/>
          </a:p>
        </p:txBody>
      </p:sp>
      <p:sp>
        <p:nvSpPr>
          <p:cNvPr id="47" name="Rounded Rectangle 46"/>
          <p:cNvSpPr/>
          <p:nvPr/>
        </p:nvSpPr>
        <p:spPr>
          <a:xfrm>
            <a:off x="3502454" y="6179711"/>
            <a:ext cx="838200" cy="277217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/>
              <a:t>HE AP 10</a:t>
            </a:r>
            <a:endParaRPr lang="en-US" sz="1050" dirty="0"/>
          </a:p>
        </p:txBody>
      </p:sp>
      <p:sp>
        <p:nvSpPr>
          <p:cNvPr id="48" name="Rounded Rectangle 47"/>
          <p:cNvSpPr/>
          <p:nvPr/>
        </p:nvSpPr>
        <p:spPr>
          <a:xfrm>
            <a:off x="3486757" y="3659536"/>
            <a:ext cx="838200" cy="516803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/>
              <a:t>EHT AP</a:t>
            </a:r>
            <a:endParaRPr lang="en-US" sz="1050" dirty="0"/>
          </a:p>
        </p:txBody>
      </p:sp>
      <p:sp>
        <p:nvSpPr>
          <p:cNvPr id="49" name="TextBox 48"/>
          <p:cNvSpPr txBox="1"/>
          <p:nvPr/>
        </p:nvSpPr>
        <p:spPr>
          <a:xfrm>
            <a:off x="2712984" y="1470801"/>
            <a:ext cx="73930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HE BSS 1</a:t>
            </a:r>
            <a:endParaRPr lang="en-US" sz="1050" dirty="0"/>
          </a:p>
        </p:txBody>
      </p:sp>
      <p:sp>
        <p:nvSpPr>
          <p:cNvPr id="50" name="TextBox 49"/>
          <p:cNvSpPr txBox="1"/>
          <p:nvPr/>
        </p:nvSpPr>
        <p:spPr>
          <a:xfrm>
            <a:off x="2718570" y="1861890"/>
            <a:ext cx="73930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HE BSS 2</a:t>
            </a:r>
            <a:endParaRPr lang="en-US" sz="1050" dirty="0"/>
          </a:p>
        </p:txBody>
      </p:sp>
      <p:sp>
        <p:nvSpPr>
          <p:cNvPr id="51" name="TextBox 50"/>
          <p:cNvSpPr txBox="1"/>
          <p:nvPr/>
        </p:nvSpPr>
        <p:spPr>
          <a:xfrm>
            <a:off x="2720373" y="2600799"/>
            <a:ext cx="73930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HE BSS 4</a:t>
            </a:r>
            <a:endParaRPr lang="en-US" sz="1050" dirty="0"/>
          </a:p>
        </p:txBody>
      </p:sp>
      <p:sp>
        <p:nvSpPr>
          <p:cNvPr id="52" name="TextBox 51"/>
          <p:cNvSpPr txBox="1"/>
          <p:nvPr/>
        </p:nvSpPr>
        <p:spPr>
          <a:xfrm>
            <a:off x="2712983" y="2991500"/>
            <a:ext cx="73930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HE BSS 5</a:t>
            </a:r>
            <a:endParaRPr lang="en-US" sz="1050" dirty="0"/>
          </a:p>
        </p:txBody>
      </p:sp>
      <p:sp>
        <p:nvSpPr>
          <p:cNvPr id="58" name="TextBox 57"/>
          <p:cNvSpPr txBox="1"/>
          <p:nvPr/>
        </p:nvSpPr>
        <p:spPr>
          <a:xfrm>
            <a:off x="2761834" y="5479903"/>
            <a:ext cx="73930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HE BSS 8</a:t>
            </a:r>
            <a:endParaRPr lang="en-US" sz="1050" dirty="0"/>
          </a:p>
        </p:txBody>
      </p:sp>
      <p:sp>
        <p:nvSpPr>
          <p:cNvPr id="59" name="TextBox 58"/>
          <p:cNvSpPr txBox="1"/>
          <p:nvPr/>
        </p:nvSpPr>
        <p:spPr>
          <a:xfrm>
            <a:off x="2750948" y="4699361"/>
            <a:ext cx="73930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HE BSS 6</a:t>
            </a:r>
            <a:endParaRPr lang="en-US" sz="1050" dirty="0"/>
          </a:p>
        </p:txBody>
      </p:sp>
      <p:sp>
        <p:nvSpPr>
          <p:cNvPr id="60" name="TextBox 59"/>
          <p:cNvSpPr txBox="1"/>
          <p:nvPr/>
        </p:nvSpPr>
        <p:spPr>
          <a:xfrm>
            <a:off x="2756534" y="5090450"/>
            <a:ext cx="73930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HE BSS </a:t>
            </a:r>
            <a:r>
              <a:rPr lang="en-US" sz="1050" dirty="0"/>
              <a:t>7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2758337" y="5829359"/>
            <a:ext cx="73930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HE BSS 9</a:t>
            </a:r>
            <a:endParaRPr lang="en-US" sz="1050" dirty="0"/>
          </a:p>
        </p:txBody>
      </p:sp>
      <p:sp>
        <p:nvSpPr>
          <p:cNvPr id="62" name="TextBox 61"/>
          <p:cNvSpPr txBox="1"/>
          <p:nvPr/>
        </p:nvSpPr>
        <p:spPr>
          <a:xfrm>
            <a:off x="2750947" y="6220060"/>
            <a:ext cx="80663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HE BSS 10</a:t>
            </a:r>
            <a:endParaRPr lang="en-US" sz="1050" dirty="0"/>
          </a:p>
        </p:txBody>
      </p:sp>
    </p:spTree>
    <p:extLst>
      <p:ext uri="{BB962C8B-B14F-4D97-AF65-F5344CB8AC3E}">
        <p14:creationId xmlns:p14="http://schemas.microsoft.com/office/powerpoint/2010/main" val="2479876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r>
              <a:rPr lang="en-US" dirty="0" smtClean="0"/>
              <a:t>Traffic Generation</a:t>
            </a:r>
          </a:p>
          <a:p>
            <a:pPr lvl="1"/>
            <a:r>
              <a:rPr lang="en-US" dirty="0" smtClean="0"/>
              <a:t>Background traffic</a:t>
            </a:r>
          </a:p>
          <a:p>
            <a:pPr lvl="2"/>
            <a:r>
              <a:rPr lang="en-US" dirty="0" smtClean="0"/>
              <a:t>The HE AP </a:t>
            </a:r>
            <a:r>
              <a:rPr lang="en-US" i="1" dirty="0" err="1" smtClean="0"/>
              <a:t>i</a:t>
            </a:r>
            <a:r>
              <a:rPr lang="en-US" dirty="0" smtClean="0"/>
              <a:t> generates </a:t>
            </a:r>
            <a:r>
              <a:rPr lang="en-US" i="1" dirty="0" smtClean="0"/>
              <a:t>X Kbps</a:t>
            </a:r>
            <a:r>
              <a:rPr lang="en-US" dirty="0" smtClean="0"/>
              <a:t> CBR traffic to the HE STA </a:t>
            </a:r>
            <a:r>
              <a:rPr lang="en-US" i="1" dirty="0" smtClean="0"/>
              <a:t>j</a:t>
            </a:r>
            <a:r>
              <a:rPr lang="en-US" dirty="0" smtClean="0"/>
              <a:t>. </a:t>
            </a:r>
          </a:p>
          <a:p>
            <a:pPr lvl="2"/>
            <a:r>
              <a:rPr lang="en-US" dirty="0" smtClean="0"/>
              <a:t>The HE STA </a:t>
            </a:r>
            <a:r>
              <a:rPr lang="en-US" i="1" dirty="0" err="1"/>
              <a:t>i</a:t>
            </a:r>
            <a:r>
              <a:rPr lang="en-US" i="1" dirty="0"/>
              <a:t> </a:t>
            </a:r>
            <a:r>
              <a:rPr lang="en-US" dirty="0" smtClean="0"/>
              <a:t>generate </a:t>
            </a:r>
            <a:r>
              <a:rPr lang="en-US" i="1" dirty="0" smtClean="0"/>
              <a:t>X Kbps </a:t>
            </a:r>
            <a:r>
              <a:rPr lang="en-US" dirty="0" smtClean="0"/>
              <a:t>CBR traffic to the HE AP </a:t>
            </a:r>
            <a:r>
              <a:rPr lang="en-US" i="1" dirty="0" smtClean="0"/>
              <a:t>j</a:t>
            </a:r>
            <a:r>
              <a:rPr lang="en-US" dirty="0" smtClean="0"/>
              <a:t>. </a:t>
            </a:r>
          </a:p>
          <a:p>
            <a:pPr lvl="1"/>
            <a:r>
              <a:rPr lang="en-US" dirty="0" smtClean="0"/>
              <a:t>Target traffic </a:t>
            </a:r>
          </a:p>
          <a:p>
            <a:pPr lvl="2"/>
            <a:r>
              <a:rPr lang="en-US" dirty="0" smtClean="0"/>
              <a:t>The EHT AP generates </a:t>
            </a:r>
            <a:r>
              <a:rPr lang="en-US" i="1" dirty="0" smtClean="0"/>
              <a:t>Y Kbps</a:t>
            </a:r>
            <a:r>
              <a:rPr lang="en-US" dirty="0" smtClean="0"/>
              <a:t> CBR UDP traffic to the EHT STA.</a:t>
            </a:r>
          </a:p>
          <a:p>
            <a:pPr lvl="2"/>
            <a:r>
              <a:rPr lang="en-US" dirty="0" smtClean="0"/>
              <a:t>The EHT STA generates </a:t>
            </a:r>
            <a:r>
              <a:rPr lang="en-US" i="1" dirty="0" smtClean="0"/>
              <a:t>Y Kbps</a:t>
            </a:r>
            <a:r>
              <a:rPr lang="en-US" dirty="0" smtClean="0"/>
              <a:t> CBR UDP traffic to the EHT AP. </a:t>
            </a:r>
          </a:p>
          <a:p>
            <a:pPr lvl="1"/>
            <a:r>
              <a:rPr lang="en-US" dirty="0" smtClean="0"/>
              <a:t>CBR traffic is an UDP packet whose size is 1,460 Bytes and UP is set to 0 (i.e., AC_BE).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/>
              <a:t>Multi-Link Operation Simulation </a:t>
            </a:r>
            <a:r>
              <a:rPr lang="en-US" dirty="0"/>
              <a:t>Set </a:t>
            </a:r>
            <a:r>
              <a:rPr lang="en-US" dirty="0" smtClean="0"/>
              <a:t>Up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4054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r>
              <a:rPr lang="en-US" dirty="0" smtClean="0"/>
              <a:t>MAC Parameter Configuration</a:t>
            </a:r>
          </a:p>
          <a:p>
            <a:pPr lvl="1"/>
            <a:r>
              <a:rPr lang="en-US" dirty="0" smtClean="0"/>
              <a:t>RTS/CTS : On/Off.</a:t>
            </a:r>
          </a:p>
          <a:p>
            <a:pPr lvl="1"/>
            <a:r>
              <a:rPr lang="en-US" dirty="0" smtClean="0"/>
              <a:t>TXOP </a:t>
            </a:r>
            <a:r>
              <a:rPr lang="en-US" dirty="0"/>
              <a:t>limit </a:t>
            </a:r>
            <a:endParaRPr lang="en-US" dirty="0" smtClean="0"/>
          </a:p>
          <a:p>
            <a:pPr lvl="2"/>
            <a:r>
              <a:rPr lang="en-US" dirty="0" smtClean="0"/>
              <a:t>For the background traffic, the TXOP limit is randomized between 1</a:t>
            </a:r>
            <a:r>
              <a:rPr lang="en-US" i="1" dirty="0" smtClean="0"/>
              <a:t>ms</a:t>
            </a:r>
            <a:r>
              <a:rPr lang="en-US" dirty="0" smtClean="0"/>
              <a:t> </a:t>
            </a:r>
            <a:r>
              <a:rPr lang="en-US" dirty="0"/>
              <a:t>and </a:t>
            </a:r>
            <a:r>
              <a:rPr lang="en-US" dirty="0" smtClean="0"/>
              <a:t>5.4</a:t>
            </a:r>
            <a:r>
              <a:rPr lang="en-US" i="1" dirty="0" smtClean="0"/>
              <a:t>ms</a:t>
            </a:r>
            <a:r>
              <a:rPr lang="en-US" dirty="0" smtClean="0"/>
              <a:t>.</a:t>
            </a:r>
          </a:p>
          <a:p>
            <a:pPr lvl="2"/>
            <a:r>
              <a:rPr lang="en-US" dirty="0" smtClean="0"/>
              <a:t>For </a:t>
            </a:r>
            <a:r>
              <a:rPr lang="en-US" dirty="0"/>
              <a:t>the </a:t>
            </a:r>
            <a:r>
              <a:rPr lang="en-US" dirty="0" smtClean="0"/>
              <a:t>target traffic, the TXOP limit is fixed to 5.4</a:t>
            </a:r>
            <a:r>
              <a:rPr lang="en-US" i="1" dirty="0" smtClean="0"/>
              <a:t>ms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MCS: Any MCS can be used that can reach the TXOP limit.</a:t>
            </a:r>
          </a:p>
          <a:p>
            <a:pPr lvl="2"/>
            <a:r>
              <a:rPr lang="en-US" dirty="0" smtClean="0"/>
              <a:t>The chosen MCS is used by all STAs.  </a:t>
            </a:r>
          </a:p>
          <a:p>
            <a:pPr lvl="1"/>
            <a:r>
              <a:rPr lang="en-US" dirty="0" smtClean="0"/>
              <a:t>TXOP Bursting : No. </a:t>
            </a:r>
          </a:p>
          <a:p>
            <a:pPr lvl="1"/>
            <a:r>
              <a:rPr lang="en-US" dirty="0" smtClean="0"/>
              <a:t>A-MPDU size : 256. 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/>
              <a:t>Multi-Link Operation Simulation </a:t>
            </a:r>
            <a:r>
              <a:rPr lang="en-US" dirty="0"/>
              <a:t>Set </a:t>
            </a:r>
            <a:r>
              <a:rPr lang="en-US" dirty="0" smtClean="0"/>
              <a:t>Up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8594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r>
              <a:rPr lang="en-US" dirty="0" smtClean="0"/>
              <a:t>Channel utilization ratio of the given OBSS load.</a:t>
            </a:r>
          </a:p>
          <a:p>
            <a:r>
              <a:rPr lang="en-US" dirty="0" smtClean="0"/>
              <a:t>EHT STA throughput (</a:t>
            </a:r>
            <a:r>
              <a:rPr lang="en-US" i="1" dirty="0" smtClean="0"/>
              <a:t>Mbps</a:t>
            </a:r>
            <a:r>
              <a:rPr lang="en-US" dirty="0" smtClean="0"/>
              <a:t>).</a:t>
            </a:r>
          </a:p>
          <a:p>
            <a:r>
              <a:rPr lang="en-US" dirty="0" smtClean="0"/>
              <a:t>HE STA throughput</a:t>
            </a:r>
            <a:r>
              <a:rPr lang="en-US" dirty="0"/>
              <a:t> </a:t>
            </a:r>
            <a:r>
              <a:rPr lang="en-US" dirty="0" smtClean="0"/>
              <a:t>(</a:t>
            </a:r>
            <a:r>
              <a:rPr lang="en-US" i="1" dirty="0" smtClean="0"/>
              <a:t>Mbps</a:t>
            </a:r>
            <a:r>
              <a:rPr lang="en-US" dirty="0" smtClean="0"/>
              <a:t>).</a:t>
            </a:r>
          </a:p>
          <a:p>
            <a:r>
              <a:rPr lang="en-US" dirty="0" smtClean="0"/>
              <a:t>Multi-Link TXOP ratio</a:t>
            </a:r>
          </a:p>
          <a:p>
            <a:pPr lvl="1"/>
            <a:r>
              <a:rPr lang="en-US" dirty="0" smtClean="0"/>
              <a:t>I.e</a:t>
            </a:r>
            <a:r>
              <a:rPr lang="en-US" dirty="0"/>
              <a:t>., </a:t>
            </a:r>
            <a:r>
              <a:rPr lang="en-US" dirty="0" smtClean="0"/>
              <a:t>The </a:t>
            </a:r>
            <a:r>
              <a:rPr lang="en-US" dirty="0"/>
              <a:t>ratio of the TXOPs on which the STA can use more than one links to receive and/or transmit frames. </a:t>
            </a: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/>
              <a:t>Multi-Link Operation Simulation Results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3985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r>
              <a:rPr lang="en-US" dirty="0" smtClean="0"/>
              <a:t>For more better understanding and comparing the Multi-Link Operation simulation results, we </a:t>
            </a:r>
            <a:r>
              <a:rPr lang="en-US" dirty="0"/>
              <a:t>suggest the unified terminologies for the Multi-Link Operation </a:t>
            </a:r>
            <a:r>
              <a:rPr lang="en-US" dirty="0" smtClean="0"/>
              <a:t>mechanisms in </a:t>
            </a:r>
            <a:r>
              <a:rPr lang="en-US" dirty="0"/>
              <a:t>the next </a:t>
            </a:r>
            <a:r>
              <a:rPr lang="en-US" dirty="0" smtClean="0"/>
              <a:t>slides. </a:t>
            </a:r>
            <a:endParaRPr lang="en-US" dirty="0"/>
          </a:p>
          <a:p>
            <a:r>
              <a:rPr lang="en-US" dirty="0"/>
              <a:t>However, this does not prevent other members to </a:t>
            </a:r>
            <a:r>
              <a:rPr lang="en-US" dirty="0" smtClean="0"/>
              <a:t>propose </a:t>
            </a:r>
            <a:r>
              <a:rPr lang="en-US" dirty="0"/>
              <a:t>other Multi-Link Operation </a:t>
            </a:r>
            <a:r>
              <a:rPr lang="en-US" dirty="0" smtClean="0"/>
              <a:t>mechanisms. 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/>
              <a:t>Multi-Link </a:t>
            </a:r>
            <a:r>
              <a:rPr lang="en-US" dirty="0"/>
              <a:t>Operation </a:t>
            </a:r>
            <a:r>
              <a:rPr lang="en-US" dirty="0" smtClean="0"/>
              <a:t>Mechanisms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8282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r>
              <a:rPr lang="en-US" dirty="0" smtClean="0"/>
              <a:t>Single-Link Operation (</a:t>
            </a:r>
            <a:r>
              <a:rPr lang="en-US" i="1" dirty="0" smtClean="0">
                <a:solidFill>
                  <a:srgbClr val="FF0000"/>
                </a:solidFill>
              </a:rPr>
              <a:t>Single</a:t>
            </a:r>
            <a:r>
              <a:rPr lang="en-US" dirty="0" smtClean="0"/>
              <a:t>) : Single PPDU transmission on single link (i.e., legacy operation). 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/>
              <a:t>Multi-Link </a:t>
            </a:r>
            <a:r>
              <a:rPr lang="en-US" dirty="0"/>
              <a:t>Operation </a:t>
            </a:r>
            <a:r>
              <a:rPr lang="en-US" dirty="0" smtClean="0"/>
              <a:t>Mechanisms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2413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A2D25672F2F5D4AA9AE255D69FED637" ma:contentTypeVersion="1" ma:contentTypeDescription="Create a new document." ma:contentTypeScope="" ma:versionID="4956819f99e8db43e2a2111e3b300df8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2d2ab0423195891a282ae33591addde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5DB7F03-E2F4-4208-8217-CF5CB1C8F085}">
  <ds:schemaRefs>
    <ds:schemaRef ds:uri="http://schemas.microsoft.com/office/2006/documentManagement/types"/>
    <ds:schemaRef ds:uri="http://purl.org/dc/dcmitype/"/>
    <ds:schemaRef ds:uri="http://schemas.microsoft.com/office/2006/metadata/properties"/>
    <ds:schemaRef ds:uri="http://schemas.microsoft.com/office/infopath/2007/PartnerControls"/>
    <ds:schemaRef ds:uri="http://purl.org/dc/elements/1.1/"/>
    <ds:schemaRef ds:uri="http://purl.org/dc/terms/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4E42FB28-4175-4352-A1B1-A428BA28D5C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FCA7BDBA-0428-497A-823E-604947E2874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110556</TotalTime>
  <Words>2133</Words>
  <Application>Microsoft Office PowerPoint</Application>
  <PresentationFormat>On-screen Show (4:3)</PresentationFormat>
  <Paragraphs>641</Paragraphs>
  <Slides>23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0" baseType="lpstr">
      <vt:lpstr>Arial Unicode MS</vt:lpstr>
      <vt:lpstr>Neo Sans Intel</vt:lpstr>
      <vt:lpstr>Arial</vt:lpstr>
      <vt:lpstr>Cambria Math</vt:lpstr>
      <vt:lpstr>Times New Roman</vt:lpstr>
      <vt:lpstr>802-11-Submission</vt:lpstr>
      <vt:lpstr>Document</vt:lpstr>
      <vt:lpstr>Multi-Link Operation Simulation Methodology</vt:lpstr>
      <vt:lpstr>Introduction</vt:lpstr>
      <vt:lpstr>Multi-Link Operation Simulation Set Up</vt:lpstr>
      <vt:lpstr>Multi-Link Operation Simulation Set Up</vt:lpstr>
      <vt:lpstr>Multi-Link Operation Simulation Set Up</vt:lpstr>
      <vt:lpstr>Multi-Link Operation Simulation Set Up</vt:lpstr>
      <vt:lpstr>Multi-Link Operation Simulation Results</vt:lpstr>
      <vt:lpstr>Multi-Link Operation Mechanisms</vt:lpstr>
      <vt:lpstr>Multi-Link Operation Mechanisms</vt:lpstr>
      <vt:lpstr>Multi-Link Operation Mechanisms</vt:lpstr>
      <vt:lpstr>Single Primary Channel based link access plus PIFS based other link access ("SPC") </vt:lpstr>
      <vt:lpstr>Multiple Primary Channel based link access  ("MPC") </vt:lpstr>
      <vt:lpstr>Multiple Primary Channel based link access plus PIFS based other link access ("MPC+") </vt:lpstr>
      <vt:lpstr>Multi-Link Operation Mechanisms</vt:lpstr>
      <vt:lpstr>Constrained Single Primary Channel based link access plus PIFS based other link access ("CSPC") </vt:lpstr>
      <vt:lpstr>Constrained Multiple Primary Channel based link access  ("CMPC")</vt:lpstr>
      <vt:lpstr>Constrained Multiple Primary Channel based link access plus PIFS based other link access ("CMPC+")  </vt:lpstr>
      <vt:lpstr>Multi-Link Operation Mechanisms</vt:lpstr>
      <vt:lpstr>Constrained+ Multiple Primary Channel based link access  ("C+MPC") </vt:lpstr>
      <vt:lpstr>Constrained+ Multiple Primary Channel based link access plus PIFS based other link access ("C+MPC+")</vt:lpstr>
      <vt:lpstr>Multi-Link Operation Mechanisms</vt:lpstr>
      <vt:lpstr>Multi-Link Operation Mechanisms</vt:lpstr>
      <vt:lpstr>References</vt:lpstr>
    </vt:vector>
  </TitlesOfParts>
  <Company>AT&amp;T Labs Research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Ron Porat</dc:creator>
  <cp:lastModifiedBy>Yongho Seok</cp:lastModifiedBy>
  <cp:revision>1624</cp:revision>
  <cp:lastPrinted>1998-02-10T13:28:06Z</cp:lastPrinted>
  <dcterms:created xsi:type="dcterms:W3CDTF">2007-05-21T21:00:37Z</dcterms:created>
  <dcterms:modified xsi:type="dcterms:W3CDTF">2020-01-30T21:17:54Z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0x0101009A2D25672F2F5D4AA9AE255D69FED637</vt:lpwstr>
  </property>
</Properties>
</file>