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66" r:id="rId4"/>
    <p:sldId id="270" r:id="rId5"/>
    <p:sldId id="273" r:id="rId6"/>
    <p:sldId id="274" r:id="rId7"/>
    <p:sldId id="275" r:id="rId8"/>
    <p:sldId id="276" r:id="rId9"/>
    <p:sldId id="277" r:id="rId10"/>
    <p:sldId id="271" r:id="rId11"/>
    <p:sldId id="265" r:id="rId12"/>
    <p:sldId id="279" r:id="rId13"/>
    <p:sldId id="278" r:id="rId14"/>
    <p:sldId id="264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64" d="100"/>
          <a:sy n="164" d="100"/>
        </p:scale>
        <p:origin x="2340" y="13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2019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Nov. 2019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2019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2019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2019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2019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2019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Nov.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802.11-19/1926r1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Dynamic Thresholds for Channel Bonding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44675" y="1734866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2019-11-10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Leonardo </a:t>
            </a:r>
            <a:r>
              <a:rPr lang="en-GB" dirty="0" err="1" smtClean="0"/>
              <a:t>Lanante</a:t>
            </a:r>
            <a:r>
              <a:rPr lang="en-GB" smtClean="0"/>
              <a:t>, Kyushu Inst. of Tech.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4954488"/>
              </p:ext>
            </p:extLst>
          </p:nvPr>
        </p:nvGraphicFramePr>
        <p:xfrm>
          <a:off x="1001713" y="2420938"/>
          <a:ext cx="10790237" cy="322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5" name="Document" r:id="rId4" imgW="10442994" imgH="3130578" progId="Word.Document.8">
                  <p:embed/>
                </p:oleObj>
              </mc:Choice>
              <mc:Fallback>
                <p:oleObj name="Document" r:id="rId4" imgW="10442994" imgH="313057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20938"/>
                        <a:ext cx="10790237" cy="3222625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of Results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dirty="0" smtClean="0"/>
              <a:t>When OBSS interference </a:t>
            </a:r>
            <a:r>
              <a:rPr lang="en-US" dirty="0" smtClean="0"/>
              <a:t>on secondary channels is high </a:t>
            </a:r>
            <a:r>
              <a:rPr lang="ja-JP" altLang="en-US" dirty="0" smtClean="0"/>
              <a:t>→ </a:t>
            </a:r>
            <a:r>
              <a:rPr lang="en-US" altLang="ja-JP" dirty="0" smtClean="0"/>
              <a:t>Low</a:t>
            </a:r>
            <a:r>
              <a:rPr lang="en-US" altLang="ja-JP" dirty="0" smtClean="0"/>
              <a:t> Secondary CCA levels are optimal </a:t>
            </a:r>
            <a:r>
              <a:rPr lang="en-US" dirty="0" smtClean="0"/>
              <a:t> </a:t>
            </a:r>
          </a:p>
          <a:p>
            <a:pPr marL="457200" indent="-457200">
              <a:buAutoNum type="arabicPeriod"/>
            </a:pPr>
            <a:r>
              <a:rPr lang="en-US" dirty="0" smtClean="0"/>
              <a:t>When </a:t>
            </a:r>
            <a:r>
              <a:rPr lang="en-US" dirty="0" smtClean="0"/>
              <a:t>OBSS interference </a:t>
            </a:r>
            <a:r>
              <a:rPr lang="en-US" dirty="0" smtClean="0"/>
              <a:t>on secondary channels is </a:t>
            </a:r>
            <a:r>
              <a:rPr lang="en-US" dirty="0" smtClean="0"/>
              <a:t>low </a:t>
            </a:r>
            <a:r>
              <a:rPr lang="ja-JP" altLang="en-US" dirty="0" smtClean="0"/>
              <a:t>→</a:t>
            </a:r>
            <a:r>
              <a:rPr lang="en-US" altLang="ja-JP" dirty="0" smtClean="0"/>
              <a:t>High</a:t>
            </a:r>
            <a:r>
              <a:rPr lang="en-US" dirty="0" smtClean="0"/>
              <a:t> Secondary CCA </a:t>
            </a:r>
            <a:r>
              <a:rPr lang="en-US" dirty="0" smtClean="0"/>
              <a:t>levels </a:t>
            </a:r>
            <a:r>
              <a:rPr lang="en-US" dirty="0" smtClean="0"/>
              <a:t>are  optimal</a:t>
            </a:r>
            <a:endParaRPr lang="en-US" dirty="0" smtClean="0"/>
          </a:p>
          <a:p>
            <a:pPr marL="457200" indent="-457200">
              <a:buAutoNum type="arabicPeriod" startAt="2"/>
            </a:pPr>
            <a:r>
              <a:rPr lang="en-US" dirty="0" smtClean="0"/>
              <a:t>Having the secondary CCA level fixed at the default value of </a:t>
            </a:r>
            <a:r>
              <a:rPr lang="en-US" dirty="0" smtClean="0"/>
              <a:t>-72dBm </a:t>
            </a:r>
            <a:r>
              <a:rPr lang="en-US" dirty="0" smtClean="0"/>
              <a:t>can </a:t>
            </a:r>
            <a:r>
              <a:rPr lang="en-US" dirty="0" smtClean="0"/>
              <a:t>hinder improvement of </a:t>
            </a:r>
            <a:r>
              <a:rPr lang="en-US" dirty="0" smtClean="0"/>
              <a:t>as much as 65%.</a:t>
            </a:r>
            <a:endParaRPr lang="en-US" dirty="0" smtClean="0"/>
          </a:p>
          <a:p>
            <a:pPr marL="457200" indent="-457200">
              <a:buAutoNum type="arabicPeriod" startAt="2"/>
            </a:pPr>
            <a:endParaRPr 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5176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Thoughts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Due to dynamic primary channel CCA levels already implemented in 11ax, a dynamic CCA level mechanism on the secondary should be straightforward. </a:t>
            </a:r>
          </a:p>
          <a:p>
            <a:pPr>
              <a:buFontTx/>
              <a:buChar char="-"/>
            </a:pPr>
            <a:r>
              <a:rPr lang="en-US" dirty="0" smtClean="0"/>
              <a:t>The secondary CCA levels could be implemented as a beacon parameter whose value is adapted by the AP/multi-AP master or could be implemented as an extension of 11ax OBSS_PD algorithm.  </a:t>
            </a:r>
          </a:p>
          <a:p>
            <a:pPr>
              <a:buFontTx/>
              <a:buChar char="-"/>
            </a:pPr>
            <a:r>
              <a:rPr lang="en-US" dirty="0"/>
              <a:t>Hardware implementation for -62dBm and -82dBm levels </a:t>
            </a:r>
            <a:r>
              <a:rPr lang="en-US" dirty="0" smtClean="0"/>
              <a:t>are feasible </a:t>
            </a:r>
            <a:r>
              <a:rPr lang="en-US" dirty="0"/>
              <a:t>[3].  </a:t>
            </a:r>
          </a:p>
          <a:p>
            <a:pPr marL="0" indent="0"/>
            <a:endParaRPr lang="en-US" dirty="0" smtClean="0"/>
          </a:p>
          <a:p>
            <a:pPr marL="0" indent="0"/>
            <a:r>
              <a:rPr lang="en-US" dirty="0" smtClean="0"/>
              <a:t> </a:t>
            </a:r>
          </a:p>
          <a:p>
            <a:pPr marL="0" indent="0"/>
            <a:endParaRPr lang="en-US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7095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en-US" dirty="0" smtClean="0"/>
              <a:t>We present simulation results showing that significant throughput gains are achieved when dynamic secondary CCA levels are enabled.</a:t>
            </a:r>
          </a:p>
          <a:p>
            <a:pPr>
              <a:buFontTx/>
              <a:buChar char="-"/>
            </a:pPr>
            <a:r>
              <a:rPr lang="en-US" dirty="0" smtClean="0"/>
              <a:t>We believe this is one of the simplest way we can achieve the extremely high throughput requirements of 11be.</a:t>
            </a:r>
          </a:p>
          <a:p>
            <a:pPr>
              <a:buFontTx/>
              <a:buChar char="-"/>
            </a:pP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23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to have dynamic secondary CCA thresholds in 11be. Actual implementation is TBD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GB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38200" y="495300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Y/N/A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338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[1] </a:t>
            </a:r>
            <a:r>
              <a:rPr lang="en-US" dirty="0"/>
              <a:t>CCA Threshold Levels</a:t>
            </a:r>
            <a:r>
              <a:rPr lang="en-US" altLang="en-US" dirty="0"/>
              <a:t>, IEEE 792,11-11/0061r0</a:t>
            </a:r>
          </a:p>
          <a:p>
            <a:r>
              <a:rPr lang="en-GB" dirty="0" smtClean="0"/>
              <a:t>[2]</a:t>
            </a:r>
            <a:r>
              <a:rPr lang="en-US" altLang="en-US" dirty="0" smtClean="0"/>
              <a:t> Enhanced CCA for Non-Primary Channels</a:t>
            </a:r>
            <a:br>
              <a:rPr lang="en-US" altLang="en-US" dirty="0" smtClean="0"/>
            </a:br>
            <a:r>
              <a:rPr lang="en-US" altLang="en-US" dirty="0" smtClean="0"/>
              <a:t>Using Guard Interval, IEEE 792,11-10/0012r0</a:t>
            </a:r>
          </a:p>
          <a:p>
            <a:r>
              <a:rPr lang="en-US" dirty="0" smtClean="0"/>
              <a:t>[3] </a:t>
            </a:r>
            <a:r>
              <a:rPr lang="en-US" dirty="0"/>
              <a:t>M. Park, "IEEE 802.11ac: Dynamic Bandwidth Channel Access," </a:t>
            </a:r>
            <a:r>
              <a:rPr lang="en-US" i="1" dirty="0"/>
              <a:t>2011 IEEE International Conference on Communications (ICC)</a:t>
            </a:r>
            <a:r>
              <a:rPr lang="en-US" dirty="0"/>
              <a:t>, Kyoto, </a:t>
            </a:r>
            <a:r>
              <a:rPr lang="en-US" dirty="0" smtClean="0"/>
              <a:t>2011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Currently, the CCA levels on the secondary channels  have fixed levels, i.e.  -62dBm for 11n and  -72dBm for (11ac/</a:t>
            </a:r>
            <a:r>
              <a:rPr lang="en-GB" dirty="0" err="1" smtClean="0"/>
              <a:t>ax</a:t>
            </a:r>
            <a:r>
              <a:rPr lang="en-GB" dirty="0" smtClean="0"/>
              <a:t>).  Both values are not optimal.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It is well established that optimal secondary CCA levels depend on the network scenario (STA density, </a:t>
            </a:r>
            <a:r>
              <a:rPr lang="en-GB" dirty="0" err="1" smtClean="0"/>
              <a:t>QoS</a:t>
            </a:r>
            <a:r>
              <a:rPr lang="en-GB" dirty="0" smtClean="0"/>
              <a:t> requirements, etc.) [1]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To achieve extreme high throughputs, we propose that the secondary channel CCA levels for 802.11be be made dynamic.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State of Secondary Channel CCA levels</a:t>
            </a:r>
            <a:endParaRPr lang="en-US" dirty="0"/>
          </a:p>
        </p:txBody>
      </p:sp>
      <p:graphicFrame>
        <p:nvGraphicFramePr>
          <p:cNvPr id="7" name="コンテンツ プレースホルダー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099123"/>
              </p:ext>
            </p:extLst>
          </p:nvPr>
        </p:nvGraphicFramePr>
        <p:xfrm>
          <a:off x="381000" y="1909893"/>
          <a:ext cx="1165860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17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1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317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17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317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Secondary</a:t>
                      </a:r>
                      <a:r>
                        <a:rPr lang="en-US" baseline="0" dirty="0" smtClean="0"/>
                        <a:t> Channel BW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11ac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11ax (without OBSS_PD)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11be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-62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-72</a:t>
                      </a:r>
                      <a:endParaRPr lang="en-US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-72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-69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-69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>
          <a:xfrm>
            <a:off x="7043454" y="6519623"/>
            <a:ext cx="4246027" cy="180975"/>
          </a:xfrm>
        </p:spPr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GB" dirty="0"/>
          </a:p>
        </p:txBody>
      </p:sp>
      <p:sp>
        <p:nvSpPr>
          <p:cNvPr id="3" name="下矢印 2"/>
          <p:cNvSpPr/>
          <p:nvPr/>
        </p:nvSpPr>
        <p:spPr bwMode="auto">
          <a:xfrm>
            <a:off x="3485304" y="4094906"/>
            <a:ext cx="457200" cy="68580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465822" y="4808800"/>
            <a:ext cx="26095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Based on primary CCA-ED threshold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257800" y="4702068"/>
            <a:ext cx="23586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Chosen as a “reasonable compromise” [1]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下矢印 10"/>
          <p:cNvSpPr/>
          <p:nvPr/>
        </p:nvSpPr>
        <p:spPr bwMode="auto">
          <a:xfrm>
            <a:off x="6028007" y="4087073"/>
            <a:ext cx="457200" cy="68580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下矢印 11"/>
          <p:cNvSpPr/>
          <p:nvPr/>
        </p:nvSpPr>
        <p:spPr bwMode="auto">
          <a:xfrm>
            <a:off x="8342110" y="4078166"/>
            <a:ext cx="457200" cy="685800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7772400" y="4763966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Inherited from 11ac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9753600" y="2514600"/>
            <a:ext cx="2209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We propose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dynamic levels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96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with </a:t>
            </a:r>
            <a:r>
              <a:rPr lang="en-US" dirty="0" smtClean="0"/>
              <a:t>static secondary CCA levels 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Leonardo </a:t>
            </a:r>
            <a:r>
              <a:rPr lang="en-GB" dirty="0" err="1" smtClean="0"/>
              <a:t>Lanante</a:t>
            </a:r>
            <a:r>
              <a:rPr lang="en-GB" dirty="0" smtClean="0"/>
              <a:t>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GB" dirty="0"/>
          </a:p>
        </p:txBody>
      </p:sp>
      <p:grpSp>
        <p:nvGrpSpPr>
          <p:cNvPr id="7" name="Group 31"/>
          <p:cNvGrpSpPr>
            <a:grpSpLocks/>
          </p:cNvGrpSpPr>
          <p:nvPr/>
        </p:nvGrpSpPr>
        <p:grpSpPr bwMode="auto">
          <a:xfrm>
            <a:off x="1295400" y="3048000"/>
            <a:ext cx="2743200" cy="765544"/>
            <a:chOff x="188872" y="3581400"/>
            <a:chExt cx="6029319" cy="1455383"/>
          </a:xfrm>
        </p:grpSpPr>
        <p:cxnSp>
          <p:nvCxnSpPr>
            <p:cNvPr id="8" name="Straight Connector 23"/>
            <p:cNvCxnSpPr>
              <a:cxnSpLocks noChangeShapeType="1"/>
            </p:cNvCxnSpPr>
            <p:nvPr/>
          </p:nvCxnSpPr>
          <p:spPr bwMode="auto">
            <a:xfrm>
              <a:off x="2286000" y="3581400"/>
              <a:ext cx="1828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9" name="Freeform 29"/>
            <p:cNvSpPr>
              <a:spLocks/>
            </p:cNvSpPr>
            <p:nvPr/>
          </p:nvSpPr>
          <p:spPr bwMode="auto">
            <a:xfrm>
              <a:off x="4121063" y="3582444"/>
              <a:ext cx="2097128" cy="1454339"/>
            </a:xfrm>
            <a:custGeom>
              <a:avLst/>
              <a:gdLst>
                <a:gd name="T0" fmla="*/ 0 w 2097128"/>
                <a:gd name="T1" fmla="*/ 0 h 1454339"/>
                <a:gd name="T2" fmla="*/ 25052 w 2097128"/>
                <a:gd name="T3" fmla="*/ 37578 h 1454339"/>
                <a:gd name="T4" fmla="*/ 50104 w 2097128"/>
                <a:gd name="T5" fmla="*/ 237994 h 1454339"/>
                <a:gd name="T6" fmla="*/ 87682 w 2097128"/>
                <a:gd name="T7" fmla="*/ 350729 h 1454339"/>
                <a:gd name="T8" fmla="*/ 100208 w 2097128"/>
                <a:gd name="T9" fmla="*/ 388307 h 1454339"/>
                <a:gd name="T10" fmla="*/ 112734 w 2097128"/>
                <a:gd name="T11" fmla="*/ 538619 h 1454339"/>
                <a:gd name="T12" fmla="*/ 162838 w 2097128"/>
                <a:gd name="T13" fmla="*/ 651353 h 1454339"/>
                <a:gd name="T14" fmla="*/ 225469 w 2097128"/>
                <a:gd name="T15" fmla="*/ 713983 h 1454339"/>
                <a:gd name="T16" fmla="*/ 263047 w 2097128"/>
                <a:gd name="T17" fmla="*/ 726509 h 1454339"/>
                <a:gd name="T18" fmla="*/ 288099 w 2097128"/>
                <a:gd name="T19" fmla="*/ 764088 h 1454339"/>
                <a:gd name="T20" fmla="*/ 338203 w 2097128"/>
                <a:gd name="T21" fmla="*/ 776614 h 1454339"/>
                <a:gd name="T22" fmla="*/ 375781 w 2097128"/>
                <a:gd name="T23" fmla="*/ 789140 h 1454339"/>
                <a:gd name="T24" fmla="*/ 425885 w 2097128"/>
                <a:gd name="T25" fmla="*/ 801666 h 1454339"/>
                <a:gd name="T26" fmla="*/ 501041 w 2097128"/>
                <a:gd name="T27" fmla="*/ 826718 h 1454339"/>
                <a:gd name="T28" fmla="*/ 538619 w 2097128"/>
                <a:gd name="T29" fmla="*/ 839244 h 1454339"/>
                <a:gd name="T30" fmla="*/ 638827 w 2097128"/>
                <a:gd name="T31" fmla="*/ 864296 h 1454339"/>
                <a:gd name="T32" fmla="*/ 676405 w 2097128"/>
                <a:gd name="T33" fmla="*/ 876822 h 1454339"/>
                <a:gd name="T34" fmla="*/ 739036 w 2097128"/>
                <a:gd name="T35" fmla="*/ 889348 h 1454339"/>
                <a:gd name="T36" fmla="*/ 776614 w 2097128"/>
                <a:gd name="T37" fmla="*/ 901874 h 1454339"/>
                <a:gd name="T38" fmla="*/ 826718 w 2097128"/>
                <a:gd name="T39" fmla="*/ 914400 h 1454339"/>
                <a:gd name="T40" fmla="*/ 864296 w 2097128"/>
                <a:gd name="T41" fmla="*/ 926926 h 1454339"/>
                <a:gd name="T42" fmla="*/ 977030 w 2097128"/>
                <a:gd name="T43" fmla="*/ 951978 h 1454339"/>
                <a:gd name="T44" fmla="*/ 1014608 w 2097128"/>
                <a:gd name="T45" fmla="*/ 964504 h 1454339"/>
                <a:gd name="T46" fmla="*/ 1052186 w 2097128"/>
                <a:gd name="T47" fmla="*/ 989556 h 1454339"/>
                <a:gd name="T48" fmla="*/ 1089764 w 2097128"/>
                <a:gd name="T49" fmla="*/ 1002082 h 1454339"/>
                <a:gd name="T50" fmla="*/ 1127342 w 2097128"/>
                <a:gd name="T51" fmla="*/ 1027134 h 1454339"/>
                <a:gd name="T52" fmla="*/ 1202499 w 2097128"/>
                <a:gd name="T53" fmla="*/ 1052186 h 1454339"/>
                <a:gd name="T54" fmla="*/ 1290181 w 2097128"/>
                <a:gd name="T55" fmla="*/ 1089764 h 1454339"/>
                <a:gd name="T56" fmla="*/ 1365337 w 2097128"/>
                <a:gd name="T57" fmla="*/ 1139868 h 1454339"/>
                <a:gd name="T58" fmla="*/ 1440493 w 2097128"/>
                <a:gd name="T59" fmla="*/ 1164920 h 1454339"/>
                <a:gd name="T60" fmla="*/ 1515649 w 2097128"/>
                <a:gd name="T61" fmla="*/ 1227551 h 1454339"/>
                <a:gd name="T62" fmla="*/ 1553227 w 2097128"/>
                <a:gd name="T63" fmla="*/ 1240077 h 1454339"/>
                <a:gd name="T64" fmla="*/ 1590805 w 2097128"/>
                <a:gd name="T65" fmla="*/ 1265129 h 1454339"/>
                <a:gd name="T66" fmla="*/ 1716066 w 2097128"/>
                <a:gd name="T67" fmla="*/ 1302707 h 1454339"/>
                <a:gd name="T68" fmla="*/ 1753644 w 2097128"/>
                <a:gd name="T69" fmla="*/ 1315233 h 1454339"/>
                <a:gd name="T70" fmla="*/ 1828800 w 2097128"/>
                <a:gd name="T71" fmla="*/ 1365337 h 1454339"/>
                <a:gd name="T72" fmla="*/ 1903956 w 2097128"/>
                <a:gd name="T73" fmla="*/ 1390389 h 1454339"/>
                <a:gd name="T74" fmla="*/ 1941534 w 2097128"/>
                <a:gd name="T75" fmla="*/ 1415441 h 1454339"/>
                <a:gd name="T76" fmla="*/ 2041742 w 2097128"/>
                <a:gd name="T77" fmla="*/ 1440493 h 1454339"/>
                <a:gd name="T78" fmla="*/ 2091847 w 2097128"/>
                <a:gd name="T79" fmla="*/ 1453019 h 14543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097128"/>
                <a:gd name="T121" fmla="*/ 0 h 1454339"/>
                <a:gd name="T122" fmla="*/ 2097128 w 2097128"/>
                <a:gd name="T123" fmla="*/ 1454339 h 145433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097128" h="1454339">
                  <a:moveTo>
                    <a:pt x="0" y="0"/>
                  </a:moveTo>
                  <a:cubicBezTo>
                    <a:pt x="8351" y="12526"/>
                    <a:pt x="20291" y="23296"/>
                    <a:pt x="25052" y="37578"/>
                  </a:cubicBezTo>
                  <a:cubicBezTo>
                    <a:pt x="37724" y="75595"/>
                    <a:pt x="46207" y="217209"/>
                    <a:pt x="50104" y="237994"/>
                  </a:cubicBezTo>
                  <a:cubicBezTo>
                    <a:pt x="50104" y="237997"/>
                    <a:pt x="81418" y="331938"/>
                    <a:pt x="87682" y="350729"/>
                  </a:cubicBezTo>
                  <a:lnTo>
                    <a:pt x="100208" y="388307"/>
                  </a:lnTo>
                  <a:cubicBezTo>
                    <a:pt x="104383" y="438411"/>
                    <a:pt x="104468" y="489025"/>
                    <a:pt x="112734" y="538619"/>
                  </a:cubicBezTo>
                  <a:cubicBezTo>
                    <a:pt x="119012" y="576289"/>
                    <a:pt x="136555" y="621315"/>
                    <a:pt x="162838" y="651353"/>
                  </a:cubicBezTo>
                  <a:cubicBezTo>
                    <a:pt x="182280" y="673572"/>
                    <a:pt x="197460" y="704647"/>
                    <a:pt x="225469" y="713983"/>
                  </a:cubicBezTo>
                  <a:lnTo>
                    <a:pt x="263047" y="726509"/>
                  </a:lnTo>
                  <a:cubicBezTo>
                    <a:pt x="271398" y="739035"/>
                    <a:pt x="275573" y="755737"/>
                    <a:pt x="288099" y="764088"/>
                  </a:cubicBezTo>
                  <a:cubicBezTo>
                    <a:pt x="302423" y="773637"/>
                    <a:pt x="321650" y="771885"/>
                    <a:pt x="338203" y="776614"/>
                  </a:cubicBezTo>
                  <a:cubicBezTo>
                    <a:pt x="350899" y="780241"/>
                    <a:pt x="363085" y="785513"/>
                    <a:pt x="375781" y="789140"/>
                  </a:cubicBezTo>
                  <a:cubicBezTo>
                    <a:pt x="392334" y="793869"/>
                    <a:pt x="409396" y="796719"/>
                    <a:pt x="425885" y="801666"/>
                  </a:cubicBezTo>
                  <a:cubicBezTo>
                    <a:pt x="451178" y="809254"/>
                    <a:pt x="475989" y="818367"/>
                    <a:pt x="501041" y="826718"/>
                  </a:cubicBezTo>
                  <a:cubicBezTo>
                    <a:pt x="513567" y="830893"/>
                    <a:pt x="525810" y="836042"/>
                    <a:pt x="538619" y="839244"/>
                  </a:cubicBezTo>
                  <a:cubicBezTo>
                    <a:pt x="572022" y="847595"/>
                    <a:pt x="606163" y="853408"/>
                    <a:pt x="638827" y="864296"/>
                  </a:cubicBezTo>
                  <a:cubicBezTo>
                    <a:pt x="651353" y="868471"/>
                    <a:pt x="663596" y="873620"/>
                    <a:pt x="676405" y="876822"/>
                  </a:cubicBezTo>
                  <a:cubicBezTo>
                    <a:pt x="697060" y="881986"/>
                    <a:pt x="718381" y="884184"/>
                    <a:pt x="739036" y="889348"/>
                  </a:cubicBezTo>
                  <a:cubicBezTo>
                    <a:pt x="751845" y="892550"/>
                    <a:pt x="763918" y="898247"/>
                    <a:pt x="776614" y="901874"/>
                  </a:cubicBezTo>
                  <a:cubicBezTo>
                    <a:pt x="793167" y="906603"/>
                    <a:pt x="810165" y="909671"/>
                    <a:pt x="826718" y="914400"/>
                  </a:cubicBezTo>
                  <a:cubicBezTo>
                    <a:pt x="839414" y="918027"/>
                    <a:pt x="851487" y="923724"/>
                    <a:pt x="864296" y="926926"/>
                  </a:cubicBezTo>
                  <a:cubicBezTo>
                    <a:pt x="967616" y="952756"/>
                    <a:pt x="887019" y="926261"/>
                    <a:pt x="977030" y="951978"/>
                  </a:cubicBezTo>
                  <a:cubicBezTo>
                    <a:pt x="989726" y="955605"/>
                    <a:pt x="1002798" y="958599"/>
                    <a:pt x="1014608" y="964504"/>
                  </a:cubicBezTo>
                  <a:cubicBezTo>
                    <a:pt x="1028073" y="971237"/>
                    <a:pt x="1038721" y="982823"/>
                    <a:pt x="1052186" y="989556"/>
                  </a:cubicBezTo>
                  <a:cubicBezTo>
                    <a:pt x="1063996" y="995461"/>
                    <a:pt x="1077954" y="996177"/>
                    <a:pt x="1089764" y="1002082"/>
                  </a:cubicBezTo>
                  <a:cubicBezTo>
                    <a:pt x="1103229" y="1008815"/>
                    <a:pt x="1113585" y="1021020"/>
                    <a:pt x="1127342" y="1027134"/>
                  </a:cubicBezTo>
                  <a:cubicBezTo>
                    <a:pt x="1151473" y="1037859"/>
                    <a:pt x="1180527" y="1037538"/>
                    <a:pt x="1202499" y="1052186"/>
                  </a:cubicBezTo>
                  <a:cubicBezTo>
                    <a:pt x="1254401" y="1086787"/>
                    <a:pt x="1225472" y="1073587"/>
                    <a:pt x="1290181" y="1089764"/>
                  </a:cubicBezTo>
                  <a:cubicBezTo>
                    <a:pt x="1315233" y="1106465"/>
                    <a:pt x="1336773" y="1130347"/>
                    <a:pt x="1365337" y="1139868"/>
                  </a:cubicBezTo>
                  <a:lnTo>
                    <a:pt x="1440493" y="1164920"/>
                  </a:lnTo>
                  <a:cubicBezTo>
                    <a:pt x="1468194" y="1192621"/>
                    <a:pt x="1480773" y="1210112"/>
                    <a:pt x="1515649" y="1227551"/>
                  </a:cubicBezTo>
                  <a:cubicBezTo>
                    <a:pt x="1527459" y="1233456"/>
                    <a:pt x="1541417" y="1234172"/>
                    <a:pt x="1553227" y="1240077"/>
                  </a:cubicBezTo>
                  <a:cubicBezTo>
                    <a:pt x="1566692" y="1246810"/>
                    <a:pt x="1577048" y="1259015"/>
                    <a:pt x="1590805" y="1265129"/>
                  </a:cubicBezTo>
                  <a:cubicBezTo>
                    <a:pt x="1644385" y="1288942"/>
                    <a:pt x="1665056" y="1288133"/>
                    <a:pt x="1716066" y="1302707"/>
                  </a:cubicBezTo>
                  <a:cubicBezTo>
                    <a:pt x="1728762" y="1306334"/>
                    <a:pt x="1742102" y="1308821"/>
                    <a:pt x="1753644" y="1315233"/>
                  </a:cubicBezTo>
                  <a:cubicBezTo>
                    <a:pt x="1779964" y="1329855"/>
                    <a:pt x="1800236" y="1355816"/>
                    <a:pt x="1828800" y="1365337"/>
                  </a:cubicBezTo>
                  <a:cubicBezTo>
                    <a:pt x="1853852" y="1373688"/>
                    <a:pt x="1881984" y="1375741"/>
                    <a:pt x="1903956" y="1390389"/>
                  </a:cubicBezTo>
                  <a:cubicBezTo>
                    <a:pt x="1916482" y="1398740"/>
                    <a:pt x="1928069" y="1408708"/>
                    <a:pt x="1941534" y="1415441"/>
                  </a:cubicBezTo>
                  <a:cubicBezTo>
                    <a:pt x="1970167" y="1429757"/>
                    <a:pt x="2013157" y="1433347"/>
                    <a:pt x="2041742" y="1440493"/>
                  </a:cubicBezTo>
                  <a:cubicBezTo>
                    <a:pt x="2097128" y="1454339"/>
                    <a:pt x="2061739" y="1453019"/>
                    <a:pt x="2091847" y="1453019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30"/>
            <p:cNvSpPr>
              <a:spLocks/>
            </p:cNvSpPr>
            <p:nvPr/>
          </p:nvSpPr>
          <p:spPr bwMode="auto">
            <a:xfrm flipH="1">
              <a:off x="188872" y="3582444"/>
              <a:ext cx="2097128" cy="1454339"/>
            </a:xfrm>
            <a:custGeom>
              <a:avLst/>
              <a:gdLst>
                <a:gd name="T0" fmla="*/ 0 w 2097128"/>
                <a:gd name="T1" fmla="*/ 0 h 1454339"/>
                <a:gd name="T2" fmla="*/ 25052 w 2097128"/>
                <a:gd name="T3" fmla="*/ 37578 h 1454339"/>
                <a:gd name="T4" fmla="*/ 50104 w 2097128"/>
                <a:gd name="T5" fmla="*/ 237994 h 1454339"/>
                <a:gd name="T6" fmla="*/ 87682 w 2097128"/>
                <a:gd name="T7" fmla="*/ 350729 h 1454339"/>
                <a:gd name="T8" fmla="*/ 100208 w 2097128"/>
                <a:gd name="T9" fmla="*/ 388307 h 1454339"/>
                <a:gd name="T10" fmla="*/ 112734 w 2097128"/>
                <a:gd name="T11" fmla="*/ 538619 h 1454339"/>
                <a:gd name="T12" fmla="*/ 162838 w 2097128"/>
                <a:gd name="T13" fmla="*/ 651353 h 1454339"/>
                <a:gd name="T14" fmla="*/ 225469 w 2097128"/>
                <a:gd name="T15" fmla="*/ 713983 h 1454339"/>
                <a:gd name="T16" fmla="*/ 263047 w 2097128"/>
                <a:gd name="T17" fmla="*/ 726509 h 1454339"/>
                <a:gd name="T18" fmla="*/ 288099 w 2097128"/>
                <a:gd name="T19" fmla="*/ 764088 h 1454339"/>
                <a:gd name="T20" fmla="*/ 338203 w 2097128"/>
                <a:gd name="T21" fmla="*/ 776614 h 1454339"/>
                <a:gd name="T22" fmla="*/ 375781 w 2097128"/>
                <a:gd name="T23" fmla="*/ 789140 h 1454339"/>
                <a:gd name="T24" fmla="*/ 425885 w 2097128"/>
                <a:gd name="T25" fmla="*/ 801666 h 1454339"/>
                <a:gd name="T26" fmla="*/ 501041 w 2097128"/>
                <a:gd name="T27" fmla="*/ 826718 h 1454339"/>
                <a:gd name="T28" fmla="*/ 538619 w 2097128"/>
                <a:gd name="T29" fmla="*/ 839244 h 1454339"/>
                <a:gd name="T30" fmla="*/ 638827 w 2097128"/>
                <a:gd name="T31" fmla="*/ 864296 h 1454339"/>
                <a:gd name="T32" fmla="*/ 676405 w 2097128"/>
                <a:gd name="T33" fmla="*/ 876822 h 1454339"/>
                <a:gd name="T34" fmla="*/ 739036 w 2097128"/>
                <a:gd name="T35" fmla="*/ 889348 h 1454339"/>
                <a:gd name="T36" fmla="*/ 776614 w 2097128"/>
                <a:gd name="T37" fmla="*/ 901874 h 1454339"/>
                <a:gd name="T38" fmla="*/ 826718 w 2097128"/>
                <a:gd name="T39" fmla="*/ 914400 h 1454339"/>
                <a:gd name="T40" fmla="*/ 864296 w 2097128"/>
                <a:gd name="T41" fmla="*/ 926926 h 1454339"/>
                <a:gd name="T42" fmla="*/ 977030 w 2097128"/>
                <a:gd name="T43" fmla="*/ 951978 h 1454339"/>
                <a:gd name="T44" fmla="*/ 1014608 w 2097128"/>
                <a:gd name="T45" fmla="*/ 964504 h 1454339"/>
                <a:gd name="T46" fmla="*/ 1052186 w 2097128"/>
                <a:gd name="T47" fmla="*/ 989556 h 1454339"/>
                <a:gd name="T48" fmla="*/ 1089764 w 2097128"/>
                <a:gd name="T49" fmla="*/ 1002082 h 1454339"/>
                <a:gd name="T50" fmla="*/ 1127342 w 2097128"/>
                <a:gd name="T51" fmla="*/ 1027134 h 1454339"/>
                <a:gd name="T52" fmla="*/ 1202499 w 2097128"/>
                <a:gd name="T53" fmla="*/ 1052186 h 1454339"/>
                <a:gd name="T54" fmla="*/ 1290181 w 2097128"/>
                <a:gd name="T55" fmla="*/ 1089764 h 1454339"/>
                <a:gd name="T56" fmla="*/ 1365337 w 2097128"/>
                <a:gd name="T57" fmla="*/ 1139868 h 1454339"/>
                <a:gd name="T58" fmla="*/ 1440493 w 2097128"/>
                <a:gd name="T59" fmla="*/ 1164920 h 1454339"/>
                <a:gd name="T60" fmla="*/ 1515649 w 2097128"/>
                <a:gd name="T61" fmla="*/ 1227551 h 1454339"/>
                <a:gd name="T62" fmla="*/ 1553227 w 2097128"/>
                <a:gd name="T63" fmla="*/ 1240077 h 1454339"/>
                <a:gd name="T64" fmla="*/ 1590805 w 2097128"/>
                <a:gd name="T65" fmla="*/ 1265129 h 1454339"/>
                <a:gd name="T66" fmla="*/ 1716066 w 2097128"/>
                <a:gd name="T67" fmla="*/ 1302707 h 1454339"/>
                <a:gd name="T68" fmla="*/ 1753644 w 2097128"/>
                <a:gd name="T69" fmla="*/ 1315233 h 1454339"/>
                <a:gd name="T70" fmla="*/ 1828800 w 2097128"/>
                <a:gd name="T71" fmla="*/ 1365337 h 1454339"/>
                <a:gd name="T72" fmla="*/ 1903956 w 2097128"/>
                <a:gd name="T73" fmla="*/ 1390389 h 1454339"/>
                <a:gd name="T74" fmla="*/ 1941534 w 2097128"/>
                <a:gd name="T75" fmla="*/ 1415441 h 1454339"/>
                <a:gd name="T76" fmla="*/ 2041742 w 2097128"/>
                <a:gd name="T77" fmla="*/ 1440493 h 1454339"/>
                <a:gd name="T78" fmla="*/ 2091847 w 2097128"/>
                <a:gd name="T79" fmla="*/ 1453019 h 14543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097128"/>
                <a:gd name="T121" fmla="*/ 0 h 1454339"/>
                <a:gd name="T122" fmla="*/ 2097128 w 2097128"/>
                <a:gd name="T123" fmla="*/ 1454339 h 145433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097128" h="1454339">
                  <a:moveTo>
                    <a:pt x="0" y="0"/>
                  </a:moveTo>
                  <a:cubicBezTo>
                    <a:pt x="8351" y="12526"/>
                    <a:pt x="20291" y="23296"/>
                    <a:pt x="25052" y="37578"/>
                  </a:cubicBezTo>
                  <a:cubicBezTo>
                    <a:pt x="37724" y="75595"/>
                    <a:pt x="46207" y="217209"/>
                    <a:pt x="50104" y="237994"/>
                  </a:cubicBezTo>
                  <a:cubicBezTo>
                    <a:pt x="50104" y="237997"/>
                    <a:pt x="81418" y="331938"/>
                    <a:pt x="87682" y="350729"/>
                  </a:cubicBezTo>
                  <a:lnTo>
                    <a:pt x="100208" y="388307"/>
                  </a:lnTo>
                  <a:cubicBezTo>
                    <a:pt x="104383" y="438411"/>
                    <a:pt x="104468" y="489025"/>
                    <a:pt x="112734" y="538619"/>
                  </a:cubicBezTo>
                  <a:cubicBezTo>
                    <a:pt x="119012" y="576289"/>
                    <a:pt x="136555" y="621315"/>
                    <a:pt x="162838" y="651353"/>
                  </a:cubicBezTo>
                  <a:cubicBezTo>
                    <a:pt x="182280" y="673572"/>
                    <a:pt x="197460" y="704647"/>
                    <a:pt x="225469" y="713983"/>
                  </a:cubicBezTo>
                  <a:lnTo>
                    <a:pt x="263047" y="726509"/>
                  </a:lnTo>
                  <a:cubicBezTo>
                    <a:pt x="271398" y="739035"/>
                    <a:pt x="275573" y="755737"/>
                    <a:pt x="288099" y="764088"/>
                  </a:cubicBezTo>
                  <a:cubicBezTo>
                    <a:pt x="302423" y="773637"/>
                    <a:pt x="321650" y="771885"/>
                    <a:pt x="338203" y="776614"/>
                  </a:cubicBezTo>
                  <a:cubicBezTo>
                    <a:pt x="350899" y="780241"/>
                    <a:pt x="363085" y="785513"/>
                    <a:pt x="375781" y="789140"/>
                  </a:cubicBezTo>
                  <a:cubicBezTo>
                    <a:pt x="392334" y="793869"/>
                    <a:pt x="409396" y="796719"/>
                    <a:pt x="425885" y="801666"/>
                  </a:cubicBezTo>
                  <a:cubicBezTo>
                    <a:pt x="451178" y="809254"/>
                    <a:pt x="475989" y="818367"/>
                    <a:pt x="501041" y="826718"/>
                  </a:cubicBezTo>
                  <a:cubicBezTo>
                    <a:pt x="513567" y="830893"/>
                    <a:pt x="525810" y="836042"/>
                    <a:pt x="538619" y="839244"/>
                  </a:cubicBezTo>
                  <a:cubicBezTo>
                    <a:pt x="572022" y="847595"/>
                    <a:pt x="606163" y="853408"/>
                    <a:pt x="638827" y="864296"/>
                  </a:cubicBezTo>
                  <a:cubicBezTo>
                    <a:pt x="651353" y="868471"/>
                    <a:pt x="663596" y="873620"/>
                    <a:pt x="676405" y="876822"/>
                  </a:cubicBezTo>
                  <a:cubicBezTo>
                    <a:pt x="697060" y="881986"/>
                    <a:pt x="718381" y="884184"/>
                    <a:pt x="739036" y="889348"/>
                  </a:cubicBezTo>
                  <a:cubicBezTo>
                    <a:pt x="751845" y="892550"/>
                    <a:pt x="763918" y="898247"/>
                    <a:pt x="776614" y="901874"/>
                  </a:cubicBezTo>
                  <a:cubicBezTo>
                    <a:pt x="793167" y="906603"/>
                    <a:pt x="810165" y="909671"/>
                    <a:pt x="826718" y="914400"/>
                  </a:cubicBezTo>
                  <a:cubicBezTo>
                    <a:pt x="839414" y="918027"/>
                    <a:pt x="851487" y="923724"/>
                    <a:pt x="864296" y="926926"/>
                  </a:cubicBezTo>
                  <a:cubicBezTo>
                    <a:pt x="967616" y="952756"/>
                    <a:pt x="887019" y="926261"/>
                    <a:pt x="977030" y="951978"/>
                  </a:cubicBezTo>
                  <a:cubicBezTo>
                    <a:pt x="989726" y="955605"/>
                    <a:pt x="1002798" y="958599"/>
                    <a:pt x="1014608" y="964504"/>
                  </a:cubicBezTo>
                  <a:cubicBezTo>
                    <a:pt x="1028073" y="971237"/>
                    <a:pt x="1038721" y="982823"/>
                    <a:pt x="1052186" y="989556"/>
                  </a:cubicBezTo>
                  <a:cubicBezTo>
                    <a:pt x="1063996" y="995461"/>
                    <a:pt x="1077954" y="996177"/>
                    <a:pt x="1089764" y="1002082"/>
                  </a:cubicBezTo>
                  <a:cubicBezTo>
                    <a:pt x="1103229" y="1008815"/>
                    <a:pt x="1113585" y="1021020"/>
                    <a:pt x="1127342" y="1027134"/>
                  </a:cubicBezTo>
                  <a:cubicBezTo>
                    <a:pt x="1151473" y="1037859"/>
                    <a:pt x="1180527" y="1037538"/>
                    <a:pt x="1202499" y="1052186"/>
                  </a:cubicBezTo>
                  <a:cubicBezTo>
                    <a:pt x="1254401" y="1086787"/>
                    <a:pt x="1225472" y="1073587"/>
                    <a:pt x="1290181" y="1089764"/>
                  </a:cubicBezTo>
                  <a:cubicBezTo>
                    <a:pt x="1315233" y="1106465"/>
                    <a:pt x="1336773" y="1130347"/>
                    <a:pt x="1365337" y="1139868"/>
                  </a:cubicBezTo>
                  <a:lnTo>
                    <a:pt x="1440493" y="1164920"/>
                  </a:lnTo>
                  <a:cubicBezTo>
                    <a:pt x="1468194" y="1192621"/>
                    <a:pt x="1480773" y="1210112"/>
                    <a:pt x="1515649" y="1227551"/>
                  </a:cubicBezTo>
                  <a:cubicBezTo>
                    <a:pt x="1527459" y="1233456"/>
                    <a:pt x="1541417" y="1234172"/>
                    <a:pt x="1553227" y="1240077"/>
                  </a:cubicBezTo>
                  <a:cubicBezTo>
                    <a:pt x="1566692" y="1246810"/>
                    <a:pt x="1577048" y="1259015"/>
                    <a:pt x="1590805" y="1265129"/>
                  </a:cubicBezTo>
                  <a:cubicBezTo>
                    <a:pt x="1644385" y="1288942"/>
                    <a:pt x="1665056" y="1288133"/>
                    <a:pt x="1716066" y="1302707"/>
                  </a:cubicBezTo>
                  <a:cubicBezTo>
                    <a:pt x="1728762" y="1306334"/>
                    <a:pt x="1742102" y="1308821"/>
                    <a:pt x="1753644" y="1315233"/>
                  </a:cubicBezTo>
                  <a:cubicBezTo>
                    <a:pt x="1779964" y="1329855"/>
                    <a:pt x="1800236" y="1355816"/>
                    <a:pt x="1828800" y="1365337"/>
                  </a:cubicBezTo>
                  <a:cubicBezTo>
                    <a:pt x="1853852" y="1373688"/>
                    <a:pt x="1881984" y="1375741"/>
                    <a:pt x="1903956" y="1390389"/>
                  </a:cubicBezTo>
                  <a:cubicBezTo>
                    <a:pt x="1916482" y="1398740"/>
                    <a:pt x="1928069" y="1408708"/>
                    <a:pt x="1941534" y="1415441"/>
                  </a:cubicBezTo>
                  <a:cubicBezTo>
                    <a:pt x="1970167" y="1429757"/>
                    <a:pt x="2013157" y="1433347"/>
                    <a:pt x="2041742" y="1440493"/>
                  </a:cubicBezTo>
                  <a:cubicBezTo>
                    <a:pt x="2097128" y="1454339"/>
                    <a:pt x="2061739" y="1453019"/>
                    <a:pt x="2091847" y="1453019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1" name="テキスト ボックス 100"/>
          <p:cNvSpPr txBox="1"/>
          <p:nvPr/>
        </p:nvSpPr>
        <p:spPr>
          <a:xfrm>
            <a:off x="2190646" y="2994214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BSS-1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19" name="図 118"/>
          <p:cNvPicPr>
            <a:picLocks noChangeAspect="1"/>
          </p:cNvPicPr>
          <p:nvPr/>
        </p:nvPicPr>
        <p:blipFill rotWithShape="1">
          <a:blip r:embed="rId2"/>
          <a:srcRect r="50000"/>
          <a:stretch/>
        </p:blipFill>
        <p:spPr>
          <a:xfrm>
            <a:off x="2153888" y="1711859"/>
            <a:ext cx="2037112" cy="1178578"/>
          </a:xfrm>
          <a:prstGeom prst="rect">
            <a:avLst/>
          </a:prstGeom>
        </p:spPr>
      </p:pic>
      <p:grpSp>
        <p:nvGrpSpPr>
          <p:cNvPr id="31" name="Group 31"/>
          <p:cNvGrpSpPr>
            <a:grpSpLocks/>
          </p:cNvGrpSpPr>
          <p:nvPr/>
        </p:nvGrpSpPr>
        <p:grpSpPr bwMode="auto">
          <a:xfrm>
            <a:off x="2249544" y="3617924"/>
            <a:ext cx="2743200" cy="765544"/>
            <a:chOff x="188872" y="3581400"/>
            <a:chExt cx="6029319" cy="1455383"/>
          </a:xfrm>
        </p:grpSpPr>
        <p:cxnSp>
          <p:nvCxnSpPr>
            <p:cNvPr id="32" name="Straight Connector 23"/>
            <p:cNvCxnSpPr>
              <a:cxnSpLocks noChangeShapeType="1"/>
            </p:cNvCxnSpPr>
            <p:nvPr/>
          </p:nvCxnSpPr>
          <p:spPr bwMode="auto">
            <a:xfrm>
              <a:off x="2286000" y="3581400"/>
              <a:ext cx="1828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3" name="Freeform 29"/>
            <p:cNvSpPr>
              <a:spLocks/>
            </p:cNvSpPr>
            <p:nvPr/>
          </p:nvSpPr>
          <p:spPr bwMode="auto">
            <a:xfrm>
              <a:off x="4121063" y="3582444"/>
              <a:ext cx="2097128" cy="1454339"/>
            </a:xfrm>
            <a:custGeom>
              <a:avLst/>
              <a:gdLst>
                <a:gd name="T0" fmla="*/ 0 w 2097128"/>
                <a:gd name="T1" fmla="*/ 0 h 1454339"/>
                <a:gd name="T2" fmla="*/ 25052 w 2097128"/>
                <a:gd name="T3" fmla="*/ 37578 h 1454339"/>
                <a:gd name="T4" fmla="*/ 50104 w 2097128"/>
                <a:gd name="T5" fmla="*/ 237994 h 1454339"/>
                <a:gd name="T6" fmla="*/ 87682 w 2097128"/>
                <a:gd name="T7" fmla="*/ 350729 h 1454339"/>
                <a:gd name="T8" fmla="*/ 100208 w 2097128"/>
                <a:gd name="T9" fmla="*/ 388307 h 1454339"/>
                <a:gd name="T10" fmla="*/ 112734 w 2097128"/>
                <a:gd name="T11" fmla="*/ 538619 h 1454339"/>
                <a:gd name="T12" fmla="*/ 162838 w 2097128"/>
                <a:gd name="T13" fmla="*/ 651353 h 1454339"/>
                <a:gd name="T14" fmla="*/ 225469 w 2097128"/>
                <a:gd name="T15" fmla="*/ 713983 h 1454339"/>
                <a:gd name="T16" fmla="*/ 263047 w 2097128"/>
                <a:gd name="T17" fmla="*/ 726509 h 1454339"/>
                <a:gd name="T18" fmla="*/ 288099 w 2097128"/>
                <a:gd name="T19" fmla="*/ 764088 h 1454339"/>
                <a:gd name="T20" fmla="*/ 338203 w 2097128"/>
                <a:gd name="T21" fmla="*/ 776614 h 1454339"/>
                <a:gd name="T22" fmla="*/ 375781 w 2097128"/>
                <a:gd name="T23" fmla="*/ 789140 h 1454339"/>
                <a:gd name="T24" fmla="*/ 425885 w 2097128"/>
                <a:gd name="T25" fmla="*/ 801666 h 1454339"/>
                <a:gd name="T26" fmla="*/ 501041 w 2097128"/>
                <a:gd name="T27" fmla="*/ 826718 h 1454339"/>
                <a:gd name="T28" fmla="*/ 538619 w 2097128"/>
                <a:gd name="T29" fmla="*/ 839244 h 1454339"/>
                <a:gd name="T30" fmla="*/ 638827 w 2097128"/>
                <a:gd name="T31" fmla="*/ 864296 h 1454339"/>
                <a:gd name="T32" fmla="*/ 676405 w 2097128"/>
                <a:gd name="T33" fmla="*/ 876822 h 1454339"/>
                <a:gd name="T34" fmla="*/ 739036 w 2097128"/>
                <a:gd name="T35" fmla="*/ 889348 h 1454339"/>
                <a:gd name="T36" fmla="*/ 776614 w 2097128"/>
                <a:gd name="T37" fmla="*/ 901874 h 1454339"/>
                <a:gd name="T38" fmla="*/ 826718 w 2097128"/>
                <a:gd name="T39" fmla="*/ 914400 h 1454339"/>
                <a:gd name="T40" fmla="*/ 864296 w 2097128"/>
                <a:gd name="T41" fmla="*/ 926926 h 1454339"/>
                <a:gd name="T42" fmla="*/ 977030 w 2097128"/>
                <a:gd name="T43" fmla="*/ 951978 h 1454339"/>
                <a:gd name="T44" fmla="*/ 1014608 w 2097128"/>
                <a:gd name="T45" fmla="*/ 964504 h 1454339"/>
                <a:gd name="T46" fmla="*/ 1052186 w 2097128"/>
                <a:gd name="T47" fmla="*/ 989556 h 1454339"/>
                <a:gd name="T48" fmla="*/ 1089764 w 2097128"/>
                <a:gd name="T49" fmla="*/ 1002082 h 1454339"/>
                <a:gd name="T50" fmla="*/ 1127342 w 2097128"/>
                <a:gd name="T51" fmla="*/ 1027134 h 1454339"/>
                <a:gd name="T52" fmla="*/ 1202499 w 2097128"/>
                <a:gd name="T53" fmla="*/ 1052186 h 1454339"/>
                <a:gd name="T54" fmla="*/ 1290181 w 2097128"/>
                <a:gd name="T55" fmla="*/ 1089764 h 1454339"/>
                <a:gd name="T56" fmla="*/ 1365337 w 2097128"/>
                <a:gd name="T57" fmla="*/ 1139868 h 1454339"/>
                <a:gd name="T58" fmla="*/ 1440493 w 2097128"/>
                <a:gd name="T59" fmla="*/ 1164920 h 1454339"/>
                <a:gd name="T60" fmla="*/ 1515649 w 2097128"/>
                <a:gd name="T61" fmla="*/ 1227551 h 1454339"/>
                <a:gd name="T62" fmla="*/ 1553227 w 2097128"/>
                <a:gd name="T63" fmla="*/ 1240077 h 1454339"/>
                <a:gd name="T64" fmla="*/ 1590805 w 2097128"/>
                <a:gd name="T65" fmla="*/ 1265129 h 1454339"/>
                <a:gd name="T66" fmla="*/ 1716066 w 2097128"/>
                <a:gd name="T67" fmla="*/ 1302707 h 1454339"/>
                <a:gd name="T68" fmla="*/ 1753644 w 2097128"/>
                <a:gd name="T69" fmla="*/ 1315233 h 1454339"/>
                <a:gd name="T70" fmla="*/ 1828800 w 2097128"/>
                <a:gd name="T71" fmla="*/ 1365337 h 1454339"/>
                <a:gd name="T72" fmla="*/ 1903956 w 2097128"/>
                <a:gd name="T73" fmla="*/ 1390389 h 1454339"/>
                <a:gd name="T74" fmla="*/ 1941534 w 2097128"/>
                <a:gd name="T75" fmla="*/ 1415441 h 1454339"/>
                <a:gd name="T76" fmla="*/ 2041742 w 2097128"/>
                <a:gd name="T77" fmla="*/ 1440493 h 1454339"/>
                <a:gd name="T78" fmla="*/ 2091847 w 2097128"/>
                <a:gd name="T79" fmla="*/ 1453019 h 14543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097128"/>
                <a:gd name="T121" fmla="*/ 0 h 1454339"/>
                <a:gd name="T122" fmla="*/ 2097128 w 2097128"/>
                <a:gd name="T123" fmla="*/ 1454339 h 145433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097128" h="1454339">
                  <a:moveTo>
                    <a:pt x="0" y="0"/>
                  </a:moveTo>
                  <a:cubicBezTo>
                    <a:pt x="8351" y="12526"/>
                    <a:pt x="20291" y="23296"/>
                    <a:pt x="25052" y="37578"/>
                  </a:cubicBezTo>
                  <a:cubicBezTo>
                    <a:pt x="37724" y="75595"/>
                    <a:pt x="46207" y="217209"/>
                    <a:pt x="50104" y="237994"/>
                  </a:cubicBezTo>
                  <a:cubicBezTo>
                    <a:pt x="50104" y="237997"/>
                    <a:pt x="81418" y="331938"/>
                    <a:pt x="87682" y="350729"/>
                  </a:cubicBezTo>
                  <a:lnTo>
                    <a:pt x="100208" y="388307"/>
                  </a:lnTo>
                  <a:cubicBezTo>
                    <a:pt x="104383" y="438411"/>
                    <a:pt x="104468" y="489025"/>
                    <a:pt x="112734" y="538619"/>
                  </a:cubicBezTo>
                  <a:cubicBezTo>
                    <a:pt x="119012" y="576289"/>
                    <a:pt x="136555" y="621315"/>
                    <a:pt x="162838" y="651353"/>
                  </a:cubicBezTo>
                  <a:cubicBezTo>
                    <a:pt x="182280" y="673572"/>
                    <a:pt x="197460" y="704647"/>
                    <a:pt x="225469" y="713983"/>
                  </a:cubicBezTo>
                  <a:lnTo>
                    <a:pt x="263047" y="726509"/>
                  </a:lnTo>
                  <a:cubicBezTo>
                    <a:pt x="271398" y="739035"/>
                    <a:pt x="275573" y="755737"/>
                    <a:pt x="288099" y="764088"/>
                  </a:cubicBezTo>
                  <a:cubicBezTo>
                    <a:pt x="302423" y="773637"/>
                    <a:pt x="321650" y="771885"/>
                    <a:pt x="338203" y="776614"/>
                  </a:cubicBezTo>
                  <a:cubicBezTo>
                    <a:pt x="350899" y="780241"/>
                    <a:pt x="363085" y="785513"/>
                    <a:pt x="375781" y="789140"/>
                  </a:cubicBezTo>
                  <a:cubicBezTo>
                    <a:pt x="392334" y="793869"/>
                    <a:pt x="409396" y="796719"/>
                    <a:pt x="425885" y="801666"/>
                  </a:cubicBezTo>
                  <a:cubicBezTo>
                    <a:pt x="451178" y="809254"/>
                    <a:pt x="475989" y="818367"/>
                    <a:pt x="501041" y="826718"/>
                  </a:cubicBezTo>
                  <a:cubicBezTo>
                    <a:pt x="513567" y="830893"/>
                    <a:pt x="525810" y="836042"/>
                    <a:pt x="538619" y="839244"/>
                  </a:cubicBezTo>
                  <a:cubicBezTo>
                    <a:pt x="572022" y="847595"/>
                    <a:pt x="606163" y="853408"/>
                    <a:pt x="638827" y="864296"/>
                  </a:cubicBezTo>
                  <a:cubicBezTo>
                    <a:pt x="651353" y="868471"/>
                    <a:pt x="663596" y="873620"/>
                    <a:pt x="676405" y="876822"/>
                  </a:cubicBezTo>
                  <a:cubicBezTo>
                    <a:pt x="697060" y="881986"/>
                    <a:pt x="718381" y="884184"/>
                    <a:pt x="739036" y="889348"/>
                  </a:cubicBezTo>
                  <a:cubicBezTo>
                    <a:pt x="751845" y="892550"/>
                    <a:pt x="763918" y="898247"/>
                    <a:pt x="776614" y="901874"/>
                  </a:cubicBezTo>
                  <a:cubicBezTo>
                    <a:pt x="793167" y="906603"/>
                    <a:pt x="810165" y="909671"/>
                    <a:pt x="826718" y="914400"/>
                  </a:cubicBezTo>
                  <a:cubicBezTo>
                    <a:pt x="839414" y="918027"/>
                    <a:pt x="851487" y="923724"/>
                    <a:pt x="864296" y="926926"/>
                  </a:cubicBezTo>
                  <a:cubicBezTo>
                    <a:pt x="967616" y="952756"/>
                    <a:pt x="887019" y="926261"/>
                    <a:pt x="977030" y="951978"/>
                  </a:cubicBezTo>
                  <a:cubicBezTo>
                    <a:pt x="989726" y="955605"/>
                    <a:pt x="1002798" y="958599"/>
                    <a:pt x="1014608" y="964504"/>
                  </a:cubicBezTo>
                  <a:cubicBezTo>
                    <a:pt x="1028073" y="971237"/>
                    <a:pt x="1038721" y="982823"/>
                    <a:pt x="1052186" y="989556"/>
                  </a:cubicBezTo>
                  <a:cubicBezTo>
                    <a:pt x="1063996" y="995461"/>
                    <a:pt x="1077954" y="996177"/>
                    <a:pt x="1089764" y="1002082"/>
                  </a:cubicBezTo>
                  <a:cubicBezTo>
                    <a:pt x="1103229" y="1008815"/>
                    <a:pt x="1113585" y="1021020"/>
                    <a:pt x="1127342" y="1027134"/>
                  </a:cubicBezTo>
                  <a:cubicBezTo>
                    <a:pt x="1151473" y="1037859"/>
                    <a:pt x="1180527" y="1037538"/>
                    <a:pt x="1202499" y="1052186"/>
                  </a:cubicBezTo>
                  <a:cubicBezTo>
                    <a:pt x="1254401" y="1086787"/>
                    <a:pt x="1225472" y="1073587"/>
                    <a:pt x="1290181" y="1089764"/>
                  </a:cubicBezTo>
                  <a:cubicBezTo>
                    <a:pt x="1315233" y="1106465"/>
                    <a:pt x="1336773" y="1130347"/>
                    <a:pt x="1365337" y="1139868"/>
                  </a:cubicBezTo>
                  <a:lnTo>
                    <a:pt x="1440493" y="1164920"/>
                  </a:lnTo>
                  <a:cubicBezTo>
                    <a:pt x="1468194" y="1192621"/>
                    <a:pt x="1480773" y="1210112"/>
                    <a:pt x="1515649" y="1227551"/>
                  </a:cubicBezTo>
                  <a:cubicBezTo>
                    <a:pt x="1527459" y="1233456"/>
                    <a:pt x="1541417" y="1234172"/>
                    <a:pt x="1553227" y="1240077"/>
                  </a:cubicBezTo>
                  <a:cubicBezTo>
                    <a:pt x="1566692" y="1246810"/>
                    <a:pt x="1577048" y="1259015"/>
                    <a:pt x="1590805" y="1265129"/>
                  </a:cubicBezTo>
                  <a:cubicBezTo>
                    <a:pt x="1644385" y="1288942"/>
                    <a:pt x="1665056" y="1288133"/>
                    <a:pt x="1716066" y="1302707"/>
                  </a:cubicBezTo>
                  <a:cubicBezTo>
                    <a:pt x="1728762" y="1306334"/>
                    <a:pt x="1742102" y="1308821"/>
                    <a:pt x="1753644" y="1315233"/>
                  </a:cubicBezTo>
                  <a:cubicBezTo>
                    <a:pt x="1779964" y="1329855"/>
                    <a:pt x="1800236" y="1355816"/>
                    <a:pt x="1828800" y="1365337"/>
                  </a:cubicBezTo>
                  <a:cubicBezTo>
                    <a:pt x="1853852" y="1373688"/>
                    <a:pt x="1881984" y="1375741"/>
                    <a:pt x="1903956" y="1390389"/>
                  </a:cubicBezTo>
                  <a:cubicBezTo>
                    <a:pt x="1916482" y="1398740"/>
                    <a:pt x="1928069" y="1408708"/>
                    <a:pt x="1941534" y="1415441"/>
                  </a:cubicBezTo>
                  <a:cubicBezTo>
                    <a:pt x="1970167" y="1429757"/>
                    <a:pt x="2013157" y="1433347"/>
                    <a:pt x="2041742" y="1440493"/>
                  </a:cubicBezTo>
                  <a:cubicBezTo>
                    <a:pt x="2097128" y="1454339"/>
                    <a:pt x="2061739" y="1453019"/>
                    <a:pt x="2091847" y="1453019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Freeform 30"/>
            <p:cNvSpPr>
              <a:spLocks/>
            </p:cNvSpPr>
            <p:nvPr/>
          </p:nvSpPr>
          <p:spPr bwMode="auto">
            <a:xfrm flipH="1">
              <a:off x="188872" y="3582444"/>
              <a:ext cx="2097128" cy="1454339"/>
            </a:xfrm>
            <a:custGeom>
              <a:avLst/>
              <a:gdLst>
                <a:gd name="T0" fmla="*/ 0 w 2097128"/>
                <a:gd name="T1" fmla="*/ 0 h 1454339"/>
                <a:gd name="T2" fmla="*/ 25052 w 2097128"/>
                <a:gd name="T3" fmla="*/ 37578 h 1454339"/>
                <a:gd name="T4" fmla="*/ 50104 w 2097128"/>
                <a:gd name="T5" fmla="*/ 237994 h 1454339"/>
                <a:gd name="T6" fmla="*/ 87682 w 2097128"/>
                <a:gd name="T7" fmla="*/ 350729 h 1454339"/>
                <a:gd name="T8" fmla="*/ 100208 w 2097128"/>
                <a:gd name="T9" fmla="*/ 388307 h 1454339"/>
                <a:gd name="T10" fmla="*/ 112734 w 2097128"/>
                <a:gd name="T11" fmla="*/ 538619 h 1454339"/>
                <a:gd name="T12" fmla="*/ 162838 w 2097128"/>
                <a:gd name="T13" fmla="*/ 651353 h 1454339"/>
                <a:gd name="T14" fmla="*/ 225469 w 2097128"/>
                <a:gd name="T15" fmla="*/ 713983 h 1454339"/>
                <a:gd name="T16" fmla="*/ 263047 w 2097128"/>
                <a:gd name="T17" fmla="*/ 726509 h 1454339"/>
                <a:gd name="T18" fmla="*/ 288099 w 2097128"/>
                <a:gd name="T19" fmla="*/ 764088 h 1454339"/>
                <a:gd name="T20" fmla="*/ 338203 w 2097128"/>
                <a:gd name="T21" fmla="*/ 776614 h 1454339"/>
                <a:gd name="T22" fmla="*/ 375781 w 2097128"/>
                <a:gd name="T23" fmla="*/ 789140 h 1454339"/>
                <a:gd name="T24" fmla="*/ 425885 w 2097128"/>
                <a:gd name="T25" fmla="*/ 801666 h 1454339"/>
                <a:gd name="T26" fmla="*/ 501041 w 2097128"/>
                <a:gd name="T27" fmla="*/ 826718 h 1454339"/>
                <a:gd name="T28" fmla="*/ 538619 w 2097128"/>
                <a:gd name="T29" fmla="*/ 839244 h 1454339"/>
                <a:gd name="T30" fmla="*/ 638827 w 2097128"/>
                <a:gd name="T31" fmla="*/ 864296 h 1454339"/>
                <a:gd name="T32" fmla="*/ 676405 w 2097128"/>
                <a:gd name="T33" fmla="*/ 876822 h 1454339"/>
                <a:gd name="T34" fmla="*/ 739036 w 2097128"/>
                <a:gd name="T35" fmla="*/ 889348 h 1454339"/>
                <a:gd name="T36" fmla="*/ 776614 w 2097128"/>
                <a:gd name="T37" fmla="*/ 901874 h 1454339"/>
                <a:gd name="T38" fmla="*/ 826718 w 2097128"/>
                <a:gd name="T39" fmla="*/ 914400 h 1454339"/>
                <a:gd name="T40" fmla="*/ 864296 w 2097128"/>
                <a:gd name="T41" fmla="*/ 926926 h 1454339"/>
                <a:gd name="T42" fmla="*/ 977030 w 2097128"/>
                <a:gd name="T43" fmla="*/ 951978 h 1454339"/>
                <a:gd name="T44" fmla="*/ 1014608 w 2097128"/>
                <a:gd name="T45" fmla="*/ 964504 h 1454339"/>
                <a:gd name="T46" fmla="*/ 1052186 w 2097128"/>
                <a:gd name="T47" fmla="*/ 989556 h 1454339"/>
                <a:gd name="T48" fmla="*/ 1089764 w 2097128"/>
                <a:gd name="T49" fmla="*/ 1002082 h 1454339"/>
                <a:gd name="T50" fmla="*/ 1127342 w 2097128"/>
                <a:gd name="T51" fmla="*/ 1027134 h 1454339"/>
                <a:gd name="T52" fmla="*/ 1202499 w 2097128"/>
                <a:gd name="T53" fmla="*/ 1052186 h 1454339"/>
                <a:gd name="T54" fmla="*/ 1290181 w 2097128"/>
                <a:gd name="T55" fmla="*/ 1089764 h 1454339"/>
                <a:gd name="T56" fmla="*/ 1365337 w 2097128"/>
                <a:gd name="T57" fmla="*/ 1139868 h 1454339"/>
                <a:gd name="T58" fmla="*/ 1440493 w 2097128"/>
                <a:gd name="T59" fmla="*/ 1164920 h 1454339"/>
                <a:gd name="T60" fmla="*/ 1515649 w 2097128"/>
                <a:gd name="T61" fmla="*/ 1227551 h 1454339"/>
                <a:gd name="T62" fmla="*/ 1553227 w 2097128"/>
                <a:gd name="T63" fmla="*/ 1240077 h 1454339"/>
                <a:gd name="T64" fmla="*/ 1590805 w 2097128"/>
                <a:gd name="T65" fmla="*/ 1265129 h 1454339"/>
                <a:gd name="T66" fmla="*/ 1716066 w 2097128"/>
                <a:gd name="T67" fmla="*/ 1302707 h 1454339"/>
                <a:gd name="T68" fmla="*/ 1753644 w 2097128"/>
                <a:gd name="T69" fmla="*/ 1315233 h 1454339"/>
                <a:gd name="T70" fmla="*/ 1828800 w 2097128"/>
                <a:gd name="T71" fmla="*/ 1365337 h 1454339"/>
                <a:gd name="T72" fmla="*/ 1903956 w 2097128"/>
                <a:gd name="T73" fmla="*/ 1390389 h 1454339"/>
                <a:gd name="T74" fmla="*/ 1941534 w 2097128"/>
                <a:gd name="T75" fmla="*/ 1415441 h 1454339"/>
                <a:gd name="T76" fmla="*/ 2041742 w 2097128"/>
                <a:gd name="T77" fmla="*/ 1440493 h 1454339"/>
                <a:gd name="T78" fmla="*/ 2091847 w 2097128"/>
                <a:gd name="T79" fmla="*/ 1453019 h 14543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097128"/>
                <a:gd name="T121" fmla="*/ 0 h 1454339"/>
                <a:gd name="T122" fmla="*/ 2097128 w 2097128"/>
                <a:gd name="T123" fmla="*/ 1454339 h 145433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097128" h="1454339">
                  <a:moveTo>
                    <a:pt x="0" y="0"/>
                  </a:moveTo>
                  <a:cubicBezTo>
                    <a:pt x="8351" y="12526"/>
                    <a:pt x="20291" y="23296"/>
                    <a:pt x="25052" y="37578"/>
                  </a:cubicBezTo>
                  <a:cubicBezTo>
                    <a:pt x="37724" y="75595"/>
                    <a:pt x="46207" y="217209"/>
                    <a:pt x="50104" y="237994"/>
                  </a:cubicBezTo>
                  <a:cubicBezTo>
                    <a:pt x="50104" y="237997"/>
                    <a:pt x="81418" y="331938"/>
                    <a:pt x="87682" y="350729"/>
                  </a:cubicBezTo>
                  <a:lnTo>
                    <a:pt x="100208" y="388307"/>
                  </a:lnTo>
                  <a:cubicBezTo>
                    <a:pt x="104383" y="438411"/>
                    <a:pt x="104468" y="489025"/>
                    <a:pt x="112734" y="538619"/>
                  </a:cubicBezTo>
                  <a:cubicBezTo>
                    <a:pt x="119012" y="576289"/>
                    <a:pt x="136555" y="621315"/>
                    <a:pt x="162838" y="651353"/>
                  </a:cubicBezTo>
                  <a:cubicBezTo>
                    <a:pt x="182280" y="673572"/>
                    <a:pt x="197460" y="704647"/>
                    <a:pt x="225469" y="713983"/>
                  </a:cubicBezTo>
                  <a:lnTo>
                    <a:pt x="263047" y="726509"/>
                  </a:lnTo>
                  <a:cubicBezTo>
                    <a:pt x="271398" y="739035"/>
                    <a:pt x="275573" y="755737"/>
                    <a:pt x="288099" y="764088"/>
                  </a:cubicBezTo>
                  <a:cubicBezTo>
                    <a:pt x="302423" y="773637"/>
                    <a:pt x="321650" y="771885"/>
                    <a:pt x="338203" y="776614"/>
                  </a:cubicBezTo>
                  <a:cubicBezTo>
                    <a:pt x="350899" y="780241"/>
                    <a:pt x="363085" y="785513"/>
                    <a:pt x="375781" y="789140"/>
                  </a:cubicBezTo>
                  <a:cubicBezTo>
                    <a:pt x="392334" y="793869"/>
                    <a:pt x="409396" y="796719"/>
                    <a:pt x="425885" y="801666"/>
                  </a:cubicBezTo>
                  <a:cubicBezTo>
                    <a:pt x="451178" y="809254"/>
                    <a:pt x="475989" y="818367"/>
                    <a:pt x="501041" y="826718"/>
                  </a:cubicBezTo>
                  <a:cubicBezTo>
                    <a:pt x="513567" y="830893"/>
                    <a:pt x="525810" y="836042"/>
                    <a:pt x="538619" y="839244"/>
                  </a:cubicBezTo>
                  <a:cubicBezTo>
                    <a:pt x="572022" y="847595"/>
                    <a:pt x="606163" y="853408"/>
                    <a:pt x="638827" y="864296"/>
                  </a:cubicBezTo>
                  <a:cubicBezTo>
                    <a:pt x="651353" y="868471"/>
                    <a:pt x="663596" y="873620"/>
                    <a:pt x="676405" y="876822"/>
                  </a:cubicBezTo>
                  <a:cubicBezTo>
                    <a:pt x="697060" y="881986"/>
                    <a:pt x="718381" y="884184"/>
                    <a:pt x="739036" y="889348"/>
                  </a:cubicBezTo>
                  <a:cubicBezTo>
                    <a:pt x="751845" y="892550"/>
                    <a:pt x="763918" y="898247"/>
                    <a:pt x="776614" y="901874"/>
                  </a:cubicBezTo>
                  <a:cubicBezTo>
                    <a:pt x="793167" y="906603"/>
                    <a:pt x="810165" y="909671"/>
                    <a:pt x="826718" y="914400"/>
                  </a:cubicBezTo>
                  <a:cubicBezTo>
                    <a:pt x="839414" y="918027"/>
                    <a:pt x="851487" y="923724"/>
                    <a:pt x="864296" y="926926"/>
                  </a:cubicBezTo>
                  <a:cubicBezTo>
                    <a:pt x="967616" y="952756"/>
                    <a:pt x="887019" y="926261"/>
                    <a:pt x="977030" y="951978"/>
                  </a:cubicBezTo>
                  <a:cubicBezTo>
                    <a:pt x="989726" y="955605"/>
                    <a:pt x="1002798" y="958599"/>
                    <a:pt x="1014608" y="964504"/>
                  </a:cubicBezTo>
                  <a:cubicBezTo>
                    <a:pt x="1028073" y="971237"/>
                    <a:pt x="1038721" y="982823"/>
                    <a:pt x="1052186" y="989556"/>
                  </a:cubicBezTo>
                  <a:cubicBezTo>
                    <a:pt x="1063996" y="995461"/>
                    <a:pt x="1077954" y="996177"/>
                    <a:pt x="1089764" y="1002082"/>
                  </a:cubicBezTo>
                  <a:cubicBezTo>
                    <a:pt x="1103229" y="1008815"/>
                    <a:pt x="1113585" y="1021020"/>
                    <a:pt x="1127342" y="1027134"/>
                  </a:cubicBezTo>
                  <a:cubicBezTo>
                    <a:pt x="1151473" y="1037859"/>
                    <a:pt x="1180527" y="1037538"/>
                    <a:pt x="1202499" y="1052186"/>
                  </a:cubicBezTo>
                  <a:cubicBezTo>
                    <a:pt x="1254401" y="1086787"/>
                    <a:pt x="1225472" y="1073587"/>
                    <a:pt x="1290181" y="1089764"/>
                  </a:cubicBezTo>
                  <a:cubicBezTo>
                    <a:pt x="1315233" y="1106465"/>
                    <a:pt x="1336773" y="1130347"/>
                    <a:pt x="1365337" y="1139868"/>
                  </a:cubicBezTo>
                  <a:lnTo>
                    <a:pt x="1440493" y="1164920"/>
                  </a:lnTo>
                  <a:cubicBezTo>
                    <a:pt x="1468194" y="1192621"/>
                    <a:pt x="1480773" y="1210112"/>
                    <a:pt x="1515649" y="1227551"/>
                  </a:cubicBezTo>
                  <a:cubicBezTo>
                    <a:pt x="1527459" y="1233456"/>
                    <a:pt x="1541417" y="1234172"/>
                    <a:pt x="1553227" y="1240077"/>
                  </a:cubicBezTo>
                  <a:cubicBezTo>
                    <a:pt x="1566692" y="1246810"/>
                    <a:pt x="1577048" y="1259015"/>
                    <a:pt x="1590805" y="1265129"/>
                  </a:cubicBezTo>
                  <a:cubicBezTo>
                    <a:pt x="1644385" y="1288942"/>
                    <a:pt x="1665056" y="1288133"/>
                    <a:pt x="1716066" y="1302707"/>
                  </a:cubicBezTo>
                  <a:cubicBezTo>
                    <a:pt x="1728762" y="1306334"/>
                    <a:pt x="1742102" y="1308821"/>
                    <a:pt x="1753644" y="1315233"/>
                  </a:cubicBezTo>
                  <a:cubicBezTo>
                    <a:pt x="1779964" y="1329855"/>
                    <a:pt x="1800236" y="1355816"/>
                    <a:pt x="1828800" y="1365337"/>
                  </a:cubicBezTo>
                  <a:cubicBezTo>
                    <a:pt x="1853852" y="1373688"/>
                    <a:pt x="1881984" y="1375741"/>
                    <a:pt x="1903956" y="1390389"/>
                  </a:cubicBezTo>
                  <a:cubicBezTo>
                    <a:pt x="1916482" y="1398740"/>
                    <a:pt x="1928069" y="1408708"/>
                    <a:pt x="1941534" y="1415441"/>
                  </a:cubicBezTo>
                  <a:cubicBezTo>
                    <a:pt x="1970167" y="1429757"/>
                    <a:pt x="2013157" y="1433347"/>
                    <a:pt x="2041742" y="1440493"/>
                  </a:cubicBezTo>
                  <a:cubicBezTo>
                    <a:pt x="2097128" y="1454339"/>
                    <a:pt x="2061739" y="1453019"/>
                    <a:pt x="2091847" y="1453019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" name="テキスト ボックス 34"/>
          <p:cNvSpPr txBox="1"/>
          <p:nvPr/>
        </p:nvSpPr>
        <p:spPr>
          <a:xfrm>
            <a:off x="3144790" y="3564138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BSS-2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36" name="Group 31"/>
          <p:cNvGrpSpPr>
            <a:grpSpLocks/>
          </p:cNvGrpSpPr>
          <p:nvPr/>
        </p:nvGrpSpPr>
        <p:grpSpPr bwMode="auto">
          <a:xfrm>
            <a:off x="6400800" y="3073107"/>
            <a:ext cx="2743200" cy="765544"/>
            <a:chOff x="188872" y="3581400"/>
            <a:chExt cx="6029319" cy="1455383"/>
          </a:xfrm>
        </p:grpSpPr>
        <p:cxnSp>
          <p:nvCxnSpPr>
            <p:cNvPr id="37" name="Straight Connector 23"/>
            <p:cNvCxnSpPr>
              <a:cxnSpLocks noChangeShapeType="1"/>
            </p:cNvCxnSpPr>
            <p:nvPr/>
          </p:nvCxnSpPr>
          <p:spPr bwMode="auto">
            <a:xfrm>
              <a:off x="2286000" y="3581400"/>
              <a:ext cx="1828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8" name="Freeform 29"/>
            <p:cNvSpPr>
              <a:spLocks/>
            </p:cNvSpPr>
            <p:nvPr/>
          </p:nvSpPr>
          <p:spPr bwMode="auto">
            <a:xfrm>
              <a:off x="4121063" y="3582444"/>
              <a:ext cx="2097128" cy="1454339"/>
            </a:xfrm>
            <a:custGeom>
              <a:avLst/>
              <a:gdLst>
                <a:gd name="T0" fmla="*/ 0 w 2097128"/>
                <a:gd name="T1" fmla="*/ 0 h 1454339"/>
                <a:gd name="T2" fmla="*/ 25052 w 2097128"/>
                <a:gd name="T3" fmla="*/ 37578 h 1454339"/>
                <a:gd name="T4" fmla="*/ 50104 w 2097128"/>
                <a:gd name="T5" fmla="*/ 237994 h 1454339"/>
                <a:gd name="T6" fmla="*/ 87682 w 2097128"/>
                <a:gd name="T7" fmla="*/ 350729 h 1454339"/>
                <a:gd name="T8" fmla="*/ 100208 w 2097128"/>
                <a:gd name="T9" fmla="*/ 388307 h 1454339"/>
                <a:gd name="T10" fmla="*/ 112734 w 2097128"/>
                <a:gd name="T11" fmla="*/ 538619 h 1454339"/>
                <a:gd name="T12" fmla="*/ 162838 w 2097128"/>
                <a:gd name="T13" fmla="*/ 651353 h 1454339"/>
                <a:gd name="T14" fmla="*/ 225469 w 2097128"/>
                <a:gd name="T15" fmla="*/ 713983 h 1454339"/>
                <a:gd name="T16" fmla="*/ 263047 w 2097128"/>
                <a:gd name="T17" fmla="*/ 726509 h 1454339"/>
                <a:gd name="T18" fmla="*/ 288099 w 2097128"/>
                <a:gd name="T19" fmla="*/ 764088 h 1454339"/>
                <a:gd name="T20" fmla="*/ 338203 w 2097128"/>
                <a:gd name="T21" fmla="*/ 776614 h 1454339"/>
                <a:gd name="T22" fmla="*/ 375781 w 2097128"/>
                <a:gd name="T23" fmla="*/ 789140 h 1454339"/>
                <a:gd name="T24" fmla="*/ 425885 w 2097128"/>
                <a:gd name="T25" fmla="*/ 801666 h 1454339"/>
                <a:gd name="T26" fmla="*/ 501041 w 2097128"/>
                <a:gd name="T27" fmla="*/ 826718 h 1454339"/>
                <a:gd name="T28" fmla="*/ 538619 w 2097128"/>
                <a:gd name="T29" fmla="*/ 839244 h 1454339"/>
                <a:gd name="T30" fmla="*/ 638827 w 2097128"/>
                <a:gd name="T31" fmla="*/ 864296 h 1454339"/>
                <a:gd name="T32" fmla="*/ 676405 w 2097128"/>
                <a:gd name="T33" fmla="*/ 876822 h 1454339"/>
                <a:gd name="T34" fmla="*/ 739036 w 2097128"/>
                <a:gd name="T35" fmla="*/ 889348 h 1454339"/>
                <a:gd name="T36" fmla="*/ 776614 w 2097128"/>
                <a:gd name="T37" fmla="*/ 901874 h 1454339"/>
                <a:gd name="T38" fmla="*/ 826718 w 2097128"/>
                <a:gd name="T39" fmla="*/ 914400 h 1454339"/>
                <a:gd name="T40" fmla="*/ 864296 w 2097128"/>
                <a:gd name="T41" fmla="*/ 926926 h 1454339"/>
                <a:gd name="T42" fmla="*/ 977030 w 2097128"/>
                <a:gd name="T43" fmla="*/ 951978 h 1454339"/>
                <a:gd name="T44" fmla="*/ 1014608 w 2097128"/>
                <a:gd name="T45" fmla="*/ 964504 h 1454339"/>
                <a:gd name="T46" fmla="*/ 1052186 w 2097128"/>
                <a:gd name="T47" fmla="*/ 989556 h 1454339"/>
                <a:gd name="T48" fmla="*/ 1089764 w 2097128"/>
                <a:gd name="T49" fmla="*/ 1002082 h 1454339"/>
                <a:gd name="T50" fmla="*/ 1127342 w 2097128"/>
                <a:gd name="T51" fmla="*/ 1027134 h 1454339"/>
                <a:gd name="T52" fmla="*/ 1202499 w 2097128"/>
                <a:gd name="T53" fmla="*/ 1052186 h 1454339"/>
                <a:gd name="T54" fmla="*/ 1290181 w 2097128"/>
                <a:gd name="T55" fmla="*/ 1089764 h 1454339"/>
                <a:gd name="T56" fmla="*/ 1365337 w 2097128"/>
                <a:gd name="T57" fmla="*/ 1139868 h 1454339"/>
                <a:gd name="T58" fmla="*/ 1440493 w 2097128"/>
                <a:gd name="T59" fmla="*/ 1164920 h 1454339"/>
                <a:gd name="T60" fmla="*/ 1515649 w 2097128"/>
                <a:gd name="T61" fmla="*/ 1227551 h 1454339"/>
                <a:gd name="T62" fmla="*/ 1553227 w 2097128"/>
                <a:gd name="T63" fmla="*/ 1240077 h 1454339"/>
                <a:gd name="T64" fmla="*/ 1590805 w 2097128"/>
                <a:gd name="T65" fmla="*/ 1265129 h 1454339"/>
                <a:gd name="T66" fmla="*/ 1716066 w 2097128"/>
                <a:gd name="T67" fmla="*/ 1302707 h 1454339"/>
                <a:gd name="T68" fmla="*/ 1753644 w 2097128"/>
                <a:gd name="T69" fmla="*/ 1315233 h 1454339"/>
                <a:gd name="T70" fmla="*/ 1828800 w 2097128"/>
                <a:gd name="T71" fmla="*/ 1365337 h 1454339"/>
                <a:gd name="T72" fmla="*/ 1903956 w 2097128"/>
                <a:gd name="T73" fmla="*/ 1390389 h 1454339"/>
                <a:gd name="T74" fmla="*/ 1941534 w 2097128"/>
                <a:gd name="T75" fmla="*/ 1415441 h 1454339"/>
                <a:gd name="T76" fmla="*/ 2041742 w 2097128"/>
                <a:gd name="T77" fmla="*/ 1440493 h 1454339"/>
                <a:gd name="T78" fmla="*/ 2091847 w 2097128"/>
                <a:gd name="T79" fmla="*/ 1453019 h 14543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097128"/>
                <a:gd name="T121" fmla="*/ 0 h 1454339"/>
                <a:gd name="T122" fmla="*/ 2097128 w 2097128"/>
                <a:gd name="T123" fmla="*/ 1454339 h 145433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097128" h="1454339">
                  <a:moveTo>
                    <a:pt x="0" y="0"/>
                  </a:moveTo>
                  <a:cubicBezTo>
                    <a:pt x="8351" y="12526"/>
                    <a:pt x="20291" y="23296"/>
                    <a:pt x="25052" y="37578"/>
                  </a:cubicBezTo>
                  <a:cubicBezTo>
                    <a:pt x="37724" y="75595"/>
                    <a:pt x="46207" y="217209"/>
                    <a:pt x="50104" y="237994"/>
                  </a:cubicBezTo>
                  <a:cubicBezTo>
                    <a:pt x="50104" y="237997"/>
                    <a:pt x="81418" y="331938"/>
                    <a:pt x="87682" y="350729"/>
                  </a:cubicBezTo>
                  <a:lnTo>
                    <a:pt x="100208" y="388307"/>
                  </a:lnTo>
                  <a:cubicBezTo>
                    <a:pt x="104383" y="438411"/>
                    <a:pt x="104468" y="489025"/>
                    <a:pt x="112734" y="538619"/>
                  </a:cubicBezTo>
                  <a:cubicBezTo>
                    <a:pt x="119012" y="576289"/>
                    <a:pt x="136555" y="621315"/>
                    <a:pt x="162838" y="651353"/>
                  </a:cubicBezTo>
                  <a:cubicBezTo>
                    <a:pt x="182280" y="673572"/>
                    <a:pt x="197460" y="704647"/>
                    <a:pt x="225469" y="713983"/>
                  </a:cubicBezTo>
                  <a:lnTo>
                    <a:pt x="263047" y="726509"/>
                  </a:lnTo>
                  <a:cubicBezTo>
                    <a:pt x="271398" y="739035"/>
                    <a:pt x="275573" y="755737"/>
                    <a:pt x="288099" y="764088"/>
                  </a:cubicBezTo>
                  <a:cubicBezTo>
                    <a:pt x="302423" y="773637"/>
                    <a:pt x="321650" y="771885"/>
                    <a:pt x="338203" y="776614"/>
                  </a:cubicBezTo>
                  <a:cubicBezTo>
                    <a:pt x="350899" y="780241"/>
                    <a:pt x="363085" y="785513"/>
                    <a:pt x="375781" y="789140"/>
                  </a:cubicBezTo>
                  <a:cubicBezTo>
                    <a:pt x="392334" y="793869"/>
                    <a:pt x="409396" y="796719"/>
                    <a:pt x="425885" y="801666"/>
                  </a:cubicBezTo>
                  <a:cubicBezTo>
                    <a:pt x="451178" y="809254"/>
                    <a:pt x="475989" y="818367"/>
                    <a:pt x="501041" y="826718"/>
                  </a:cubicBezTo>
                  <a:cubicBezTo>
                    <a:pt x="513567" y="830893"/>
                    <a:pt x="525810" y="836042"/>
                    <a:pt x="538619" y="839244"/>
                  </a:cubicBezTo>
                  <a:cubicBezTo>
                    <a:pt x="572022" y="847595"/>
                    <a:pt x="606163" y="853408"/>
                    <a:pt x="638827" y="864296"/>
                  </a:cubicBezTo>
                  <a:cubicBezTo>
                    <a:pt x="651353" y="868471"/>
                    <a:pt x="663596" y="873620"/>
                    <a:pt x="676405" y="876822"/>
                  </a:cubicBezTo>
                  <a:cubicBezTo>
                    <a:pt x="697060" y="881986"/>
                    <a:pt x="718381" y="884184"/>
                    <a:pt x="739036" y="889348"/>
                  </a:cubicBezTo>
                  <a:cubicBezTo>
                    <a:pt x="751845" y="892550"/>
                    <a:pt x="763918" y="898247"/>
                    <a:pt x="776614" y="901874"/>
                  </a:cubicBezTo>
                  <a:cubicBezTo>
                    <a:pt x="793167" y="906603"/>
                    <a:pt x="810165" y="909671"/>
                    <a:pt x="826718" y="914400"/>
                  </a:cubicBezTo>
                  <a:cubicBezTo>
                    <a:pt x="839414" y="918027"/>
                    <a:pt x="851487" y="923724"/>
                    <a:pt x="864296" y="926926"/>
                  </a:cubicBezTo>
                  <a:cubicBezTo>
                    <a:pt x="967616" y="952756"/>
                    <a:pt x="887019" y="926261"/>
                    <a:pt x="977030" y="951978"/>
                  </a:cubicBezTo>
                  <a:cubicBezTo>
                    <a:pt x="989726" y="955605"/>
                    <a:pt x="1002798" y="958599"/>
                    <a:pt x="1014608" y="964504"/>
                  </a:cubicBezTo>
                  <a:cubicBezTo>
                    <a:pt x="1028073" y="971237"/>
                    <a:pt x="1038721" y="982823"/>
                    <a:pt x="1052186" y="989556"/>
                  </a:cubicBezTo>
                  <a:cubicBezTo>
                    <a:pt x="1063996" y="995461"/>
                    <a:pt x="1077954" y="996177"/>
                    <a:pt x="1089764" y="1002082"/>
                  </a:cubicBezTo>
                  <a:cubicBezTo>
                    <a:pt x="1103229" y="1008815"/>
                    <a:pt x="1113585" y="1021020"/>
                    <a:pt x="1127342" y="1027134"/>
                  </a:cubicBezTo>
                  <a:cubicBezTo>
                    <a:pt x="1151473" y="1037859"/>
                    <a:pt x="1180527" y="1037538"/>
                    <a:pt x="1202499" y="1052186"/>
                  </a:cubicBezTo>
                  <a:cubicBezTo>
                    <a:pt x="1254401" y="1086787"/>
                    <a:pt x="1225472" y="1073587"/>
                    <a:pt x="1290181" y="1089764"/>
                  </a:cubicBezTo>
                  <a:cubicBezTo>
                    <a:pt x="1315233" y="1106465"/>
                    <a:pt x="1336773" y="1130347"/>
                    <a:pt x="1365337" y="1139868"/>
                  </a:cubicBezTo>
                  <a:lnTo>
                    <a:pt x="1440493" y="1164920"/>
                  </a:lnTo>
                  <a:cubicBezTo>
                    <a:pt x="1468194" y="1192621"/>
                    <a:pt x="1480773" y="1210112"/>
                    <a:pt x="1515649" y="1227551"/>
                  </a:cubicBezTo>
                  <a:cubicBezTo>
                    <a:pt x="1527459" y="1233456"/>
                    <a:pt x="1541417" y="1234172"/>
                    <a:pt x="1553227" y="1240077"/>
                  </a:cubicBezTo>
                  <a:cubicBezTo>
                    <a:pt x="1566692" y="1246810"/>
                    <a:pt x="1577048" y="1259015"/>
                    <a:pt x="1590805" y="1265129"/>
                  </a:cubicBezTo>
                  <a:cubicBezTo>
                    <a:pt x="1644385" y="1288942"/>
                    <a:pt x="1665056" y="1288133"/>
                    <a:pt x="1716066" y="1302707"/>
                  </a:cubicBezTo>
                  <a:cubicBezTo>
                    <a:pt x="1728762" y="1306334"/>
                    <a:pt x="1742102" y="1308821"/>
                    <a:pt x="1753644" y="1315233"/>
                  </a:cubicBezTo>
                  <a:cubicBezTo>
                    <a:pt x="1779964" y="1329855"/>
                    <a:pt x="1800236" y="1355816"/>
                    <a:pt x="1828800" y="1365337"/>
                  </a:cubicBezTo>
                  <a:cubicBezTo>
                    <a:pt x="1853852" y="1373688"/>
                    <a:pt x="1881984" y="1375741"/>
                    <a:pt x="1903956" y="1390389"/>
                  </a:cubicBezTo>
                  <a:cubicBezTo>
                    <a:pt x="1916482" y="1398740"/>
                    <a:pt x="1928069" y="1408708"/>
                    <a:pt x="1941534" y="1415441"/>
                  </a:cubicBezTo>
                  <a:cubicBezTo>
                    <a:pt x="1970167" y="1429757"/>
                    <a:pt x="2013157" y="1433347"/>
                    <a:pt x="2041742" y="1440493"/>
                  </a:cubicBezTo>
                  <a:cubicBezTo>
                    <a:pt x="2097128" y="1454339"/>
                    <a:pt x="2061739" y="1453019"/>
                    <a:pt x="2091847" y="1453019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9" name="Freeform 30"/>
            <p:cNvSpPr>
              <a:spLocks/>
            </p:cNvSpPr>
            <p:nvPr/>
          </p:nvSpPr>
          <p:spPr bwMode="auto">
            <a:xfrm flipH="1">
              <a:off x="188872" y="3582444"/>
              <a:ext cx="2097128" cy="1454339"/>
            </a:xfrm>
            <a:custGeom>
              <a:avLst/>
              <a:gdLst>
                <a:gd name="T0" fmla="*/ 0 w 2097128"/>
                <a:gd name="T1" fmla="*/ 0 h 1454339"/>
                <a:gd name="T2" fmla="*/ 25052 w 2097128"/>
                <a:gd name="T3" fmla="*/ 37578 h 1454339"/>
                <a:gd name="T4" fmla="*/ 50104 w 2097128"/>
                <a:gd name="T5" fmla="*/ 237994 h 1454339"/>
                <a:gd name="T6" fmla="*/ 87682 w 2097128"/>
                <a:gd name="T7" fmla="*/ 350729 h 1454339"/>
                <a:gd name="T8" fmla="*/ 100208 w 2097128"/>
                <a:gd name="T9" fmla="*/ 388307 h 1454339"/>
                <a:gd name="T10" fmla="*/ 112734 w 2097128"/>
                <a:gd name="T11" fmla="*/ 538619 h 1454339"/>
                <a:gd name="T12" fmla="*/ 162838 w 2097128"/>
                <a:gd name="T13" fmla="*/ 651353 h 1454339"/>
                <a:gd name="T14" fmla="*/ 225469 w 2097128"/>
                <a:gd name="T15" fmla="*/ 713983 h 1454339"/>
                <a:gd name="T16" fmla="*/ 263047 w 2097128"/>
                <a:gd name="T17" fmla="*/ 726509 h 1454339"/>
                <a:gd name="T18" fmla="*/ 288099 w 2097128"/>
                <a:gd name="T19" fmla="*/ 764088 h 1454339"/>
                <a:gd name="T20" fmla="*/ 338203 w 2097128"/>
                <a:gd name="T21" fmla="*/ 776614 h 1454339"/>
                <a:gd name="T22" fmla="*/ 375781 w 2097128"/>
                <a:gd name="T23" fmla="*/ 789140 h 1454339"/>
                <a:gd name="T24" fmla="*/ 425885 w 2097128"/>
                <a:gd name="T25" fmla="*/ 801666 h 1454339"/>
                <a:gd name="T26" fmla="*/ 501041 w 2097128"/>
                <a:gd name="T27" fmla="*/ 826718 h 1454339"/>
                <a:gd name="T28" fmla="*/ 538619 w 2097128"/>
                <a:gd name="T29" fmla="*/ 839244 h 1454339"/>
                <a:gd name="T30" fmla="*/ 638827 w 2097128"/>
                <a:gd name="T31" fmla="*/ 864296 h 1454339"/>
                <a:gd name="T32" fmla="*/ 676405 w 2097128"/>
                <a:gd name="T33" fmla="*/ 876822 h 1454339"/>
                <a:gd name="T34" fmla="*/ 739036 w 2097128"/>
                <a:gd name="T35" fmla="*/ 889348 h 1454339"/>
                <a:gd name="T36" fmla="*/ 776614 w 2097128"/>
                <a:gd name="T37" fmla="*/ 901874 h 1454339"/>
                <a:gd name="T38" fmla="*/ 826718 w 2097128"/>
                <a:gd name="T39" fmla="*/ 914400 h 1454339"/>
                <a:gd name="T40" fmla="*/ 864296 w 2097128"/>
                <a:gd name="T41" fmla="*/ 926926 h 1454339"/>
                <a:gd name="T42" fmla="*/ 977030 w 2097128"/>
                <a:gd name="T43" fmla="*/ 951978 h 1454339"/>
                <a:gd name="T44" fmla="*/ 1014608 w 2097128"/>
                <a:gd name="T45" fmla="*/ 964504 h 1454339"/>
                <a:gd name="T46" fmla="*/ 1052186 w 2097128"/>
                <a:gd name="T47" fmla="*/ 989556 h 1454339"/>
                <a:gd name="T48" fmla="*/ 1089764 w 2097128"/>
                <a:gd name="T49" fmla="*/ 1002082 h 1454339"/>
                <a:gd name="T50" fmla="*/ 1127342 w 2097128"/>
                <a:gd name="T51" fmla="*/ 1027134 h 1454339"/>
                <a:gd name="T52" fmla="*/ 1202499 w 2097128"/>
                <a:gd name="T53" fmla="*/ 1052186 h 1454339"/>
                <a:gd name="T54" fmla="*/ 1290181 w 2097128"/>
                <a:gd name="T55" fmla="*/ 1089764 h 1454339"/>
                <a:gd name="T56" fmla="*/ 1365337 w 2097128"/>
                <a:gd name="T57" fmla="*/ 1139868 h 1454339"/>
                <a:gd name="T58" fmla="*/ 1440493 w 2097128"/>
                <a:gd name="T59" fmla="*/ 1164920 h 1454339"/>
                <a:gd name="T60" fmla="*/ 1515649 w 2097128"/>
                <a:gd name="T61" fmla="*/ 1227551 h 1454339"/>
                <a:gd name="T62" fmla="*/ 1553227 w 2097128"/>
                <a:gd name="T63" fmla="*/ 1240077 h 1454339"/>
                <a:gd name="T64" fmla="*/ 1590805 w 2097128"/>
                <a:gd name="T65" fmla="*/ 1265129 h 1454339"/>
                <a:gd name="T66" fmla="*/ 1716066 w 2097128"/>
                <a:gd name="T67" fmla="*/ 1302707 h 1454339"/>
                <a:gd name="T68" fmla="*/ 1753644 w 2097128"/>
                <a:gd name="T69" fmla="*/ 1315233 h 1454339"/>
                <a:gd name="T70" fmla="*/ 1828800 w 2097128"/>
                <a:gd name="T71" fmla="*/ 1365337 h 1454339"/>
                <a:gd name="T72" fmla="*/ 1903956 w 2097128"/>
                <a:gd name="T73" fmla="*/ 1390389 h 1454339"/>
                <a:gd name="T74" fmla="*/ 1941534 w 2097128"/>
                <a:gd name="T75" fmla="*/ 1415441 h 1454339"/>
                <a:gd name="T76" fmla="*/ 2041742 w 2097128"/>
                <a:gd name="T77" fmla="*/ 1440493 h 1454339"/>
                <a:gd name="T78" fmla="*/ 2091847 w 2097128"/>
                <a:gd name="T79" fmla="*/ 1453019 h 14543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097128"/>
                <a:gd name="T121" fmla="*/ 0 h 1454339"/>
                <a:gd name="T122" fmla="*/ 2097128 w 2097128"/>
                <a:gd name="T123" fmla="*/ 1454339 h 145433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097128" h="1454339">
                  <a:moveTo>
                    <a:pt x="0" y="0"/>
                  </a:moveTo>
                  <a:cubicBezTo>
                    <a:pt x="8351" y="12526"/>
                    <a:pt x="20291" y="23296"/>
                    <a:pt x="25052" y="37578"/>
                  </a:cubicBezTo>
                  <a:cubicBezTo>
                    <a:pt x="37724" y="75595"/>
                    <a:pt x="46207" y="217209"/>
                    <a:pt x="50104" y="237994"/>
                  </a:cubicBezTo>
                  <a:cubicBezTo>
                    <a:pt x="50104" y="237997"/>
                    <a:pt x="81418" y="331938"/>
                    <a:pt x="87682" y="350729"/>
                  </a:cubicBezTo>
                  <a:lnTo>
                    <a:pt x="100208" y="388307"/>
                  </a:lnTo>
                  <a:cubicBezTo>
                    <a:pt x="104383" y="438411"/>
                    <a:pt x="104468" y="489025"/>
                    <a:pt x="112734" y="538619"/>
                  </a:cubicBezTo>
                  <a:cubicBezTo>
                    <a:pt x="119012" y="576289"/>
                    <a:pt x="136555" y="621315"/>
                    <a:pt x="162838" y="651353"/>
                  </a:cubicBezTo>
                  <a:cubicBezTo>
                    <a:pt x="182280" y="673572"/>
                    <a:pt x="197460" y="704647"/>
                    <a:pt x="225469" y="713983"/>
                  </a:cubicBezTo>
                  <a:lnTo>
                    <a:pt x="263047" y="726509"/>
                  </a:lnTo>
                  <a:cubicBezTo>
                    <a:pt x="271398" y="739035"/>
                    <a:pt x="275573" y="755737"/>
                    <a:pt x="288099" y="764088"/>
                  </a:cubicBezTo>
                  <a:cubicBezTo>
                    <a:pt x="302423" y="773637"/>
                    <a:pt x="321650" y="771885"/>
                    <a:pt x="338203" y="776614"/>
                  </a:cubicBezTo>
                  <a:cubicBezTo>
                    <a:pt x="350899" y="780241"/>
                    <a:pt x="363085" y="785513"/>
                    <a:pt x="375781" y="789140"/>
                  </a:cubicBezTo>
                  <a:cubicBezTo>
                    <a:pt x="392334" y="793869"/>
                    <a:pt x="409396" y="796719"/>
                    <a:pt x="425885" y="801666"/>
                  </a:cubicBezTo>
                  <a:cubicBezTo>
                    <a:pt x="451178" y="809254"/>
                    <a:pt x="475989" y="818367"/>
                    <a:pt x="501041" y="826718"/>
                  </a:cubicBezTo>
                  <a:cubicBezTo>
                    <a:pt x="513567" y="830893"/>
                    <a:pt x="525810" y="836042"/>
                    <a:pt x="538619" y="839244"/>
                  </a:cubicBezTo>
                  <a:cubicBezTo>
                    <a:pt x="572022" y="847595"/>
                    <a:pt x="606163" y="853408"/>
                    <a:pt x="638827" y="864296"/>
                  </a:cubicBezTo>
                  <a:cubicBezTo>
                    <a:pt x="651353" y="868471"/>
                    <a:pt x="663596" y="873620"/>
                    <a:pt x="676405" y="876822"/>
                  </a:cubicBezTo>
                  <a:cubicBezTo>
                    <a:pt x="697060" y="881986"/>
                    <a:pt x="718381" y="884184"/>
                    <a:pt x="739036" y="889348"/>
                  </a:cubicBezTo>
                  <a:cubicBezTo>
                    <a:pt x="751845" y="892550"/>
                    <a:pt x="763918" y="898247"/>
                    <a:pt x="776614" y="901874"/>
                  </a:cubicBezTo>
                  <a:cubicBezTo>
                    <a:pt x="793167" y="906603"/>
                    <a:pt x="810165" y="909671"/>
                    <a:pt x="826718" y="914400"/>
                  </a:cubicBezTo>
                  <a:cubicBezTo>
                    <a:pt x="839414" y="918027"/>
                    <a:pt x="851487" y="923724"/>
                    <a:pt x="864296" y="926926"/>
                  </a:cubicBezTo>
                  <a:cubicBezTo>
                    <a:pt x="967616" y="952756"/>
                    <a:pt x="887019" y="926261"/>
                    <a:pt x="977030" y="951978"/>
                  </a:cubicBezTo>
                  <a:cubicBezTo>
                    <a:pt x="989726" y="955605"/>
                    <a:pt x="1002798" y="958599"/>
                    <a:pt x="1014608" y="964504"/>
                  </a:cubicBezTo>
                  <a:cubicBezTo>
                    <a:pt x="1028073" y="971237"/>
                    <a:pt x="1038721" y="982823"/>
                    <a:pt x="1052186" y="989556"/>
                  </a:cubicBezTo>
                  <a:cubicBezTo>
                    <a:pt x="1063996" y="995461"/>
                    <a:pt x="1077954" y="996177"/>
                    <a:pt x="1089764" y="1002082"/>
                  </a:cubicBezTo>
                  <a:cubicBezTo>
                    <a:pt x="1103229" y="1008815"/>
                    <a:pt x="1113585" y="1021020"/>
                    <a:pt x="1127342" y="1027134"/>
                  </a:cubicBezTo>
                  <a:cubicBezTo>
                    <a:pt x="1151473" y="1037859"/>
                    <a:pt x="1180527" y="1037538"/>
                    <a:pt x="1202499" y="1052186"/>
                  </a:cubicBezTo>
                  <a:cubicBezTo>
                    <a:pt x="1254401" y="1086787"/>
                    <a:pt x="1225472" y="1073587"/>
                    <a:pt x="1290181" y="1089764"/>
                  </a:cubicBezTo>
                  <a:cubicBezTo>
                    <a:pt x="1315233" y="1106465"/>
                    <a:pt x="1336773" y="1130347"/>
                    <a:pt x="1365337" y="1139868"/>
                  </a:cubicBezTo>
                  <a:lnTo>
                    <a:pt x="1440493" y="1164920"/>
                  </a:lnTo>
                  <a:cubicBezTo>
                    <a:pt x="1468194" y="1192621"/>
                    <a:pt x="1480773" y="1210112"/>
                    <a:pt x="1515649" y="1227551"/>
                  </a:cubicBezTo>
                  <a:cubicBezTo>
                    <a:pt x="1527459" y="1233456"/>
                    <a:pt x="1541417" y="1234172"/>
                    <a:pt x="1553227" y="1240077"/>
                  </a:cubicBezTo>
                  <a:cubicBezTo>
                    <a:pt x="1566692" y="1246810"/>
                    <a:pt x="1577048" y="1259015"/>
                    <a:pt x="1590805" y="1265129"/>
                  </a:cubicBezTo>
                  <a:cubicBezTo>
                    <a:pt x="1644385" y="1288942"/>
                    <a:pt x="1665056" y="1288133"/>
                    <a:pt x="1716066" y="1302707"/>
                  </a:cubicBezTo>
                  <a:cubicBezTo>
                    <a:pt x="1728762" y="1306334"/>
                    <a:pt x="1742102" y="1308821"/>
                    <a:pt x="1753644" y="1315233"/>
                  </a:cubicBezTo>
                  <a:cubicBezTo>
                    <a:pt x="1779964" y="1329855"/>
                    <a:pt x="1800236" y="1355816"/>
                    <a:pt x="1828800" y="1365337"/>
                  </a:cubicBezTo>
                  <a:cubicBezTo>
                    <a:pt x="1853852" y="1373688"/>
                    <a:pt x="1881984" y="1375741"/>
                    <a:pt x="1903956" y="1390389"/>
                  </a:cubicBezTo>
                  <a:cubicBezTo>
                    <a:pt x="1916482" y="1398740"/>
                    <a:pt x="1928069" y="1408708"/>
                    <a:pt x="1941534" y="1415441"/>
                  </a:cubicBezTo>
                  <a:cubicBezTo>
                    <a:pt x="1970167" y="1429757"/>
                    <a:pt x="2013157" y="1433347"/>
                    <a:pt x="2041742" y="1440493"/>
                  </a:cubicBezTo>
                  <a:cubicBezTo>
                    <a:pt x="2097128" y="1454339"/>
                    <a:pt x="2061739" y="1453019"/>
                    <a:pt x="2091847" y="1453019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0" name="テキスト ボックス 39"/>
          <p:cNvSpPr txBox="1"/>
          <p:nvPr/>
        </p:nvSpPr>
        <p:spPr>
          <a:xfrm>
            <a:off x="7296046" y="3019321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BSS-1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41" name="図 40"/>
          <p:cNvPicPr>
            <a:picLocks noChangeAspect="1"/>
          </p:cNvPicPr>
          <p:nvPr/>
        </p:nvPicPr>
        <p:blipFill rotWithShape="1">
          <a:blip r:embed="rId2"/>
          <a:srcRect r="50000"/>
          <a:stretch/>
        </p:blipFill>
        <p:spPr>
          <a:xfrm>
            <a:off x="7259288" y="1736966"/>
            <a:ext cx="2037112" cy="1178578"/>
          </a:xfrm>
          <a:prstGeom prst="rect">
            <a:avLst/>
          </a:prstGeom>
        </p:spPr>
      </p:pic>
      <p:grpSp>
        <p:nvGrpSpPr>
          <p:cNvPr id="42" name="Group 31"/>
          <p:cNvGrpSpPr>
            <a:grpSpLocks/>
          </p:cNvGrpSpPr>
          <p:nvPr/>
        </p:nvGrpSpPr>
        <p:grpSpPr bwMode="auto">
          <a:xfrm>
            <a:off x="7354944" y="3201991"/>
            <a:ext cx="2743200" cy="765544"/>
            <a:chOff x="188872" y="3581400"/>
            <a:chExt cx="6029319" cy="1455383"/>
          </a:xfrm>
        </p:grpSpPr>
        <p:cxnSp>
          <p:nvCxnSpPr>
            <p:cNvPr id="43" name="Straight Connector 23"/>
            <p:cNvCxnSpPr>
              <a:cxnSpLocks noChangeShapeType="1"/>
            </p:cNvCxnSpPr>
            <p:nvPr/>
          </p:nvCxnSpPr>
          <p:spPr bwMode="auto">
            <a:xfrm>
              <a:off x="2286000" y="3581400"/>
              <a:ext cx="18288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4121063" y="3582444"/>
              <a:ext cx="2097128" cy="1454339"/>
            </a:xfrm>
            <a:custGeom>
              <a:avLst/>
              <a:gdLst>
                <a:gd name="T0" fmla="*/ 0 w 2097128"/>
                <a:gd name="T1" fmla="*/ 0 h 1454339"/>
                <a:gd name="T2" fmla="*/ 25052 w 2097128"/>
                <a:gd name="T3" fmla="*/ 37578 h 1454339"/>
                <a:gd name="T4" fmla="*/ 50104 w 2097128"/>
                <a:gd name="T5" fmla="*/ 237994 h 1454339"/>
                <a:gd name="T6" fmla="*/ 87682 w 2097128"/>
                <a:gd name="T7" fmla="*/ 350729 h 1454339"/>
                <a:gd name="T8" fmla="*/ 100208 w 2097128"/>
                <a:gd name="T9" fmla="*/ 388307 h 1454339"/>
                <a:gd name="T10" fmla="*/ 112734 w 2097128"/>
                <a:gd name="T11" fmla="*/ 538619 h 1454339"/>
                <a:gd name="T12" fmla="*/ 162838 w 2097128"/>
                <a:gd name="T13" fmla="*/ 651353 h 1454339"/>
                <a:gd name="T14" fmla="*/ 225469 w 2097128"/>
                <a:gd name="T15" fmla="*/ 713983 h 1454339"/>
                <a:gd name="T16" fmla="*/ 263047 w 2097128"/>
                <a:gd name="T17" fmla="*/ 726509 h 1454339"/>
                <a:gd name="T18" fmla="*/ 288099 w 2097128"/>
                <a:gd name="T19" fmla="*/ 764088 h 1454339"/>
                <a:gd name="T20" fmla="*/ 338203 w 2097128"/>
                <a:gd name="T21" fmla="*/ 776614 h 1454339"/>
                <a:gd name="T22" fmla="*/ 375781 w 2097128"/>
                <a:gd name="T23" fmla="*/ 789140 h 1454339"/>
                <a:gd name="T24" fmla="*/ 425885 w 2097128"/>
                <a:gd name="T25" fmla="*/ 801666 h 1454339"/>
                <a:gd name="T26" fmla="*/ 501041 w 2097128"/>
                <a:gd name="T27" fmla="*/ 826718 h 1454339"/>
                <a:gd name="T28" fmla="*/ 538619 w 2097128"/>
                <a:gd name="T29" fmla="*/ 839244 h 1454339"/>
                <a:gd name="T30" fmla="*/ 638827 w 2097128"/>
                <a:gd name="T31" fmla="*/ 864296 h 1454339"/>
                <a:gd name="T32" fmla="*/ 676405 w 2097128"/>
                <a:gd name="T33" fmla="*/ 876822 h 1454339"/>
                <a:gd name="T34" fmla="*/ 739036 w 2097128"/>
                <a:gd name="T35" fmla="*/ 889348 h 1454339"/>
                <a:gd name="T36" fmla="*/ 776614 w 2097128"/>
                <a:gd name="T37" fmla="*/ 901874 h 1454339"/>
                <a:gd name="T38" fmla="*/ 826718 w 2097128"/>
                <a:gd name="T39" fmla="*/ 914400 h 1454339"/>
                <a:gd name="T40" fmla="*/ 864296 w 2097128"/>
                <a:gd name="T41" fmla="*/ 926926 h 1454339"/>
                <a:gd name="T42" fmla="*/ 977030 w 2097128"/>
                <a:gd name="T43" fmla="*/ 951978 h 1454339"/>
                <a:gd name="T44" fmla="*/ 1014608 w 2097128"/>
                <a:gd name="T45" fmla="*/ 964504 h 1454339"/>
                <a:gd name="T46" fmla="*/ 1052186 w 2097128"/>
                <a:gd name="T47" fmla="*/ 989556 h 1454339"/>
                <a:gd name="T48" fmla="*/ 1089764 w 2097128"/>
                <a:gd name="T49" fmla="*/ 1002082 h 1454339"/>
                <a:gd name="T50" fmla="*/ 1127342 w 2097128"/>
                <a:gd name="T51" fmla="*/ 1027134 h 1454339"/>
                <a:gd name="T52" fmla="*/ 1202499 w 2097128"/>
                <a:gd name="T53" fmla="*/ 1052186 h 1454339"/>
                <a:gd name="T54" fmla="*/ 1290181 w 2097128"/>
                <a:gd name="T55" fmla="*/ 1089764 h 1454339"/>
                <a:gd name="T56" fmla="*/ 1365337 w 2097128"/>
                <a:gd name="T57" fmla="*/ 1139868 h 1454339"/>
                <a:gd name="T58" fmla="*/ 1440493 w 2097128"/>
                <a:gd name="T59" fmla="*/ 1164920 h 1454339"/>
                <a:gd name="T60" fmla="*/ 1515649 w 2097128"/>
                <a:gd name="T61" fmla="*/ 1227551 h 1454339"/>
                <a:gd name="T62" fmla="*/ 1553227 w 2097128"/>
                <a:gd name="T63" fmla="*/ 1240077 h 1454339"/>
                <a:gd name="T64" fmla="*/ 1590805 w 2097128"/>
                <a:gd name="T65" fmla="*/ 1265129 h 1454339"/>
                <a:gd name="T66" fmla="*/ 1716066 w 2097128"/>
                <a:gd name="T67" fmla="*/ 1302707 h 1454339"/>
                <a:gd name="T68" fmla="*/ 1753644 w 2097128"/>
                <a:gd name="T69" fmla="*/ 1315233 h 1454339"/>
                <a:gd name="T70" fmla="*/ 1828800 w 2097128"/>
                <a:gd name="T71" fmla="*/ 1365337 h 1454339"/>
                <a:gd name="T72" fmla="*/ 1903956 w 2097128"/>
                <a:gd name="T73" fmla="*/ 1390389 h 1454339"/>
                <a:gd name="T74" fmla="*/ 1941534 w 2097128"/>
                <a:gd name="T75" fmla="*/ 1415441 h 1454339"/>
                <a:gd name="T76" fmla="*/ 2041742 w 2097128"/>
                <a:gd name="T77" fmla="*/ 1440493 h 1454339"/>
                <a:gd name="T78" fmla="*/ 2091847 w 2097128"/>
                <a:gd name="T79" fmla="*/ 1453019 h 14543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097128"/>
                <a:gd name="T121" fmla="*/ 0 h 1454339"/>
                <a:gd name="T122" fmla="*/ 2097128 w 2097128"/>
                <a:gd name="T123" fmla="*/ 1454339 h 145433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097128" h="1454339">
                  <a:moveTo>
                    <a:pt x="0" y="0"/>
                  </a:moveTo>
                  <a:cubicBezTo>
                    <a:pt x="8351" y="12526"/>
                    <a:pt x="20291" y="23296"/>
                    <a:pt x="25052" y="37578"/>
                  </a:cubicBezTo>
                  <a:cubicBezTo>
                    <a:pt x="37724" y="75595"/>
                    <a:pt x="46207" y="217209"/>
                    <a:pt x="50104" y="237994"/>
                  </a:cubicBezTo>
                  <a:cubicBezTo>
                    <a:pt x="50104" y="237997"/>
                    <a:pt x="81418" y="331938"/>
                    <a:pt x="87682" y="350729"/>
                  </a:cubicBezTo>
                  <a:lnTo>
                    <a:pt x="100208" y="388307"/>
                  </a:lnTo>
                  <a:cubicBezTo>
                    <a:pt x="104383" y="438411"/>
                    <a:pt x="104468" y="489025"/>
                    <a:pt x="112734" y="538619"/>
                  </a:cubicBezTo>
                  <a:cubicBezTo>
                    <a:pt x="119012" y="576289"/>
                    <a:pt x="136555" y="621315"/>
                    <a:pt x="162838" y="651353"/>
                  </a:cubicBezTo>
                  <a:cubicBezTo>
                    <a:pt x="182280" y="673572"/>
                    <a:pt x="197460" y="704647"/>
                    <a:pt x="225469" y="713983"/>
                  </a:cubicBezTo>
                  <a:lnTo>
                    <a:pt x="263047" y="726509"/>
                  </a:lnTo>
                  <a:cubicBezTo>
                    <a:pt x="271398" y="739035"/>
                    <a:pt x="275573" y="755737"/>
                    <a:pt x="288099" y="764088"/>
                  </a:cubicBezTo>
                  <a:cubicBezTo>
                    <a:pt x="302423" y="773637"/>
                    <a:pt x="321650" y="771885"/>
                    <a:pt x="338203" y="776614"/>
                  </a:cubicBezTo>
                  <a:cubicBezTo>
                    <a:pt x="350899" y="780241"/>
                    <a:pt x="363085" y="785513"/>
                    <a:pt x="375781" y="789140"/>
                  </a:cubicBezTo>
                  <a:cubicBezTo>
                    <a:pt x="392334" y="793869"/>
                    <a:pt x="409396" y="796719"/>
                    <a:pt x="425885" y="801666"/>
                  </a:cubicBezTo>
                  <a:cubicBezTo>
                    <a:pt x="451178" y="809254"/>
                    <a:pt x="475989" y="818367"/>
                    <a:pt x="501041" y="826718"/>
                  </a:cubicBezTo>
                  <a:cubicBezTo>
                    <a:pt x="513567" y="830893"/>
                    <a:pt x="525810" y="836042"/>
                    <a:pt x="538619" y="839244"/>
                  </a:cubicBezTo>
                  <a:cubicBezTo>
                    <a:pt x="572022" y="847595"/>
                    <a:pt x="606163" y="853408"/>
                    <a:pt x="638827" y="864296"/>
                  </a:cubicBezTo>
                  <a:cubicBezTo>
                    <a:pt x="651353" y="868471"/>
                    <a:pt x="663596" y="873620"/>
                    <a:pt x="676405" y="876822"/>
                  </a:cubicBezTo>
                  <a:cubicBezTo>
                    <a:pt x="697060" y="881986"/>
                    <a:pt x="718381" y="884184"/>
                    <a:pt x="739036" y="889348"/>
                  </a:cubicBezTo>
                  <a:cubicBezTo>
                    <a:pt x="751845" y="892550"/>
                    <a:pt x="763918" y="898247"/>
                    <a:pt x="776614" y="901874"/>
                  </a:cubicBezTo>
                  <a:cubicBezTo>
                    <a:pt x="793167" y="906603"/>
                    <a:pt x="810165" y="909671"/>
                    <a:pt x="826718" y="914400"/>
                  </a:cubicBezTo>
                  <a:cubicBezTo>
                    <a:pt x="839414" y="918027"/>
                    <a:pt x="851487" y="923724"/>
                    <a:pt x="864296" y="926926"/>
                  </a:cubicBezTo>
                  <a:cubicBezTo>
                    <a:pt x="967616" y="952756"/>
                    <a:pt x="887019" y="926261"/>
                    <a:pt x="977030" y="951978"/>
                  </a:cubicBezTo>
                  <a:cubicBezTo>
                    <a:pt x="989726" y="955605"/>
                    <a:pt x="1002798" y="958599"/>
                    <a:pt x="1014608" y="964504"/>
                  </a:cubicBezTo>
                  <a:cubicBezTo>
                    <a:pt x="1028073" y="971237"/>
                    <a:pt x="1038721" y="982823"/>
                    <a:pt x="1052186" y="989556"/>
                  </a:cubicBezTo>
                  <a:cubicBezTo>
                    <a:pt x="1063996" y="995461"/>
                    <a:pt x="1077954" y="996177"/>
                    <a:pt x="1089764" y="1002082"/>
                  </a:cubicBezTo>
                  <a:cubicBezTo>
                    <a:pt x="1103229" y="1008815"/>
                    <a:pt x="1113585" y="1021020"/>
                    <a:pt x="1127342" y="1027134"/>
                  </a:cubicBezTo>
                  <a:cubicBezTo>
                    <a:pt x="1151473" y="1037859"/>
                    <a:pt x="1180527" y="1037538"/>
                    <a:pt x="1202499" y="1052186"/>
                  </a:cubicBezTo>
                  <a:cubicBezTo>
                    <a:pt x="1254401" y="1086787"/>
                    <a:pt x="1225472" y="1073587"/>
                    <a:pt x="1290181" y="1089764"/>
                  </a:cubicBezTo>
                  <a:cubicBezTo>
                    <a:pt x="1315233" y="1106465"/>
                    <a:pt x="1336773" y="1130347"/>
                    <a:pt x="1365337" y="1139868"/>
                  </a:cubicBezTo>
                  <a:lnTo>
                    <a:pt x="1440493" y="1164920"/>
                  </a:lnTo>
                  <a:cubicBezTo>
                    <a:pt x="1468194" y="1192621"/>
                    <a:pt x="1480773" y="1210112"/>
                    <a:pt x="1515649" y="1227551"/>
                  </a:cubicBezTo>
                  <a:cubicBezTo>
                    <a:pt x="1527459" y="1233456"/>
                    <a:pt x="1541417" y="1234172"/>
                    <a:pt x="1553227" y="1240077"/>
                  </a:cubicBezTo>
                  <a:cubicBezTo>
                    <a:pt x="1566692" y="1246810"/>
                    <a:pt x="1577048" y="1259015"/>
                    <a:pt x="1590805" y="1265129"/>
                  </a:cubicBezTo>
                  <a:cubicBezTo>
                    <a:pt x="1644385" y="1288942"/>
                    <a:pt x="1665056" y="1288133"/>
                    <a:pt x="1716066" y="1302707"/>
                  </a:cubicBezTo>
                  <a:cubicBezTo>
                    <a:pt x="1728762" y="1306334"/>
                    <a:pt x="1742102" y="1308821"/>
                    <a:pt x="1753644" y="1315233"/>
                  </a:cubicBezTo>
                  <a:cubicBezTo>
                    <a:pt x="1779964" y="1329855"/>
                    <a:pt x="1800236" y="1355816"/>
                    <a:pt x="1828800" y="1365337"/>
                  </a:cubicBezTo>
                  <a:cubicBezTo>
                    <a:pt x="1853852" y="1373688"/>
                    <a:pt x="1881984" y="1375741"/>
                    <a:pt x="1903956" y="1390389"/>
                  </a:cubicBezTo>
                  <a:cubicBezTo>
                    <a:pt x="1916482" y="1398740"/>
                    <a:pt x="1928069" y="1408708"/>
                    <a:pt x="1941534" y="1415441"/>
                  </a:cubicBezTo>
                  <a:cubicBezTo>
                    <a:pt x="1970167" y="1429757"/>
                    <a:pt x="2013157" y="1433347"/>
                    <a:pt x="2041742" y="1440493"/>
                  </a:cubicBezTo>
                  <a:cubicBezTo>
                    <a:pt x="2097128" y="1454339"/>
                    <a:pt x="2061739" y="1453019"/>
                    <a:pt x="2091847" y="1453019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 flipH="1">
              <a:off x="188872" y="3582444"/>
              <a:ext cx="2097128" cy="1454339"/>
            </a:xfrm>
            <a:custGeom>
              <a:avLst/>
              <a:gdLst>
                <a:gd name="T0" fmla="*/ 0 w 2097128"/>
                <a:gd name="T1" fmla="*/ 0 h 1454339"/>
                <a:gd name="T2" fmla="*/ 25052 w 2097128"/>
                <a:gd name="T3" fmla="*/ 37578 h 1454339"/>
                <a:gd name="T4" fmla="*/ 50104 w 2097128"/>
                <a:gd name="T5" fmla="*/ 237994 h 1454339"/>
                <a:gd name="T6" fmla="*/ 87682 w 2097128"/>
                <a:gd name="T7" fmla="*/ 350729 h 1454339"/>
                <a:gd name="T8" fmla="*/ 100208 w 2097128"/>
                <a:gd name="T9" fmla="*/ 388307 h 1454339"/>
                <a:gd name="T10" fmla="*/ 112734 w 2097128"/>
                <a:gd name="T11" fmla="*/ 538619 h 1454339"/>
                <a:gd name="T12" fmla="*/ 162838 w 2097128"/>
                <a:gd name="T13" fmla="*/ 651353 h 1454339"/>
                <a:gd name="T14" fmla="*/ 225469 w 2097128"/>
                <a:gd name="T15" fmla="*/ 713983 h 1454339"/>
                <a:gd name="T16" fmla="*/ 263047 w 2097128"/>
                <a:gd name="T17" fmla="*/ 726509 h 1454339"/>
                <a:gd name="T18" fmla="*/ 288099 w 2097128"/>
                <a:gd name="T19" fmla="*/ 764088 h 1454339"/>
                <a:gd name="T20" fmla="*/ 338203 w 2097128"/>
                <a:gd name="T21" fmla="*/ 776614 h 1454339"/>
                <a:gd name="T22" fmla="*/ 375781 w 2097128"/>
                <a:gd name="T23" fmla="*/ 789140 h 1454339"/>
                <a:gd name="T24" fmla="*/ 425885 w 2097128"/>
                <a:gd name="T25" fmla="*/ 801666 h 1454339"/>
                <a:gd name="T26" fmla="*/ 501041 w 2097128"/>
                <a:gd name="T27" fmla="*/ 826718 h 1454339"/>
                <a:gd name="T28" fmla="*/ 538619 w 2097128"/>
                <a:gd name="T29" fmla="*/ 839244 h 1454339"/>
                <a:gd name="T30" fmla="*/ 638827 w 2097128"/>
                <a:gd name="T31" fmla="*/ 864296 h 1454339"/>
                <a:gd name="T32" fmla="*/ 676405 w 2097128"/>
                <a:gd name="T33" fmla="*/ 876822 h 1454339"/>
                <a:gd name="T34" fmla="*/ 739036 w 2097128"/>
                <a:gd name="T35" fmla="*/ 889348 h 1454339"/>
                <a:gd name="T36" fmla="*/ 776614 w 2097128"/>
                <a:gd name="T37" fmla="*/ 901874 h 1454339"/>
                <a:gd name="T38" fmla="*/ 826718 w 2097128"/>
                <a:gd name="T39" fmla="*/ 914400 h 1454339"/>
                <a:gd name="T40" fmla="*/ 864296 w 2097128"/>
                <a:gd name="T41" fmla="*/ 926926 h 1454339"/>
                <a:gd name="T42" fmla="*/ 977030 w 2097128"/>
                <a:gd name="T43" fmla="*/ 951978 h 1454339"/>
                <a:gd name="T44" fmla="*/ 1014608 w 2097128"/>
                <a:gd name="T45" fmla="*/ 964504 h 1454339"/>
                <a:gd name="T46" fmla="*/ 1052186 w 2097128"/>
                <a:gd name="T47" fmla="*/ 989556 h 1454339"/>
                <a:gd name="T48" fmla="*/ 1089764 w 2097128"/>
                <a:gd name="T49" fmla="*/ 1002082 h 1454339"/>
                <a:gd name="T50" fmla="*/ 1127342 w 2097128"/>
                <a:gd name="T51" fmla="*/ 1027134 h 1454339"/>
                <a:gd name="T52" fmla="*/ 1202499 w 2097128"/>
                <a:gd name="T53" fmla="*/ 1052186 h 1454339"/>
                <a:gd name="T54" fmla="*/ 1290181 w 2097128"/>
                <a:gd name="T55" fmla="*/ 1089764 h 1454339"/>
                <a:gd name="T56" fmla="*/ 1365337 w 2097128"/>
                <a:gd name="T57" fmla="*/ 1139868 h 1454339"/>
                <a:gd name="T58" fmla="*/ 1440493 w 2097128"/>
                <a:gd name="T59" fmla="*/ 1164920 h 1454339"/>
                <a:gd name="T60" fmla="*/ 1515649 w 2097128"/>
                <a:gd name="T61" fmla="*/ 1227551 h 1454339"/>
                <a:gd name="T62" fmla="*/ 1553227 w 2097128"/>
                <a:gd name="T63" fmla="*/ 1240077 h 1454339"/>
                <a:gd name="T64" fmla="*/ 1590805 w 2097128"/>
                <a:gd name="T65" fmla="*/ 1265129 h 1454339"/>
                <a:gd name="T66" fmla="*/ 1716066 w 2097128"/>
                <a:gd name="T67" fmla="*/ 1302707 h 1454339"/>
                <a:gd name="T68" fmla="*/ 1753644 w 2097128"/>
                <a:gd name="T69" fmla="*/ 1315233 h 1454339"/>
                <a:gd name="T70" fmla="*/ 1828800 w 2097128"/>
                <a:gd name="T71" fmla="*/ 1365337 h 1454339"/>
                <a:gd name="T72" fmla="*/ 1903956 w 2097128"/>
                <a:gd name="T73" fmla="*/ 1390389 h 1454339"/>
                <a:gd name="T74" fmla="*/ 1941534 w 2097128"/>
                <a:gd name="T75" fmla="*/ 1415441 h 1454339"/>
                <a:gd name="T76" fmla="*/ 2041742 w 2097128"/>
                <a:gd name="T77" fmla="*/ 1440493 h 1454339"/>
                <a:gd name="T78" fmla="*/ 2091847 w 2097128"/>
                <a:gd name="T79" fmla="*/ 1453019 h 1454339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2097128"/>
                <a:gd name="T121" fmla="*/ 0 h 1454339"/>
                <a:gd name="T122" fmla="*/ 2097128 w 2097128"/>
                <a:gd name="T123" fmla="*/ 1454339 h 1454339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2097128" h="1454339">
                  <a:moveTo>
                    <a:pt x="0" y="0"/>
                  </a:moveTo>
                  <a:cubicBezTo>
                    <a:pt x="8351" y="12526"/>
                    <a:pt x="20291" y="23296"/>
                    <a:pt x="25052" y="37578"/>
                  </a:cubicBezTo>
                  <a:cubicBezTo>
                    <a:pt x="37724" y="75595"/>
                    <a:pt x="46207" y="217209"/>
                    <a:pt x="50104" y="237994"/>
                  </a:cubicBezTo>
                  <a:cubicBezTo>
                    <a:pt x="50104" y="237997"/>
                    <a:pt x="81418" y="331938"/>
                    <a:pt x="87682" y="350729"/>
                  </a:cubicBezTo>
                  <a:lnTo>
                    <a:pt x="100208" y="388307"/>
                  </a:lnTo>
                  <a:cubicBezTo>
                    <a:pt x="104383" y="438411"/>
                    <a:pt x="104468" y="489025"/>
                    <a:pt x="112734" y="538619"/>
                  </a:cubicBezTo>
                  <a:cubicBezTo>
                    <a:pt x="119012" y="576289"/>
                    <a:pt x="136555" y="621315"/>
                    <a:pt x="162838" y="651353"/>
                  </a:cubicBezTo>
                  <a:cubicBezTo>
                    <a:pt x="182280" y="673572"/>
                    <a:pt x="197460" y="704647"/>
                    <a:pt x="225469" y="713983"/>
                  </a:cubicBezTo>
                  <a:lnTo>
                    <a:pt x="263047" y="726509"/>
                  </a:lnTo>
                  <a:cubicBezTo>
                    <a:pt x="271398" y="739035"/>
                    <a:pt x="275573" y="755737"/>
                    <a:pt x="288099" y="764088"/>
                  </a:cubicBezTo>
                  <a:cubicBezTo>
                    <a:pt x="302423" y="773637"/>
                    <a:pt x="321650" y="771885"/>
                    <a:pt x="338203" y="776614"/>
                  </a:cubicBezTo>
                  <a:cubicBezTo>
                    <a:pt x="350899" y="780241"/>
                    <a:pt x="363085" y="785513"/>
                    <a:pt x="375781" y="789140"/>
                  </a:cubicBezTo>
                  <a:cubicBezTo>
                    <a:pt x="392334" y="793869"/>
                    <a:pt x="409396" y="796719"/>
                    <a:pt x="425885" y="801666"/>
                  </a:cubicBezTo>
                  <a:cubicBezTo>
                    <a:pt x="451178" y="809254"/>
                    <a:pt x="475989" y="818367"/>
                    <a:pt x="501041" y="826718"/>
                  </a:cubicBezTo>
                  <a:cubicBezTo>
                    <a:pt x="513567" y="830893"/>
                    <a:pt x="525810" y="836042"/>
                    <a:pt x="538619" y="839244"/>
                  </a:cubicBezTo>
                  <a:cubicBezTo>
                    <a:pt x="572022" y="847595"/>
                    <a:pt x="606163" y="853408"/>
                    <a:pt x="638827" y="864296"/>
                  </a:cubicBezTo>
                  <a:cubicBezTo>
                    <a:pt x="651353" y="868471"/>
                    <a:pt x="663596" y="873620"/>
                    <a:pt x="676405" y="876822"/>
                  </a:cubicBezTo>
                  <a:cubicBezTo>
                    <a:pt x="697060" y="881986"/>
                    <a:pt x="718381" y="884184"/>
                    <a:pt x="739036" y="889348"/>
                  </a:cubicBezTo>
                  <a:cubicBezTo>
                    <a:pt x="751845" y="892550"/>
                    <a:pt x="763918" y="898247"/>
                    <a:pt x="776614" y="901874"/>
                  </a:cubicBezTo>
                  <a:cubicBezTo>
                    <a:pt x="793167" y="906603"/>
                    <a:pt x="810165" y="909671"/>
                    <a:pt x="826718" y="914400"/>
                  </a:cubicBezTo>
                  <a:cubicBezTo>
                    <a:pt x="839414" y="918027"/>
                    <a:pt x="851487" y="923724"/>
                    <a:pt x="864296" y="926926"/>
                  </a:cubicBezTo>
                  <a:cubicBezTo>
                    <a:pt x="967616" y="952756"/>
                    <a:pt x="887019" y="926261"/>
                    <a:pt x="977030" y="951978"/>
                  </a:cubicBezTo>
                  <a:cubicBezTo>
                    <a:pt x="989726" y="955605"/>
                    <a:pt x="1002798" y="958599"/>
                    <a:pt x="1014608" y="964504"/>
                  </a:cubicBezTo>
                  <a:cubicBezTo>
                    <a:pt x="1028073" y="971237"/>
                    <a:pt x="1038721" y="982823"/>
                    <a:pt x="1052186" y="989556"/>
                  </a:cubicBezTo>
                  <a:cubicBezTo>
                    <a:pt x="1063996" y="995461"/>
                    <a:pt x="1077954" y="996177"/>
                    <a:pt x="1089764" y="1002082"/>
                  </a:cubicBezTo>
                  <a:cubicBezTo>
                    <a:pt x="1103229" y="1008815"/>
                    <a:pt x="1113585" y="1021020"/>
                    <a:pt x="1127342" y="1027134"/>
                  </a:cubicBezTo>
                  <a:cubicBezTo>
                    <a:pt x="1151473" y="1037859"/>
                    <a:pt x="1180527" y="1037538"/>
                    <a:pt x="1202499" y="1052186"/>
                  </a:cubicBezTo>
                  <a:cubicBezTo>
                    <a:pt x="1254401" y="1086787"/>
                    <a:pt x="1225472" y="1073587"/>
                    <a:pt x="1290181" y="1089764"/>
                  </a:cubicBezTo>
                  <a:cubicBezTo>
                    <a:pt x="1315233" y="1106465"/>
                    <a:pt x="1336773" y="1130347"/>
                    <a:pt x="1365337" y="1139868"/>
                  </a:cubicBezTo>
                  <a:lnTo>
                    <a:pt x="1440493" y="1164920"/>
                  </a:lnTo>
                  <a:cubicBezTo>
                    <a:pt x="1468194" y="1192621"/>
                    <a:pt x="1480773" y="1210112"/>
                    <a:pt x="1515649" y="1227551"/>
                  </a:cubicBezTo>
                  <a:cubicBezTo>
                    <a:pt x="1527459" y="1233456"/>
                    <a:pt x="1541417" y="1234172"/>
                    <a:pt x="1553227" y="1240077"/>
                  </a:cubicBezTo>
                  <a:cubicBezTo>
                    <a:pt x="1566692" y="1246810"/>
                    <a:pt x="1577048" y="1259015"/>
                    <a:pt x="1590805" y="1265129"/>
                  </a:cubicBezTo>
                  <a:cubicBezTo>
                    <a:pt x="1644385" y="1288942"/>
                    <a:pt x="1665056" y="1288133"/>
                    <a:pt x="1716066" y="1302707"/>
                  </a:cubicBezTo>
                  <a:cubicBezTo>
                    <a:pt x="1728762" y="1306334"/>
                    <a:pt x="1742102" y="1308821"/>
                    <a:pt x="1753644" y="1315233"/>
                  </a:cubicBezTo>
                  <a:cubicBezTo>
                    <a:pt x="1779964" y="1329855"/>
                    <a:pt x="1800236" y="1355816"/>
                    <a:pt x="1828800" y="1365337"/>
                  </a:cubicBezTo>
                  <a:cubicBezTo>
                    <a:pt x="1853852" y="1373688"/>
                    <a:pt x="1881984" y="1375741"/>
                    <a:pt x="1903956" y="1390389"/>
                  </a:cubicBezTo>
                  <a:cubicBezTo>
                    <a:pt x="1916482" y="1398740"/>
                    <a:pt x="1928069" y="1408708"/>
                    <a:pt x="1941534" y="1415441"/>
                  </a:cubicBezTo>
                  <a:cubicBezTo>
                    <a:pt x="1970167" y="1429757"/>
                    <a:pt x="2013157" y="1433347"/>
                    <a:pt x="2041742" y="1440493"/>
                  </a:cubicBezTo>
                  <a:cubicBezTo>
                    <a:pt x="2097128" y="1454339"/>
                    <a:pt x="2061739" y="1453019"/>
                    <a:pt x="2091847" y="1453019"/>
                  </a:cubicBezTo>
                </a:path>
              </a:pathLst>
            </a:cu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46" name="テキスト ボックス 45"/>
          <p:cNvSpPr txBox="1"/>
          <p:nvPr/>
        </p:nvSpPr>
        <p:spPr>
          <a:xfrm>
            <a:off x="8250190" y="3148205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BSS-2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直線矢印コネクタ 11"/>
          <p:cNvCxnSpPr/>
          <p:nvPr/>
        </p:nvCxnSpPr>
        <p:spPr bwMode="auto">
          <a:xfrm>
            <a:off x="3962400" y="3048000"/>
            <a:ext cx="0" cy="56992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" name="テキスト ボックス 12"/>
          <p:cNvSpPr txBox="1"/>
          <p:nvPr/>
        </p:nvSpPr>
        <p:spPr>
          <a:xfrm>
            <a:off x="4068175" y="2944035"/>
            <a:ext cx="1902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High SINR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0" name="直線矢印コネクタ 49"/>
          <p:cNvCxnSpPr/>
          <p:nvPr/>
        </p:nvCxnSpPr>
        <p:spPr bwMode="auto">
          <a:xfrm>
            <a:off x="9440992" y="2909704"/>
            <a:ext cx="0" cy="29228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1" name="テキスト ボックス 50"/>
          <p:cNvSpPr txBox="1"/>
          <p:nvPr/>
        </p:nvSpPr>
        <p:spPr>
          <a:xfrm>
            <a:off x="9522842" y="2759874"/>
            <a:ext cx="1902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Low SINR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228600" y="5111079"/>
            <a:ext cx="11811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With current secondary CCA level, the BSS cannot take advantage of dynamic OBSS interference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When </a:t>
            </a:r>
            <a:r>
              <a:rPr lang="en-US" sz="2000" dirty="0" smtClean="0">
                <a:solidFill>
                  <a:schemeClr val="accent2"/>
                </a:solidFill>
              </a:rPr>
              <a:t>OBSS interference is low</a:t>
            </a:r>
            <a:r>
              <a:rPr lang="en-US" sz="2000" dirty="0" smtClean="0">
                <a:solidFill>
                  <a:schemeClr val="tx1"/>
                </a:solidFill>
              </a:rPr>
              <a:t>, we should encourage high BW transmissions </a:t>
            </a:r>
            <a:r>
              <a:rPr lang="en-US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2000" dirty="0" smtClean="0">
                <a:solidFill>
                  <a:schemeClr val="tx1"/>
                </a:solidFill>
              </a:rPr>
              <a:t>Use </a:t>
            </a:r>
            <a:r>
              <a:rPr lang="en-US" sz="2000" dirty="0" smtClean="0">
                <a:solidFill>
                  <a:schemeClr val="accent2"/>
                </a:solidFill>
              </a:rPr>
              <a:t>low secondary CCA level</a:t>
            </a:r>
          </a:p>
          <a:p>
            <a:r>
              <a:rPr lang="en-US" sz="2000" dirty="0">
                <a:solidFill>
                  <a:schemeClr val="tx1"/>
                </a:solidFill>
              </a:rPr>
              <a:t>When </a:t>
            </a:r>
            <a:r>
              <a:rPr lang="en-US" sz="2000" dirty="0">
                <a:solidFill>
                  <a:srgbClr val="FF0000"/>
                </a:solidFill>
              </a:rPr>
              <a:t>OBSS interference is </a:t>
            </a:r>
            <a:r>
              <a:rPr lang="en-US" sz="2000" dirty="0" smtClean="0">
                <a:solidFill>
                  <a:srgbClr val="FF0000"/>
                </a:solidFill>
              </a:rPr>
              <a:t>high</a:t>
            </a:r>
            <a:r>
              <a:rPr lang="en-US" sz="2000" dirty="0" smtClean="0">
                <a:solidFill>
                  <a:schemeClr val="tx1"/>
                </a:solidFill>
              </a:rPr>
              <a:t>, we should encourage </a:t>
            </a:r>
            <a:r>
              <a:rPr lang="en-US" sz="2000" dirty="0">
                <a:solidFill>
                  <a:schemeClr val="tx1"/>
                </a:solidFill>
              </a:rPr>
              <a:t>high BW transmissions </a:t>
            </a:r>
            <a:r>
              <a:rPr lang="en-US" sz="20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</a:t>
            </a:r>
            <a:r>
              <a:rPr lang="en-US" sz="2000" dirty="0" smtClean="0">
                <a:solidFill>
                  <a:schemeClr val="tx1"/>
                </a:solidFill>
              </a:rPr>
              <a:t>Use </a:t>
            </a:r>
            <a:r>
              <a:rPr lang="en-US" sz="2000" dirty="0" smtClean="0">
                <a:solidFill>
                  <a:srgbClr val="FF0000"/>
                </a:solidFill>
              </a:rPr>
              <a:t>high secondary CCA level</a:t>
            </a:r>
            <a:endParaRPr lang="en-US" sz="2000" dirty="0">
              <a:solidFill>
                <a:srgbClr val="FF0000"/>
              </a:solidFill>
            </a:endParaRP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55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Simulation Scenario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14401" y="1786343"/>
            <a:ext cx="622935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b="0" dirty="0"/>
              <a:t>3 BSS </a:t>
            </a:r>
            <a:r>
              <a:rPr lang="en-US" altLang="en-US" b="0" dirty="0" smtClean="0"/>
              <a:t>network, 10 associated STAs per BSS</a:t>
            </a:r>
            <a:endParaRPr lang="en-US" altLang="en-US" b="0" dirty="0"/>
          </a:p>
          <a:p>
            <a:pPr marL="0" indent="0"/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Leonardo </a:t>
            </a:r>
            <a:r>
              <a:rPr lang="en-GB" dirty="0" err="1" smtClean="0"/>
              <a:t>Lanante</a:t>
            </a:r>
            <a:r>
              <a:rPr lang="en-GB" dirty="0" smtClean="0"/>
              <a:t>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GB" dirty="0"/>
          </a:p>
        </p:txBody>
      </p:sp>
      <p:sp>
        <p:nvSpPr>
          <p:cNvPr id="48" name="円/楕円 47"/>
          <p:cNvSpPr/>
          <p:nvPr/>
        </p:nvSpPr>
        <p:spPr bwMode="auto">
          <a:xfrm>
            <a:off x="5625890" y="2668252"/>
            <a:ext cx="838200" cy="838200"/>
          </a:xfrm>
          <a:prstGeom prst="ellipse">
            <a:avLst/>
          </a:prstGeom>
          <a:pattFill prst="smConfetti">
            <a:fgClr>
              <a:srgbClr val="FF0000"/>
            </a:fgClr>
            <a:bgClr>
              <a:schemeClr val="bg1"/>
            </a:bgClr>
          </a:patt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9" name="円/楕円 48"/>
          <p:cNvSpPr/>
          <p:nvPr/>
        </p:nvSpPr>
        <p:spPr bwMode="auto">
          <a:xfrm>
            <a:off x="8445290" y="2596877"/>
            <a:ext cx="838200" cy="838200"/>
          </a:xfrm>
          <a:prstGeom prst="ellipse">
            <a:avLst/>
          </a:prstGeom>
          <a:pattFill prst="smConfetti">
            <a:fgClr>
              <a:srgbClr val="00B8FF"/>
            </a:fgClr>
            <a:bgClr>
              <a:schemeClr val="bg1"/>
            </a:bgClr>
          </a:pattFill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円/楕円 49"/>
          <p:cNvSpPr/>
          <p:nvPr/>
        </p:nvSpPr>
        <p:spPr bwMode="auto">
          <a:xfrm>
            <a:off x="6921277" y="4860144"/>
            <a:ext cx="838200" cy="838200"/>
          </a:xfrm>
          <a:prstGeom prst="ellipse">
            <a:avLst/>
          </a:prstGeom>
          <a:pattFill prst="smConfetti">
            <a:fgClr>
              <a:srgbClr val="00B050"/>
            </a:fgClr>
            <a:bgClr>
              <a:schemeClr val="bg1"/>
            </a:bgClr>
          </a:pattFill>
          <a:ln w="952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51" name="直線コネクタ 50"/>
          <p:cNvCxnSpPr/>
          <p:nvPr/>
        </p:nvCxnSpPr>
        <p:spPr bwMode="auto">
          <a:xfrm>
            <a:off x="935545" y="4834086"/>
            <a:ext cx="36576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2" name="フリーフォーム 51"/>
          <p:cNvSpPr/>
          <p:nvPr/>
        </p:nvSpPr>
        <p:spPr bwMode="auto">
          <a:xfrm>
            <a:off x="1422375" y="3038081"/>
            <a:ext cx="2534856" cy="1805651"/>
          </a:xfrm>
          <a:custGeom>
            <a:avLst/>
            <a:gdLst>
              <a:gd name="connsiteX0" fmla="*/ 0 w 2534856"/>
              <a:gd name="connsiteY0" fmla="*/ 1805651 h 1805651"/>
              <a:gd name="connsiteX1" fmla="*/ 162045 w 2534856"/>
              <a:gd name="connsiteY1" fmla="*/ 879676 h 1805651"/>
              <a:gd name="connsiteX2" fmla="*/ 474562 w 2534856"/>
              <a:gd name="connsiteY2" fmla="*/ 601884 h 1805651"/>
              <a:gd name="connsiteX3" fmla="*/ 578734 w 2534856"/>
              <a:gd name="connsiteY3" fmla="*/ 0 h 1805651"/>
              <a:gd name="connsiteX4" fmla="*/ 1921397 w 2534856"/>
              <a:gd name="connsiteY4" fmla="*/ 0 h 1805651"/>
              <a:gd name="connsiteX5" fmla="*/ 2060294 w 2534856"/>
              <a:gd name="connsiteY5" fmla="*/ 625033 h 1805651"/>
              <a:gd name="connsiteX6" fmla="*/ 2395959 w 2534856"/>
              <a:gd name="connsiteY6" fmla="*/ 891251 h 1805651"/>
              <a:gd name="connsiteX7" fmla="*/ 2534856 w 2534856"/>
              <a:gd name="connsiteY7" fmla="*/ 1770927 h 1805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34856" h="1805651">
                <a:moveTo>
                  <a:pt x="0" y="1805651"/>
                </a:moveTo>
                <a:lnTo>
                  <a:pt x="162045" y="879676"/>
                </a:lnTo>
                <a:lnTo>
                  <a:pt x="474562" y="601884"/>
                </a:lnTo>
                <a:lnTo>
                  <a:pt x="578734" y="0"/>
                </a:lnTo>
                <a:lnTo>
                  <a:pt x="1921397" y="0"/>
                </a:lnTo>
                <a:lnTo>
                  <a:pt x="2060294" y="625033"/>
                </a:lnTo>
                <a:lnTo>
                  <a:pt x="2395959" y="891251"/>
                </a:lnTo>
                <a:lnTo>
                  <a:pt x="2534856" y="1770927"/>
                </a:lnTo>
              </a:path>
            </a:pathLst>
          </a:custGeom>
          <a:solidFill>
            <a:srgbClr val="FF0000">
              <a:alpha val="23922"/>
            </a:srgbClr>
          </a:solidFill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3" name="フリーフォーム 52"/>
          <p:cNvSpPr/>
          <p:nvPr/>
        </p:nvSpPr>
        <p:spPr bwMode="auto">
          <a:xfrm>
            <a:off x="2177820" y="3406969"/>
            <a:ext cx="685800" cy="1441842"/>
          </a:xfrm>
          <a:custGeom>
            <a:avLst/>
            <a:gdLst>
              <a:gd name="connsiteX0" fmla="*/ 0 w 2534856"/>
              <a:gd name="connsiteY0" fmla="*/ 1805651 h 1805651"/>
              <a:gd name="connsiteX1" fmla="*/ 162045 w 2534856"/>
              <a:gd name="connsiteY1" fmla="*/ 879676 h 1805651"/>
              <a:gd name="connsiteX2" fmla="*/ 474562 w 2534856"/>
              <a:gd name="connsiteY2" fmla="*/ 601884 h 1805651"/>
              <a:gd name="connsiteX3" fmla="*/ 578734 w 2534856"/>
              <a:gd name="connsiteY3" fmla="*/ 0 h 1805651"/>
              <a:gd name="connsiteX4" fmla="*/ 1921397 w 2534856"/>
              <a:gd name="connsiteY4" fmla="*/ 0 h 1805651"/>
              <a:gd name="connsiteX5" fmla="*/ 2060294 w 2534856"/>
              <a:gd name="connsiteY5" fmla="*/ 625033 h 1805651"/>
              <a:gd name="connsiteX6" fmla="*/ 2395959 w 2534856"/>
              <a:gd name="connsiteY6" fmla="*/ 891251 h 1805651"/>
              <a:gd name="connsiteX7" fmla="*/ 2534856 w 2534856"/>
              <a:gd name="connsiteY7" fmla="*/ 1770927 h 1805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34856" h="1805651">
                <a:moveTo>
                  <a:pt x="0" y="1805651"/>
                </a:moveTo>
                <a:lnTo>
                  <a:pt x="162045" y="879676"/>
                </a:lnTo>
                <a:lnTo>
                  <a:pt x="474562" y="601884"/>
                </a:lnTo>
                <a:lnTo>
                  <a:pt x="578734" y="0"/>
                </a:lnTo>
                <a:lnTo>
                  <a:pt x="1921397" y="0"/>
                </a:lnTo>
                <a:lnTo>
                  <a:pt x="2060294" y="625033"/>
                </a:lnTo>
                <a:lnTo>
                  <a:pt x="2395959" y="891251"/>
                </a:lnTo>
                <a:lnTo>
                  <a:pt x="2534856" y="1770927"/>
                </a:lnTo>
              </a:path>
            </a:pathLst>
          </a:custGeom>
          <a:solidFill>
            <a:schemeClr val="accent2">
              <a:alpha val="23922"/>
            </a:schemeClr>
          </a:solidFill>
          <a:ln w="2857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4" name="フリーフォーム 53"/>
          <p:cNvSpPr/>
          <p:nvPr/>
        </p:nvSpPr>
        <p:spPr bwMode="auto">
          <a:xfrm>
            <a:off x="2913579" y="3717144"/>
            <a:ext cx="608289" cy="1143000"/>
          </a:xfrm>
          <a:custGeom>
            <a:avLst/>
            <a:gdLst>
              <a:gd name="connsiteX0" fmla="*/ 0 w 2534856"/>
              <a:gd name="connsiteY0" fmla="*/ 1805651 h 1805651"/>
              <a:gd name="connsiteX1" fmla="*/ 162045 w 2534856"/>
              <a:gd name="connsiteY1" fmla="*/ 879676 h 1805651"/>
              <a:gd name="connsiteX2" fmla="*/ 474562 w 2534856"/>
              <a:gd name="connsiteY2" fmla="*/ 601884 h 1805651"/>
              <a:gd name="connsiteX3" fmla="*/ 578734 w 2534856"/>
              <a:gd name="connsiteY3" fmla="*/ 0 h 1805651"/>
              <a:gd name="connsiteX4" fmla="*/ 1921397 w 2534856"/>
              <a:gd name="connsiteY4" fmla="*/ 0 h 1805651"/>
              <a:gd name="connsiteX5" fmla="*/ 2060294 w 2534856"/>
              <a:gd name="connsiteY5" fmla="*/ 625033 h 1805651"/>
              <a:gd name="connsiteX6" fmla="*/ 2395959 w 2534856"/>
              <a:gd name="connsiteY6" fmla="*/ 891251 h 1805651"/>
              <a:gd name="connsiteX7" fmla="*/ 2534856 w 2534856"/>
              <a:gd name="connsiteY7" fmla="*/ 1770927 h 18056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34856" h="1805651">
                <a:moveTo>
                  <a:pt x="0" y="1805651"/>
                </a:moveTo>
                <a:lnTo>
                  <a:pt x="162045" y="879676"/>
                </a:lnTo>
                <a:lnTo>
                  <a:pt x="474562" y="601884"/>
                </a:lnTo>
                <a:lnTo>
                  <a:pt x="578734" y="0"/>
                </a:lnTo>
                <a:lnTo>
                  <a:pt x="1921397" y="0"/>
                </a:lnTo>
                <a:lnTo>
                  <a:pt x="2060294" y="625033"/>
                </a:lnTo>
                <a:lnTo>
                  <a:pt x="2395959" y="891251"/>
                </a:lnTo>
                <a:lnTo>
                  <a:pt x="2534856" y="1770927"/>
                </a:lnTo>
              </a:path>
            </a:pathLst>
          </a:custGeom>
          <a:solidFill>
            <a:schemeClr val="accent1">
              <a:lumMod val="75000"/>
              <a:alpha val="23922"/>
            </a:schemeClr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2097416" y="4758361"/>
            <a:ext cx="28627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frequency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2177820" y="2605772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BSS-1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981200" y="4233111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BSS-2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8" name="テキスト ボックス 57"/>
          <p:cNvSpPr txBox="1"/>
          <p:nvPr/>
        </p:nvSpPr>
        <p:spPr>
          <a:xfrm>
            <a:off x="2780865" y="3779162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BSS-3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2" name="直線コネクタ 61"/>
          <p:cNvCxnSpPr/>
          <p:nvPr/>
        </p:nvCxnSpPr>
        <p:spPr bwMode="auto">
          <a:xfrm flipV="1">
            <a:off x="6044990" y="3015977"/>
            <a:ext cx="2819400" cy="7137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5" name="直線コネクタ 64"/>
          <p:cNvCxnSpPr/>
          <p:nvPr/>
        </p:nvCxnSpPr>
        <p:spPr bwMode="auto">
          <a:xfrm flipH="1">
            <a:off x="7340377" y="3015977"/>
            <a:ext cx="1524013" cy="22632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7" name="直線コネクタ 66"/>
          <p:cNvCxnSpPr/>
          <p:nvPr/>
        </p:nvCxnSpPr>
        <p:spPr bwMode="auto">
          <a:xfrm flipH="1" flipV="1">
            <a:off x="6073562" y="3087352"/>
            <a:ext cx="1278117" cy="219189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テキスト ボックス 67"/>
          <p:cNvSpPr txBox="1"/>
          <p:nvPr/>
        </p:nvSpPr>
        <p:spPr>
          <a:xfrm>
            <a:off x="7204856" y="2575415"/>
            <a:ext cx="1066813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8216677" y="4010935"/>
            <a:ext cx="1066813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6387877" y="3974708"/>
            <a:ext cx="1066813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4" name="直線矢印コネクタ 73"/>
          <p:cNvCxnSpPr>
            <a:endCxn id="49" idx="0"/>
          </p:cNvCxnSpPr>
          <p:nvPr/>
        </p:nvCxnSpPr>
        <p:spPr bwMode="auto">
          <a:xfrm flipV="1">
            <a:off x="8864390" y="2596877"/>
            <a:ext cx="0" cy="43573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5" name="テキスト ボックス 74"/>
          <p:cNvSpPr txBox="1"/>
          <p:nvPr/>
        </p:nvSpPr>
        <p:spPr>
          <a:xfrm>
            <a:off x="8851397" y="2542131"/>
            <a:ext cx="552429" cy="4738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8271669" y="5417869"/>
            <a:ext cx="2781531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R- </a:t>
            </a:r>
            <a:r>
              <a:rPr lang="en-US" dirty="0" err="1" smtClean="0">
                <a:solidFill>
                  <a:schemeClr val="tx1"/>
                </a:solidFill>
              </a:rPr>
              <a:t>InterBSS</a:t>
            </a:r>
            <a:r>
              <a:rPr lang="en-US" dirty="0" smtClean="0">
                <a:solidFill>
                  <a:schemeClr val="tx1"/>
                </a:solidFill>
              </a:rPr>
              <a:t> distance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r- BSS radius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5631700" y="2280661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BSS-1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8556616" y="2103199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BSS-2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6768890" y="572346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BSS-3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479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</a:t>
            </a:r>
            <a:r>
              <a:rPr lang="en-US" dirty="0" smtClean="0"/>
              <a:t>Parameters (NS-3*)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GB" dirty="0"/>
          </a:p>
        </p:txBody>
      </p:sp>
      <p:sp>
        <p:nvSpPr>
          <p:cNvPr id="7" name="正方形/長方形 6"/>
          <p:cNvSpPr/>
          <p:nvPr/>
        </p:nvSpPr>
        <p:spPr>
          <a:xfrm>
            <a:off x="838200" y="1825908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BSS-1 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80MHz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36(Primary),40,44,48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BSS-2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20MHz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Channel 40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BSS-3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20MHz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dirty="0" smtClean="0">
                <a:solidFill>
                  <a:schemeClr val="tx1"/>
                </a:solidFill>
              </a:rPr>
              <a:t>Channel 48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419600" y="6185255"/>
            <a:ext cx="803324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* Codes available at </a:t>
            </a:r>
            <a:r>
              <a:rPr lang="en-US" sz="1200" dirty="0" err="1" smtClean="0">
                <a:solidFill>
                  <a:schemeClr val="tx1"/>
                </a:solidFill>
              </a:rPr>
              <a:t>repository:https</a:t>
            </a:r>
            <a:r>
              <a:rPr lang="en-US" sz="1200" dirty="0">
                <a:solidFill>
                  <a:schemeClr val="tx1"/>
                </a:solidFill>
              </a:rPr>
              <a:t>://gitlab.com/</a:t>
            </a:r>
            <a:r>
              <a:rPr lang="en-US" sz="1200" dirty="0" err="1">
                <a:solidFill>
                  <a:schemeClr val="tx1"/>
                </a:solidFill>
              </a:rPr>
              <a:t>sderonne</a:t>
            </a:r>
            <a:r>
              <a:rPr lang="en-US" sz="1200" dirty="0">
                <a:solidFill>
                  <a:schemeClr val="tx1"/>
                </a:solidFill>
              </a:rPr>
              <a:t>/ns-3-dev/tree/</a:t>
            </a:r>
            <a:r>
              <a:rPr lang="en-US" sz="1200" dirty="0" err="1">
                <a:solidFill>
                  <a:schemeClr val="tx1"/>
                </a:solidFill>
              </a:rPr>
              <a:t>channel_bonding_models_extended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正方形/長方形 7"/>
              <p:cNvSpPr/>
              <p:nvPr/>
            </p:nvSpPr>
            <p:spPr>
              <a:xfrm>
                <a:off x="5715000" y="1666390"/>
                <a:ext cx="6096000" cy="4184607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en-US" dirty="0" smtClean="0">
                    <a:solidFill>
                      <a:schemeClr val="tx1"/>
                    </a:solidFill>
                  </a:rPr>
                  <a:t>Uplink UDP traffic (Full buffer)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en-US" dirty="0" smtClean="0">
                    <a:solidFill>
                      <a:schemeClr val="tx1"/>
                    </a:solidFill>
                  </a:rPr>
                  <a:t> Payload size= 1500 octets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en-US" dirty="0" smtClean="0">
                    <a:solidFill>
                      <a:schemeClr val="tx1"/>
                    </a:solidFill>
                  </a:rPr>
                  <a:t>10 STAs per BSS</a:t>
                </a:r>
                <a:endParaRPr lang="en-US" altLang="en-US" dirty="0">
                  <a:solidFill>
                    <a:schemeClr val="tx1"/>
                  </a:solidFill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en-US" dirty="0">
                    <a:solidFill>
                      <a:schemeClr val="tx1"/>
                    </a:solidFill>
                  </a:rPr>
                  <a:t>Data rate: </a:t>
                </a:r>
                <a:r>
                  <a:rPr lang="en-US" altLang="en-US" dirty="0" smtClean="0">
                    <a:solidFill>
                      <a:schemeClr val="tx1"/>
                    </a:solidFill>
                  </a:rPr>
                  <a:t>MCS proportional to SINR</a:t>
                </a:r>
                <a:endParaRPr lang="en-US" altLang="en-US" dirty="0">
                  <a:solidFill>
                    <a:schemeClr val="tx1"/>
                  </a:solidFill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en-US" dirty="0" smtClean="0">
                    <a:solidFill>
                      <a:schemeClr val="tx1"/>
                    </a:solidFill>
                  </a:rPr>
                  <a:t>Max AMPDU duration: </a:t>
                </a:r>
                <a:r>
                  <a:rPr lang="en-US" altLang="en-US" dirty="0">
                    <a:solidFill>
                      <a:schemeClr val="tx1"/>
                    </a:solidFill>
                  </a:rPr>
                  <a:t>3 </a:t>
                </a:r>
                <a:r>
                  <a:rPr lang="en-US" altLang="en-US" dirty="0" err="1">
                    <a:solidFill>
                      <a:schemeClr val="tx1"/>
                    </a:solidFill>
                  </a:rPr>
                  <a:t>ms</a:t>
                </a:r>
                <a:endParaRPr lang="en-US" altLang="en-US" dirty="0">
                  <a:solidFill>
                    <a:schemeClr val="tx1"/>
                  </a:solidFill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en-US" dirty="0">
                    <a:solidFill>
                      <a:schemeClr val="tx1"/>
                    </a:solidFill>
                  </a:rPr>
                  <a:t>PPDU format = </a:t>
                </a:r>
                <a:r>
                  <a:rPr lang="en-US" altLang="en-US" dirty="0" smtClean="0">
                    <a:solidFill>
                      <a:schemeClr val="tx1"/>
                    </a:solidFill>
                  </a:rPr>
                  <a:t>802.11ac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en-US" dirty="0" smtClean="0">
                    <a:solidFill>
                      <a:schemeClr val="tx1"/>
                    </a:solidFill>
                  </a:rPr>
                  <a:t>Path Loss propagation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altLang="en-US" dirty="0" smtClean="0">
                    <a:solidFill>
                      <a:schemeClr val="tx1"/>
                    </a:solidFill>
                  </a:rPr>
                  <a:t>Log distance 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</m:t>
                        </m:r>
                      </m:e>
                      <m:sub>
                        <m:r>
                          <a:rPr lang="en-US" alt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𝑟𝑒𝑓</m:t>
                        </m:r>
                      </m:sub>
                    </m:sSub>
                    <m:r>
                      <a:rPr lang="en-US" alt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=−30</m:t>
                    </m:r>
                  </m:oMath>
                </a14:m>
                <a:r>
                  <a:rPr lang="en-US" altLang="en-US" dirty="0" smtClean="0">
                    <a:solidFill>
                      <a:schemeClr val="tx1"/>
                    </a:solidFill>
                  </a:rPr>
                  <a:t>dB,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  <m:sub>
                        <m:r>
                          <a:rPr lang="en-US" altLang="en-US" b="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𝑟𝑒𝑓</m:t>
                        </m:r>
                      </m:sub>
                    </m:sSub>
                    <m:r>
                      <a:rPr lang="en-US" altLang="en-US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US" altLang="en-US" dirty="0" smtClean="0">
                    <a:solidFill>
                      <a:schemeClr val="tx1"/>
                    </a:solidFill>
                  </a:rPr>
                  <a:t>, n=3.5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altLang="en-US" dirty="0" err="1" smtClean="0">
                    <a:solidFill>
                      <a:schemeClr val="tx1"/>
                    </a:solidFill>
                  </a:rPr>
                  <a:t>TXPwr</a:t>
                </a:r>
                <a:r>
                  <a:rPr lang="en-US" altLang="en-US" dirty="0" smtClean="0">
                    <a:solidFill>
                      <a:schemeClr val="tx1"/>
                    </a:solidFill>
                  </a:rPr>
                  <a:t>=20dB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en-US" dirty="0" smtClean="0">
                    <a:solidFill>
                      <a:schemeClr val="tx1"/>
                    </a:solidFill>
                  </a:rPr>
                  <a:t>50 iteration run</a:t>
                </a:r>
                <a:endParaRPr lang="en-US" alt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正方形/長方形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1666390"/>
                <a:ext cx="6096000" cy="4184607"/>
              </a:xfrm>
              <a:prstGeom prst="rect">
                <a:avLst/>
              </a:prstGeom>
              <a:blipFill>
                <a:blip r:embed="rId2"/>
                <a:stretch>
                  <a:fillRect l="-1400" t="-1164" b="-2329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8521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InterBSS</a:t>
            </a:r>
            <a:r>
              <a:rPr lang="en-US" dirty="0">
                <a:solidFill>
                  <a:schemeClr val="tx1"/>
                </a:solidFill>
              </a:rPr>
              <a:t> distance =10m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7674" y="1670250"/>
            <a:ext cx="4676652" cy="3517500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 bwMode="auto">
          <a:xfrm>
            <a:off x="5793318" y="3857080"/>
            <a:ext cx="89534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629400" y="3657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Default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8" name="Down Arrow 17"/>
          <p:cNvSpPr/>
          <p:nvPr/>
        </p:nvSpPr>
        <p:spPr bwMode="auto">
          <a:xfrm rot="10800000">
            <a:off x="5840942" y="2971800"/>
            <a:ext cx="304800" cy="848889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64888" y="3203342"/>
            <a:ext cx="14716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25% increase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>
            <a:off x="5300725" y="2924720"/>
            <a:ext cx="79527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082679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InterBSS</a:t>
            </a:r>
            <a:r>
              <a:rPr lang="en-US" dirty="0">
                <a:solidFill>
                  <a:schemeClr val="tx1"/>
                </a:solidFill>
              </a:rPr>
              <a:t> distance =20m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7674" y="1670250"/>
            <a:ext cx="4676652" cy="3517500"/>
          </a:xfrm>
          <a:prstGeom prst="rect">
            <a:avLst/>
          </a:prstGeom>
        </p:spPr>
      </p:pic>
      <p:cxnSp>
        <p:nvCxnSpPr>
          <p:cNvPr id="10" name="Straight Connector 9"/>
          <p:cNvCxnSpPr/>
          <p:nvPr/>
        </p:nvCxnSpPr>
        <p:spPr bwMode="auto">
          <a:xfrm>
            <a:off x="5793318" y="3857080"/>
            <a:ext cx="89534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Box 10"/>
          <p:cNvSpPr txBox="1"/>
          <p:nvPr/>
        </p:nvSpPr>
        <p:spPr>
          <a:xfrm>
            <a:off x="6629400" y="36576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Default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2" name="Down Arrow 11"/>
          <p:cNvSpPr/>
          <p:nvPr/>
        </p:nvSpPr>
        <p:spPr bwMode="auto">
          <a:xfrm rot="10800000">
            <a:off x="5891274" y="2667000"/>
            <a:ext cx="304800" cy="1153689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5105400" y="2667000"/>
            <a:ext cx="1085555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571999" y="3028582"/>
            <a:ext cx="14716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65% increase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498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InterBSS</a:t>
            </a:r>
            <a:r>
              <a:rPr lang="en-US" dirty="0">
                <a:solidFill>
                  <a:schemeClr val="tx1"/>
                </a:solidFill>
              </a:rPr>
              <a:t> distance =40m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2019</a:t>
            </a:r>
            <a:endParaRPr lang="en-GB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7674" y="1670250"/>
            <a:ext cx="4676652" cy="3517500"/>
          </a:xfrm>
          <a:prstGeom prst="rect">
            <a:avLst/>
          </a:prstGeom>
        </p:spPr>
      </p:pic>
      <p:cxnSp>
        <p:nvCxnSpPr>
          <p:cNvPr id="11" name="Straight Connector 10"/>
          <p:cNvCxnSpPr/>
          <p:nvPr/>
        </p:nvCxnSpPr>
        <p:spPr bwMode="auto">
          <a:xfrm>
            <a:off x="5943600" y="3159632"/>
            <a:ext cx="89534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6781800" y="3031398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Default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6324600" y="2971800"/>
            <a:ext cx="1200149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Down Arrow 13"/>
          <p:cNvSpPr/>
          <p:nvPr/>
        </p:nvSpPr>
        <p:spPr bwMode="auto">
          <a:xfrm rot="10800000">
            <a:off x="6238874" y="2971799"/>
            <a:ext cx="304800" cy="179242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987076" y="2816934"/>
            <a:ext cx="2056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3% improvement</a:t>
            </a:r>
          </a:p>
        </p:txBody>
      </p:sp>
    </p:spTree>
    <p:extLst>
      <p:ext uri="{BB962C8B-B14F-4D97-AF65-F5344CB8AC3E}">
        <p14:creationId xmlns:p14="http://schemas.microsoft.com/office/powerpoint/2010/main" val="337032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1351</TotalTime>
  <Words>768</Words>
  <Application>Microsoft Office PowerPoint</Application>
  <PresentationFormat>Widescreen</PresentationFormat>
  <Paragraphs>162</Paragraphs>
  <Slides>14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 Unicode MS</vt:lpstr>
      <vt:lpstr>MS Gothic</vt:lpstr>
      <vt:lpstr>Arial</vt:lpstr>
      <vt:lpstr>Cambria Math</vt:lpstr>
      <vt:lpstr>Times New Roman</vt:lpstr>
      <vt:lpstr>Wingdings</vt:lpstr>
      <vt:lpstr>Office テーマ</vt:lpstr>
      <vt:lpstr>Document</vt:lpstr>
      <vt:lpstr>Dynamic Thresholds for Channel Bonding </vt:lpstr>
      <vt:lpstr>Abstract</vt:lpstr>
      <vt:lpstr>Current State of Secondary Channel CCA levels</vt:lpstr>
      <vt:lpstr>Problem with static secondary CCA levels </vt:lpstr>
      <vt:lpstr>System Simulation Scenario</vt:lpstr>
      <vt:lpstr>Simulation Parameters (NS-3*)</vt:lpstr>
      <vt:lpstr>InterBSS distance =10m</vt:lpstr>
      <vt:lpstr>InterBSS distance =20m</vt:lpstr>
      <vt:lpstr>InterBSS distance =40m</vt:lpstr>
      <vt:lpstr>Discussion of Results</vt:lpstr>
      <vt:lpstr>Additional Thoughts</vt:lpstr>
      <vt:lpstr>Conclusion</vt:lpstr>
      <vt:lpstr>Strawpoll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</dc:creator>
  <cp:lastModifiedBy>Leonardo Lanante</cp:lastModifiedBy>
  <cp:revision>140</cp:revision>
  <cp:lastPrinted>1601-01-01T00:00:00Z</cp:lastPrinted>
  <dcterms:created xsi:type="dcterms:W3CDTF">2019-11-05T00:35:08Z</dcterms:created>
  <dcterms:modified xsi:type="dcterms:W3CDTF">2019-12-19T09:35:57Z</dcterms:modified>
</cp:coreProperties>
</file>