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6" r:id="rId4"/>
    <p:sldId id="270" r:id="rId5"/>
    <p:sldId id="273" r:id="rId6"/>
    <p:sldId id="274" r:id="rId7"/>
    <p:sldId id="275" r:id="rId8"/>
    <p:sldId id="276" r:id="rId9"/>
    <p:sldId id="277" r:id="rId10"/>
    <p:sldId id="271" r:id="rId11"/>
    <p:sldId id="265" r:id="rId12"/>
    <p:sldId id="279" r:id="rId13"/>
    <p:sldId id="278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802.11-19/1926r0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Dynamic Thresholds for Channel Bonding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4675" y="173486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Leonardo </a:t>
            </a:r>
            <a:r>
              <a:rPr lang="en-GB" dirty="0" err="1" smtClean="0"/>
              <a:t>Lanante</a:t>
            </a:r>
            <a:r>
              <a:rPr lang="en-GB" smtClean="0"/>
              <a:t>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954488"/>
              </p:ext>
            </p:extLst>
          </p:nvPr>
        </p:nvGraphicFramePr>
        <p:xfrm>
          <a:off x="1001713" y="2420938"/>
          <a:ext cx="10790237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Document" r:id="rId4" imgW="10442994" imgH="3130578" progId="Word.Document.8">
                  <p:embed/>
                </p:oleObj>
              </mc:Choice>
              <mc:Fallback>
                <p:oleObj name="Document" r:id="rId4" imgW="10442994" imgH="31305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20938"/>
                        <a:ext cx="10790237" cy="3222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Results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When OBSS interference is high (Low </a:t>
            </a:r>
            <a:r>
              <a:rPr lang="en-US" dirty="0" err="1" smtClean="0"/>
              <a:t>interBSS</a:t>
            </a:r>
            <a:r>
              <a:rPr lang="en-US" dirty="0" smtClean="0"/>
              <a:t> distance), 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High CCA levels are optimal for sum throughput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Low CCA levels are optimal for single BSS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When OBSS interference is low (High </a:t>
            </a:r>
            <a:r>
              <a:rPr lang="en-US" dirty="0" err="1" smtClean="0"/>
              <a:t>interBSS</a:t>
            </a:r>
            <a:r>
              <a:rPr lang="en-US" dirty="0" smtClean="0"/>
              <a:t> distance), Low CCA levels is generally best.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Having the secondary CCA level fixed at the default value of -72dBm can reduce the BSS throughput by as much as 35%.</a:t>
            </a:r>
          </a:p>
          <a:p>
            <a:pPr marL="457200" indent="-457200">
              <a:buAutoNum type="arabicPeriod" startAt="2"/>
            </a:pPr>
            <a:endParaRPr 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176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Thoughts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Due to dynamic primary channel CCA levels already implemented in 11ax, a dynamic CCA level mechanism on the secondary should be straightforward. </a:t>
            </a:r>
          </a:p>
          <a:p>
            <a:pPr>
              <a:buFontTx/>
              <a:buChar char="-"/>
            </a:pPr>
            <a:r>
              <a:rPr lang="en-US" dirty="0" smtClean="0"/>
              <a:t>The secondary CCA levels could be implemented as a beacon parameter whose value is adapted by the AP/multi-AP master or could be implemented as an extension of 11ax OBSS_PD algorithm.  </a:t>
            </a:r>
          </a:p>
          <a:p>
            <a:pPr>
              <a:buFontTx/>
              <a:buChar char="-"/>
            </a:pPr>
            <a:r>
              <a:rPr lang="en-US" dirty="0"/>
              <a:t>Hardware implementation for -62dBm and -82dBm levels </a:t>
            </a:r>
            <a:r>
              <a:rPr lang="en-US" dirty="0" smtClean="0"/>
              <a:t>are feasible </a:t>
            </a:r>
            <a:r>
              <a:rPr lang="en-US" dirty="0"/>
              <a:t>[3].  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 </a:t>
            </a:r>
          </a:p>
          <a:p>
            <a:pPr marL="0" indent="0"/>
            <a:endParaRPr 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0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We present simulation results showing that significant throughput gains are achieved when dynamic secondary CCA levels are enabled.</a:t>
            </a:r>
          </a:p>
          <a:p>
            <a:pPr>
              <a:buFontTx/>
              <a:buChar char="-"/>
            </a:pPr>
            <a:r>
              <a:rPr lang="en-US" dirty="0" smtClean="0"/>
              <a:t>We believe this is one of the simplest way we can achieve the extremely high throughput requirements of 11be.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236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have dynamic secondary CCA thresholds in 11be. Actual implementation is TBD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8200" y="4953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Y/N/A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338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[1] </a:t>
            </a:r>
            <a:r>
              <a:rPr lang="en-US" dirty="0"/>
              <a:t>CCA Threshold Levels</a:t>
            </a:r>
            <a:r>
              <a:rPr lang="en-US" altLang="en-US" dirty="0"/>
              <a:t>, IEEE 792,11-11/0061r0</a:t>
            </a:r>
          </a:p>
          <a:p>
            <a:r>
              <a:rPr lang="en-GB" dirty="0" smtClean="0"/>
              <a:t>[2]</a:t>
            </a:r>
            <a:r>
              <a:rPr lang="en-US" altLang="en-US" dirty="0" smtClean="0"/>
              <a:t> Enhanced CCA for Non-Primary Channels</a:t>
            </a:r>
            <a:br>
              <a:rPr lang="en-US" altLang="en-US" dirty="0" smtClean="0"/>
            </a:br>
            <a:r>
              <a:rPr lang="en-US" altLang="en-US" dirty="0" smtClean="0"/>
              <a:t>Using Guard Interval, IEEE 792,11-10/0012r0</a:t>
            </a:r>
          </a:p>
          <a:p>
            <a:r>
              <a:rPr lang="en-US" dirty="0" smtClean="0"/>
              <a:t>[3] </a:t>
            </a:r>
            <a:r>
              <a:rPr lang="en-US" dirty="0"/>
              <a:t>M. Park, "IEEE 802.11ac: Dynamic Bandwidth Channel Access," </a:t>
            </a:r>
            <a:r>
              <a:rPr lang="en-US" i="1" dirty="0"/>
              <a:t>2011 IEEE International Conference on Communications (ICC)</a:t>
            </a:r>
            <a:r>
              <a:rPr lang="en-US" dirty="0"/>
              <a:t>, Kyoto, </a:t>
            </a:r>
            <a:r>
              <a:rPr lang="en-US" dirty="0" smtClean="0"/>
              <a:t>2011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Currently, the CCA levels on the secondary channels  have fixed levels, i.e.  -62dBm for 11n and  -72dBm for (11ac/</a:t>
            </a:r>
            <a:r>
              <a:rPr lang="en-GB" dirty="0" err="1" smtClean="0"/>
              <a:t>ax</a:t>
            </a:r>
            <a:r>
              <a:rPr lang="en-GB" dirty="0" smtClean="0"/>
              <a:t>).  Both values are not optimal.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is well established that optimal secondary CCA levels depend on the network scenario (STA density, </a:t>
            </a:r>
            <a:r>
              <a:rPr lang="en-GB" dirty="0" err="1" smtClean="0"/>
              <a:t>QoS</a:t>
            </a:r>
            <a:r>
              <a:rPr lang="en-GB" dirty="0" smtClean="0"/>
              <a:t> requirements, etc.) [1]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To achieve extreme high throughputs, we propose that the secondary channel CCA levels for 802.11be be made dynamic.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 of Secondary Channel CCA levels</a:t>
            </a:r>
            <a:endParaRPr 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99123"/>
              </p:ext>
            </p:extLst>
          </p:nvPr>
        </p:nvGraphicFramePr>
        <p:xfrm>
          <a:off x="381000" y="1909893"/>
          <a:ext cx="11658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Secondary</a:t>
                      </a:r>
                      <a:r>
                        <a:rPr lang="en-US" baseline="0" dirty="0" smtClean="0"/>
                        <a:t> Channel BW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11ax (without OBSS_PD)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11be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-72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-72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-69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>
          <a:xfrm>
            <a:off x="7043454" y="6519623"/>
            <a:ext cx="4246027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3" name="下矢印 2"/>
          <p:cNvSpPr/>
          <p:nvPr/>
        </p:nvSpPr>
        <p:spPr bwMode="auto">
          <a:xfrm>
            <a:off x="3485304" y="4094906"/>
            <a:ext cx="457200" cy="6858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65822" y="4808800"/>
            <a:ext cx="2609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Based on primary CCA-ED threshold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57800" y="4702068"/>
            <a:ext cx="2358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Chosen as a “reasonable compromise” [1]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下矢印 10"/>
          <p:cNvSpPr/>
          <p:nvPr/>
        </p:nvSpPr>
        <p:spPr bwMode="auto">
          <a:xfrm>
            <a:off x="6028007" y="4087073"/>
            <a:ext cx="457200" cy="6858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下矢印 11"/>
          <p:cNvSpPr/>
          <p:nvPr/>
        </p:nvSpPr>
        <p:spPr bwMode="auto">
          <a:xfrm>
            <a:off x="8342110" y="4078166"/>
            <a:ext cx="457200" cy="6858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72400" y="4763966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Inherited from 11ac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753600" y="2514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 propose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dynamic levels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</a:t>
            </a:r>
            <a:r>
              <a:rPr lang="en-US" dirty="0" smtClean="0"/>
              <a:t>static secondary CCA levels 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Leonardo </a:t>
            </a:r>
            <a:r>
              <a:rPr lang="en-GB" dirty="0" err="1" smtClean="0"/>
              <a:t>Lanante</a:t>
            </a:r>
            <a:r>
              <a:rPr lang="en-GB" dirty="0" smtClean="0"/>
              <a:t>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295400" y="3048000"/>
            <a:ext cx="2743200" cy="765544"/>
            <a:chOff x="188872" y="3581400"/>
            <a:chExt cx="6029319" cy="1455383"/>
          </a:xfrm>
        </p:grpSpPr>
        <p:cxnSp>
          <p:nvCxnSpPr>
            <p:cNvPr id="8" name="Straight Connector 23"/>
            <p:cNvCxnSpPr>
              <a:cxnSpLocks noChangeShapeType="1"/>
            </p:cNvCxnSpPr>
            <p:nvPr/>
          </p:nvCxnSpPr>
          <p:spPr bwMode="auto">
            <a:xfrm>
              <a:off x="2286000" y="3581400"/>
              <a:ext cx="1828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Freeform 29"/>
            <p:cNvSpPr>
              <a:spLocks/>
            </p:cNvSpPr>
            <p:nvPr/>
          </p:nvSpPr>
          <p:spPr bwMode="auto">
            <a:xfrm>
              <a:off x="4121063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0"/>
            <p:cNvSpPr>
              <a:spLocks/>
            </p:cNvSpPr>
            <p:nvPr/>
          </p:nvSpPr>
          <p:spPr bwMode="auto">
            <a:xfrm flipH="1">
              <a:off x="188872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" name="テキスト ボックス 100"/>
          <p:cNvSpPr txBox="1"/>
          <p:nvPr/>
        </p:nvSpPr>
        <p:spPr>
          <a:xfrm>
            <a:off x="2190646" y="2994214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BSS-1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9" name="図 118"/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2153888" y="1711859"/>
            <a:ext cx="2037112" cy="1178578"/>
          </a:xfrm>
          <a:prstGeom prst="rect">
            <a:avLst/>
          </a:prstGeom>
        </p:spPr>
      </p:pic>
      <p:grpSp>
        <p:nvGrpSpPr>
          <p:cNvPr id="31" name="Group 31"/>
          <p:cNvGrpSpPr>
            <a:grpSpLocks/>
          </p:cNvGrpSpPr>
          <p:nvPr/>
        </p:nvGrpSpPr>
        <p:grpSpPr bwMode="auto">
          <a:xfrm>
            <a:off x="2249544" y="3617924"/>
            <a:ext cx="2743200" cy="765544"/>
            <a:chOff x="188872" y="3581400"/>
            <a:chExt cx="6029319" cy="1455383"/>
          </a:xfrm>
        </p:grpSpPr>
        <p:cxnSp>
          <p:nvCxnSpPr>
            <p:cNvPr id="32" name="Straight Connector 23"/>
            <p:cNvCxnSpPr>
              <a:cxnSpLocks noChangeShapeType="1"/>
            </p:cNvCxnSpPr>
            <p:nvPr/>
          </p:nvCxnSpPr>
          <p:spPr bwMode="auto">
            <a:xfrm>
              <a:off x="2286000" y="3581400"/>
              <a:ext cx="1828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4121063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 flipH="1">
              <a:off x="188872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3144790" y="356413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BSS-2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6" name="Group 31"/>
          <p:cNvGrpSpPr>
            <a:grpSpLocks/>
          </p:cNvGrpSpPr>
          <p:nvPr/>
        </p:nvGrpSpPr>
        <p:grpSpPr bwMode="auto">
          <a:xfrm>
            <a:off x="6400800" y="3073107"/>
            <a:ext cx="2743200" cy="765544"/>
            <a:chOff x="188872" y="3581400"/>
            <a:chExt cx="6029319" cy="1455383"/>
          </a:xfrm>
        </p:grpSpPr>
        <p:cxnSp>
          <p:nvCxnSpPr>
            <p:cNvPr id="37" name="Straight Connector 23"/>
            <p:cNvCxnSpPr>
              <a:cxnSpLocks noChangeShapeType="1"/>
            </p:cNvCxnSpPr>
            <p:nvPr/>
          </p:nvCxnSpPr>
          <p:spPr bwMode="auto">
            <a:xfrm>
              <a:off x="2286000" y="3581400"/>
              <a:ext cx="1828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4121063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auto">
            <a:xfrm flipH="1">
              <a:off x="188872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7296046" y="301932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BSS-1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7259288" y="1736966"/>
            <a:ext cx="2037112" cy="1178578"/>
          </a:xfrm>
          <a:prstGeom prst="rect">
            <a:avLst/>
          </a:prstGeom>
        </p:spPr>
      </p:pic>
      <p:grpSp>
        <p:nvGrpSpPr>
          <p:cNvPr id="42" name="Group 31"/>
          <p:cNvGrpSpPr>
            <a:grpSpLocks/>
          </p:cNvGrpSpPr>
          <p:nvPr/>
        </p:nvGrpSpPr>
        <p:grpSpPr bwMode="auto">
          <a:xfrm>
            <a:off x="7354944" y="3201991"/>
            <a:ext cx="2743200" cy="765544"/>
            <a:chOff x="188872" y="3581400"/>
            <a:chExt cx="6029319" cy="1455383"/>
          </a:xfrm>
        </p:grpSpPr>
        <p:cxnSp>
          <p:nvCxnSpPr>
            <p:cNvPr id="43" name="Straight Connector 23"/>
            <p:cNvCxnSpPr>
              <a:cxnSpLocks noChangeShapeType="1"/>
            </p:cNvCxnSpPr>
            <p:nvPr/>
          </p:nvCxnSpPr>
          <p:spPr bwMode="auto">
            <a:xfrm>
              <a:off x="2286000" y="3581400"/>
              <a:ext cx="1828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4121063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 flipH="1">
              <a:off x="188872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8250190" y="314820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 bwMode="auto">
          <a:xfrm>
            <a:off x="3962400" y="3048000"/>
            <a:ext cx="0" cy="5699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4068175" y="2944035"/>
            <a:ext cx="1902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High SINR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 bwMode="auto">
          <a:xfrm>
            <a:off x="9440992" y="2909704"/>
            <a:ext cx="0" cy="2922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>
            <a:off x="9522842" y="2759874"/>
            <a:ext cx="1902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Low SINR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28600" y="5111079"/>
            <a:ext cx="1181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With current secondary CCA level, the BSS cannot take advantage of dynamic OBSS interference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When </a:t>
            </a:r>
            <a:r>
              <a:rPr lang="en-US" sz="2000" dirty="0" smtClean="0">
                <a:solidFill>
                  <a:schemeClr val="accent2"/>
                </a:solidFill>
              </a:rPr>
              <a:t>OBSS interference is low</a:t>
            </a:r>
            <a:r>
              <a:rPr lang="en-US" sz="2000" dirty="0" smtClean="0">
                <a:solidFill>
                  <a:schemeClr val="tx1"/>
                </a:solidFill>
              </a:rPr>
              <a:t>, we should encourage high BW transmissions </a:t>
            </a:r>
            <a:r>
              <a:rPr 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 smtClean="0">
                <a:solidFill>
                  <a:schemeClr val="tx1"/>
                </a:solidFill>
              </a:rPr>
              <a:t>Use </a:t>
            </a:r>
            <a:r>
              <a:rPr lang="en-US" sz="2000" dirty="0" smtClean="0">
                <a:solidFill>
                  <a:schemeClr val="accent2"/>
                </a:solidFill>
              </a:rPr>
              <a:t>low secondary CCA level</a:t>
            </a:r>
          </a:p>
          <a:p>
            <a:r>
              <a:rPr lang="en-US" sz="2000" dirty="0">
                <a:solidFill>
                  <a:schemeClr val="tx1"/>
                </a:solidFill>
              </a:rPr>
              <a:t>When </a:t>
            </a:r>
            <a:r>
              <a:rPr lang="en-US" sz="2000" dirty="0">
                <a:solidFill>
                  <a:srgbClr val="FF0000"/>
                </a:solidFill>
              </a:rPr>
              <a:t>OBSS interference is </a:t>
            </a:r>
            <a:r>
              <a:rPr lang="en-US" sz="2000" dirty="0" smtClean="0">
                <a:solidFill>
                  <a:srgbClr val="FF0000"/>
                </a:solidFill>
              </a:rPr>
              <a:t>high</a:t>
            </a:r>
            <a:r>
              <a:rPr lang="en-US" sz="2000" dirty="0" smtClean="0">
                <a:solidFill>
                  <a:schemeClr val="tx1"/>
                </a:solidFill>
              </a:rPr>
              <a:t>, we should encourage </a:t>
            </a:r>
            <a:r>
              <a:rPr lang="en-US" sz="2000" dirty="0">
                <a:solidFill>
                  <a:schemeClr val="tx1"/>
                </a:solidFill>
              </a:rPr>
              <a:t>high BW transmissions </a:t>
            </a:r>
            <a:r>
              <a:rPr 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 smtClean="0">
                <a:solidFill>
                  <a:schemeClr val="tx1"/>
                </a:solidFill>
              </a:rPr>
              <a:t>Use </a:t>
            </a:r>
            <a:r>
              <a:rPr lang="en-US" sz="2000" dirty="0" smtClean="0">
                <a:solidFill>
                  <a:srgbClr val="FF0000"/>
                </a:solidFill>
              </a:rPr>
              <a:t>high secondary CCA level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Simulation Scenario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786343"/>
            <a:ext cx="62293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3 BSS </a:t>
            </a:r>
            <a:r>
              <a:rPr lang="en-US" altLang="en-US" b="0" dirty="0" smtClean="0"/>
              <a:t>network, 10 associated STAs per BSS</a:t>
            </a:r>
            <a:endParaRPr lang="en-US" altLang="en-US" b="0" dirty="0"/>
          </a:p>
          <a:p>
            <a:pPr marL="0" indent="0"/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Leonardo </a:t>
            </a:r>
            <a:r>
              <a:rPr lang="en-GB" dirty="0" err="1" smtClean="0"/>
              <a:t>Lanante</a:t>
            </a:r>
            <a:r>
              <a:rPr lang="en-GB" dirty="0" smtClean="0"/>
              <a:t>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48" name="円/楕円 47"/>
          <p:cNvSpPr/>
          <p:nvPr/>
        </p:nvSpPr>
        <p:spPr bwMode="auto">
          <a:xfrm>
            <a:off x="5625890" y="2668252"/>
            <a:ext cx="838200" cy="838200"/>
          </a:xfrm>
          <a:prstGeom prst="ellipse">
            <a:avLst/>
          </a:prstGeom>
          <a:pattFill prst="smConfetti">
            <a:fgClr>
              <a:srgbClr val="FF0000"/>
            </a:fgClr>
            <a:bgClr>
              <a:schemeClr val="bg1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8445290" y="2596877"/>
            <a:ext cx="838200" cy="838200"/>
          </a:xfrm>
          <a:prstGeom prst="ellipse">
            <a:avLst/>
          </a:prstGeom>
          <a:pattFill prst="smConfetti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6921277" y="4860144"/>
            <a:ext cx="838200" cy="838200"/>
          </a:xfrm>
          <a:prstGeom prst="ellipse">
            <a:avLst/>
          </a:prstGeom>
          <a:pattFill prst="smConfetti">
            <a:fgClr>
              <a:srgbClr val="00B050"/>
            </a:fgClr>
            <a:bgClr>
              <a:schemeClr val="bg1"/>
            </a:bgClr>
          </a:patt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>
            <a:off x="935545" y="4834086"/>
            <a:ext cx="3657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フリーフォーム 51"/>
          <p:cNvSpPr/>
          <p:nvPr/>
        </p:nvSpPr>
        <p:spPr bwMode="auto">
          <a:xfrm>
            <a:off x="1422375" y="3038081"/>
            <a:ext cx="2534856" cy="1805651"/>
          </a:xfrm>
          <a:custGeom>
            <a:avLst/>
            <a:gdLst>
              <a:gd name="connsiteX0" fmla="*/ 0 w 2534856"/>
              <a:gd name="connsiteY0" fmla="*/ 1805651 h 1805651"/>
              <a:gd name="connsiteX1" fmla="*/ 162045 w 2534856"/>
              <a:gd name="connsiteY1" fmla="*/ 879676 h 1805651"/>
              <a:gd name="connsiteX2" fmla="*/ 474562 w 2534856"/>
              <a:gd name="connsiteY2" fmla="*/ 601884 h 1805651"/>
              <a:gd name="connsiteX3" fmla="*/ 578734 w 2534856"/>
              <a:gd name="connsiteY3" fmla="*/ 0 h 1805651"/>
              <a:gd name="connsiteX4" fmla="*/ 1921397 w 2534856"/>
              <a:gd name="connsiteY4" fmla="*/ 0 h 1805651"/>
              <a:gd name="connsiteX5" fmla="*/ 2060294 w 2534856"/>
              <a:gd name="connsiteY5" fmla="*/ 625033 h 1805651"/>
              <a:gd name="connsiteX6" fmla="*/ 2395959 w 2534856"/>
              <a:gd name="connsiteY6" fmla="*/ 891251 h 1805651"/>
              <a:gd name="connsiteX7" fmla="*/ 2534856 w 2534856"/>
              <a:gd name="connsiteY7" fmla="*/ 1770927 h 1805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34856" h="1805651">
                <a:moveTo>
                  <a:pt x="0" y="1805651"/>
                </a:moveTo>
                <a:lnTo>
                  <a:pt x="162045" y="879676"/>
                </a:lnTo>
                <a:lnTo>
                  <a:pt x="474562" y="601884"/>
                </a:lnTo>
                <a:lnTo>
                  <a:pt x="578734" y="0"/>
                </a:lnTo>
                <a:lnTo>
                  <a:pt x="1921397" y="0"/>
                </a:lnTo>
                <a:lnTo>
                  <a:pt x="2060294" y="625033"/>
                </a:lnTo>
                <a:lnTo>
                  <a:pt x="2395959" y="891251"/>
                </a:lnTo>
                <a:lnTo>
                  <a:pt x="2534856" y="1770927"/>
                </a:lnTo>
              </a:path>
            </a:pathLst>
          </a:custGeom>
          <a:solidFill>
            <a:srgbClr val="FF0000">
              <a:alpha val="23922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フリーフォーム 52"/>
          <p:cNvSpPr/>
          <p:nvPr/>
        </p:nvSpPr>
        <p:spPr bwMode="auto">
          <a:xfrm>
            <a:off x="2177820" y="3406969"/>
            <a:ext cx="685800" cy="1441842"/>
          </a:xfrm>
          <a:custGeom>
            <a:avLst/>
            <a:gdLst>
              <a:gd name="connsiteX0" fmla="*/ 0 w 2534856"/>
              <a:gd name="connsiteY0" fmla="*/ 1805651 h 1805651"/>
              <a:gd name="connsiteX1" fmla="*/ 162045 w 2534856"/>
              <a:gd name="connsiteY1" fmla="*/ 879676 h 1805651"/>
              <a:gd name="connsiteX2" fmla="*/ 474562 w 2534856"/>
              <a:gd name="connsiteY2" fmla="*/ 601884 h 1805651"/>
              <a:gd name="connsiteX3" fmla="*/ 578734 w 2534856"/>
              <a:gd name="connsiteY3" fmla="*/ 0 h 1805651"/>
              <a:gd name="connsiteX4" fmla="*/ 1921397 w 2534856"/>
              <a:gd name="connsiteY4" fmla="*/ 0 h 1805651"/>
              <a:gd name="connsiteX5" fmla="*/ 2060294 w 2534856"/>
              <a:gd name="connsiteY5" fmla="*/ 625033 h 1805651"/>
              <a:gd name="connsiteX6" fmla="*/ 2395959 w 2534856"/>
              <a:gd name="connsiteY6" fmla="*/ 891251 h 1805651"/>
              <a:gd name="connsiteX7" fmla="*/ 2534856 w 2534856"/>
              <a:gd name="connsiteY7" fmla="*/ 1770927 h 1805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34856" h="1805651">
                <a:moveTo>
                  <a:pt x="0" y="1805651"/>
                </a:moveTo>
                <a:lnTo>
                  <a:pt x="162045" y="879676"/>
                </a:lnTo>
                <a:lnTo>
                  <a:pt x="474562" y="601884"/>
                </a:lnTo>
                <a:lnTo>
                  <a:pt x="578734" y="0"/>
                </a:lnTo>
                <a:lnTo>
                  <a:pt x="1921397" y="0"/>
                </a:lnTo>
                <a:lnTo>
                  <a:pt x="2060294" y="625033"/>
                </a:lnTo>
                <a:lnTo>
                  <a:pt x="2395959" y="891251"/>
                </a:lnTo>
                <a:lnTo>
                  <a:pt x="2534856" y="1770927"/>
                </a:lnTo>
              </a:path>
            </a:pathLst>
          </a:custGeom>
          <a:solidFill>
            <a:schemeClr val="accent2">
              <a:alpha val="23922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フリーフォーム 53"/>
          <p:cNvSpPr/>
          <p:nvPr/>
        </p:nvSpPr>
        <p:spPr bwMode="auto">
          <a:xfrm>
            <a:off x="2913579" y="3717144"/>
            <a:ext cx="608289" cy="1143000"/>
          </a:xfrm>
          <a:custGeom>
            <a:avLst/>
            <a:gdLst>
              <a:gd name="connsiteX0" fmla="*/ 0 w 2534856"/>
              <a:gd name="connsiteY0" fmla="*/ 1805651 h 1805651"/>
              <a:gd name="connsiteX1" fmla="*/ 162045 w 2534856"/>
              <a:gd name="connsiteY1" fmla="*/ 879676 h 1805651"/>
              <a:gd name="connsiteX2" fmla="*/ 474562 w 2534856"/>
              <a:gd name="connsiteY2" fmla="*/ 601884 h 1805651"/>
              <a:gd name="connsiteX3" fmla="*/ 578734 w 2534856"/>
              <a:gd name="connsiteY3" fmla="*/ 0 h 1805651"/>
              <a:gd name="connsiteX4" fmla="*/ 1921397 w 2534856"/>
              <a:gd name="connsiteY4" fmla="*/ 0 h 1805651"/>
              <a:gd name="connsiteX5" fmla="*/ 2060294 w 2534856"/>
              <a:gd name="connsiteY5" fmla="*/ 625033 h 1805651"/>
              <a:gd name="connsiteX6" fmla="*/ 2395959 w 2534856"/>
              <a:gd name="connsiteY6" fmla="*/ 891251 h 1805651"/>
              <a:gd name="connsiteX7" fmla="*/ 2534856 w 2534856"/>
              <a:gd name="connsiteY7" fmla="*/ 1770927 h 1805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34856" h="1805651">
                <a:moveTo>
                  <a:pt x="0" y="1805651"/>
                </a:moveTo>
                <a:lnTo>
                  <a:pt x="162045" y="879676"/>
                </a:lnTo>
                <a:lnTo>
                  <a:pt x="474562" y="601884"/>
                </a:lnTo>
                <a:lnTo>
                  <a:pt x="578734" y="0"/>
                </a:lnTo>
                <a:lnTo>
                  <a:pt x="1921397" y="0"/>
                </a:lnTo>
                <a:lnTo>
                  <a:pt x="2060294" y="625033"/>
                </a:lnTo>
                <a:lnTo>
                  <a:pt x="2395959" y="891251"/>
                </a:lnTo>
                <a:lnTo>
                  <a:pt x="2534856" y="1770927"/>
                </a:lnTo>
              </a:path>
            </a:pathLst>
          </a:custGeom>
          <a:solidFill>
            <a:schemeClr val="accent1">
              <a:lumMod val="75000"/>
              <a:alpha val="23922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097416" y="4758361"/>
            <a:ext cx="2862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frequency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177820" y="2605772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981200" y="423311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780865" y="3779162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2" name="直線コネクタ 61"/>
          <p:cNvCxnSpPr/>
          <p:nvPr/>
        </p:nvCxnSpPr>
        <p:spPr bwMode="auto">
          <a:xfrm flipV="1">
            <a:off x="6044990" y="3015977"/>
            <a:ext cx="2819400" cy="713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直線コネクタ 64"/>
          <p:cNvCxnSpPr/>
          <p:nvPr/>
        </p:nvCxnSpPr>
        <p:spPr bwMode="auto">
          <a:xfrm flipH="1">
            <a:off x="7340377" y="3015977"/>
            <a:ext cx="1524013" cy="22632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直線コネクタ 66"/>
          <p:cNvCxnSpPr/>
          <p:nvPr/>
        </p:nvCxnSpPr>
        <p:spPr bwMode="auto">
          <a:xfrm flipH="1" flipV="1">
            <a:off x="6073562" y="3087352"/>
            <a:ext cx="1278117" cy="21918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テキスト ボックス 67"/>
          <p:cNvSpPr txBox="1"/>
          <p:nvPr/>
        </p:nvSpPr>
        <p:spPr>
          <a:xfrm>
            <a:off x="7204856" y="2575415"/>
            <a:ext cx="1066813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216677" y="4010935"/>
            <a:ext cx="1066813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387877" y="3974708"/>
            <a:ext cx="1066813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4" name="直線矢印コネクタ 73"/>
          <p:cNvCxnSpPr>
            <a:endCxn id="49" idx="0"/>
          </p:cNvCxnSpPr>
          <p:nvPr/>
        </p:nvCxnSpPr>
        <p:spPr bwMode="auto">
          <a:xfrm flipV="1">
            <a:off x="8864390" y="2596877"/>
            <a:ext cx="0" cy="435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テキスト ボックス 74"/>
          <p:cNvSpPr txBox="1"/>
          <p:nvPr/>
        </p:nvSpPr>
        <p:spPr>
          <a:xfrm>
            <a:off x="8851397" y="2542131"/>
            <a:ext cx="552429" cy="473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8271669" y="5417869"/>
            <a:ext cx="27815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R- </a:t>
            </a:r>
            <a:r>
              <a:rPr lang="en-US" dirty="0" err="1" smtClean="0">
                <a:solidFill>
                  <a:schemeClr val="tx1"/>
                </a:solidFill>
              </a:rPr>
              <a:t>InterBSS</a:t>
            </a:r>
            <a:r>
              <a:rPr lang="en-US" dirty="0" smtClean="0">
                <a:solidFill>
                  <a:schemeClr val="tx1"/>
                </a:solidFill>
              </a:rPr>
              <a:t> distance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r- BSS radius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631700" y="228066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8556616" y="2103199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768890" y="572346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93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</a:t>
            </a:r>
            <a:r>
              <a:rPr lang="en-US" dirty="0" smtClean="0"/>
              <a:t>Parameters (NS-3*)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838200" y="1825908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BSS-1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80MHz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36(Primary),40,44,48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BSS-2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20MHz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Channel 40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BSS-3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Channel 48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19600" y="6185255"/>
            <a:ext cx="8033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 Codes available at </a:t>
            </a:r>
            <a:r>
              <a:rPr lang="en-US" sz="1200" dirty="0" err="1" smtClean="0">
                <a:solidFill>
                  <a:schemeClr val="tx1"/>
                </a:solidFill>
              </a:rPr>
              <a:t>repository:https</a:t>
            </a:r>
            <a:r>
              <a:rPr lang="en-US" sz="1200" dirty="0">
                <a:solidFill>
                  <a:schemeClr val="tx1"/>
                </a:solidFill>
              </a:rPr>
              <a:t>://gitlab.com/</a:t>
            </a:r>
            <a:r>
              <a:rPr lang="en-US" sz="1200" dirty="0" err="1">
                <a:solidFill>
                  <a:schemeClr val="tx1"/>
                </a:solidFill>
              </a:rPr>
              <a:t>sderonne</a:t>
            </a:r>
            <a:r>
              <a:rPr lang="en-US" sz="1200" dirty="0">
                <a:solidFill>
                  <a:schemeClr val="tx1"/>
                </a:solidFill>
              </a:rPr>
              <a:t>/ns-3-dev/tree/</a:t>
            </a:r>
            <a:r>
              <a:rPr lang="en-US" sz="1200" dirty="0" err="1">
                <a:solidFill>
                  <a:schemeClr val="tx1"/>
                </a:solidFill>
              </a:rPr>
              <a:t>channel_bonding_models_extended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/>
              <p:cNvSpPr/>
              <p:nvPr/>
            </p:nvSpPr>
            <p:spPr>
              <a:xfrm>
                <a:off x="5715000" y="1666390"/>
                <a:ext cx="6096000" cy="381527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Uplink UDP traffic (Full buffer)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 Payload size= 1500 octets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10 STAs per BSS</a:t>
                </a:r>
                <a:endParaRPr lang="en-US" altLang="en-US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solidFill>
                      <a:schemeClr val="tx1"/>
                    </a:solidFill>
                  </a:rPr>
                  <a:t>Data rate: 3/4, 256QAM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Max AMPDU duration: </a:t>
                </a:r>
                <a:r>
                  <a:rPr lang="en-US" altLang="en-US" dirty="0">
                    <a:solidFill>
                      <a:schemeClr val="tx1"/>
                    </a:solidFill>
                  </a:rPr>
                  <a:t>3 </a:t>
                </a:r>
                <a:r>
                  <a:rPr lang="en-US" altLang="en-US" dirty="0" err="1">
                    <a:solidFill>
                      <a:schemeClr val="tx1"/>
                    </a:solidFill>
                  </a:rPr>
                  <a:t>ms</a:t>
                </a:r>
                <a:endParaRPr lang="en-US" altLang="en-US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solidFill>
                      <a:schemeClr val="tx1"/>
                    </a:solidFill>
                  </a:rPr>
                  <a:t>PPDU format = </a:t>
                </a:r>
                <a:r>
                  <a:rPr lang="en-US" altLang="en-US" dirty="0" smtClean="0">
                    <a:solidFill>
                      <a:schemeClr val="tx1"/>
                    </a:solidFill>
                  </a:rPr>
                  <a:t>802.11ac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Path Loss propagation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Log distance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n-US" alt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=−50</m:t>
                    </m:r>
                  </m:oMath>
                </a14:m>
                <a:r>
                  <a:rPr lang="en-US" altLang="en-US" dirty="0" smtClean="0">
                    <a:solidFill>
                      <a:schemeClr val="tx1"/>
                    </a:solidFill>
                  </a:rPr>
                  <a:t>dB,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n-US" alt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en-US" dirty="0" smtClean="0">
                    <a:solidFill>
                      <a:schemeClr val="tx1"/>
                    </a:solidFill>
                  </a:rPr>
                  <a:t>, n=3.5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en-US" dirty="0" err="1" smtClean="0">
                    <a:solidFill>
                      <a:schemeClr val="tx1"/>
                    </a:solidFill>
                  </a:rPr>
                  <a:t>TXPwr</a:t>
                </a:r>
                <a:r>
                  <a:rPr lang="en-US" altLang="en-US" dirty="0" smtClean="0">
                    <a:solidFill>
                      <a:schemeClr val="tx1"/>
                    </a:solidFill>
                  </a:rPr>
                  <a:t>=20dB</a:t>
                </a:r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正方形/長方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666390"/>
                <a:ext cx="6096000" cy="3815275"/>
              </a:xfrm>
              <a:prstGeom prst="rect">
                <a:avLst/>
              </a:prstGeom>
              <a:blipFill rotWithShape="0">
                <a:blip r:embed="rId2"/>
                <a:stretch>
                  <a:fillRect l="-1400" t="-1278" b="-2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852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InterBSS</a:t>
            </a:r>
            <a:r>
              <a:rPr lang="en-US" dirty="0">
                <a:solidFill>
                  <a:schemeClr val="tx1"/>
                </a:solidFill>
              </a:rPr>
              <a:t> distance =10m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916424"/>
            <a:ext cx="5284829" cy="396217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24" y="1916424"/>
            <a:ext cx="5056229" cy="379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67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InterBSS</a:t>
            </a:r>
            <a:r>
              <a:rPr lang="en-US" dirty="0">
                <a:solidFill>
                  <a:schemeClr val="tx1"/>
                </a:solidFill>
              </a:rPr>
              <a:t> distance =20m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655" y="1916295"/>
            <a:ext cx="5486288" cy="411321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1765955"/>
            <a:ext cx="5666886" cy="424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98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InterBSS</a:t>
            </a:r>
            <a:r>
              <a:rPr lang="en-US" dirty="0">
                <a:solidFill>
                  <a:schemeClr val="tx1"/>
                </a:solidFill>
              </a:rPr>
              <a:t> distance =40m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56" y="1751014"/>
            <a:ext cx="5961529" cy="446951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1751014"/>
            <a:ext cx="5894429" cy="441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328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1295</TotalTime>
  <Words>713</Words>
  <Application>Microsoft Office PowerPoint</Application>
  <PresentationFormat>ワイド画面</PresentationFormat>
  <Paragraphs>157</Paragraphs>
  <Slides>14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Cambria Math</vt:lpstr>
      <vt:lpstr>Times New Roman</vt:lpstr>
      <vt:lpstr>Wingdings</vt:lpstr>
      <vt:lpstr>Office テーマ</vt:lpstr>
      <vt:lpstr>Microsoft Word 97-2003 文書</vt:lpstr>
      <vt:lpstr>Dynamic Thresholds for Channel Bonding </vt:lpstr>
      <vt:lpstr>Abstract</vt:lpstr>
      <vt:lpstr>Current State of Secondary Channel CCA levels</vt:lpstr>
      <vt:lpstr>Problem with static secondary CCA levels </vt:lpstr>
      <vt:lpstr>System Simulation Scenario</vt:lpstr>
      <vt:lpstr>Simulation Parameters (NS-3*)</vt:lpstr>
      <vt:lpstr>InterBSS distance =10m</vt:lpstr>
      <vt:lpstr>InterBSS distance =20m</vt:lpstr>
      <vt:lpstr>InterBSS distance =40m</vt:lpstr>
      <vt:lpstr>Discussion of Results</vt:lpstr>
      <vt:lpstr>Additional Thoughts</vt:lpstr>
      <vt:lpstr>Conclusion</vt:lpstr>
      <vt:lpstr>Strawpoll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Lanante Leonardo Jr</cp:lastModifiedBy>
  <cp:revision>126</cp:revision>
  <cp:lastPrinted>1601-01-01T00:00:00Z</cp:lastPrinted>
  <dcterms:created xsi:type="dcterms:W3CDTF">2019-11-05T00:35:08Z</dcterms:created>
  <dcterms:modified xsi:type="dcterms:W3CDTF">2019-11-11T03:49:40Z</dcterms:modified>
</cp:coreProperties>
</file>