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283" r:id="rId2"/>
    <p:sldId id="978" r:id="rId3"/>
    <p:sldId id="979" r:id="rId4"/>
    <p:sldId id="975" r:id="rId5"/>
    <p:sldId id="980" r:id="rId6"/>
    <p:sldId id="992" r:id="rId7"/>
    <p:sldId id="995" r:id="rId8"/>
    <p:sldId id="993" r:id="rId9"/>
    <p:sldId id="996" r:id="rId10"/>
    <p:sldId id="994" r:id="rId11"/>
    <p:sldId id="988" r:id="rId12"/>
    <p:sldId id="998" r:id="rId13"/>
    <p:sldId id="1000" r:id="rId14"/>
    <p:sldId id="1001" r:id="rId15"/>
    <p:sldId id="983" r:id="rId16"/>
    <p:sldId id="986" r:id="rId17"/>
    <p:sldId id="1002" r:id="rId18"/>
    <p:sldId id="987" r:id="rId19"/>
    <p:sldId id="957" r:id="rId20"/>
    <p:sldId id="989" r:id="rId21"/>
  </p:sldIdLst>
  <p:sldSz cx="9144000" cy="6858000" type="screen4x3"/>
  <p:notesSz cx="6807200" cy="9939338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1" userDrawn="1">
          <p15:clr>
            <a:srgbClr val="A4A3A4"/>
          </p15:clr>
        </p15:guide>
        <p15:guide id="2" pos="2144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FF"/>
    <a:srgbClr val="168420"/>
    <a:srgbClr val="006C31"/>
    <a:srgbClr val="00863D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651" autoAdjust="0"/>
    <p:restoredTop sz="96429" autoAdjust="0"/>
  </p:normalViewPr>
  <p:slideViewPr>
    <p:cSldViewPr>
      <p:cViewPr varScale="1">
        <p:scale>
          <a:sx n="89" d="100"/>
          <a:sy n="89" d="100"/>
        </p:scale>
        <p:origin x="1464" y="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14" d="100"/>
          <a:sy n="114" d="100"/>
        </p:scale>
        <p:origin x="2076" y="90"/>
      </p:cViewPr>
      <p:guideLst>
        <p:guide orient="horz" pos="3131"/>
        <p:guide pos="214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28556" y="201785"/>
            <a:ext cx="2195859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786" y="201785"/>
            <a:ext cx="9160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551603" y="9619462"/>
            <a:ext cx="165109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8065" y="9619462"/>
            <a:ext cx="51777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7C77D250-BF2B-474F-8F3A-CA096EC7180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680612" y="414912"/>
            <a:ext cx="544597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680612" y="9619462"/>
            <a:ext cx="718145" cy="184666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dirty="0" smtClean="0">
                <a:cs typeface="Arial" charset="0"/>
              </a:rPr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680612" y="9607873"/>
            <a:ext cx="5596016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4548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72045" y="118340"/>
            <a:ext cx="2195859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1471" y="118340"/>
            <a:ext cx="9160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7100" y="750888"/>
            <a:ext cx="4953000" cy="371633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757" y="4721652"/>
            <a:ext cx="4993686" cy="44736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055145" y="9624098"/>
            <a:ext cx="211275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9487" y="9624098"/>
            <a:ext cx="51777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711055" y="9624098"/>
            <a:ext cx="718145" cy="184666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dirty="0" smtClean="0">
                <a:cs typeface="Arial" charset="0"/>
              </a:rPr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711054" y="9621781"/>
            <a:ext cx="538509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637123" y="317559"/>
            <a:ext cx="553295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667200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52078" y="9624098"/>
            <a:ext cx="415178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ko-KR" smtClean="0">
                <a:cs typeface="Arial" panose="020B0604020202020204" pitchFamily="34" charset="0"/>
              </a:rPr>
              <a:t>Page </a:t>
            </a:r>
            <a:fld id="{D16F94EA-742D-44CD-9688-170CD9FE9804}" type="slidenum">
              <a:rPr lang="en-US" altLang="ko-KR" smtClean="0">
                <a:cs typeface="Arial" panose="020B0604020202020204" pitchFamily="34" charset="0"/>
              </a:rPr>
              <a:pPr>
                <a:spcBef>
                  <a:spcPct val="0"/>
                </a:spcBef>
              </a:pPr>
              <a:t>1</a:t>
            </a:fld>
            <a:endParaRPr lang="en-US" altLang="ko-KR" smtClean="0">
              <a:cs typeface="Arial" panose="020B0604020202020204" pitchFamily="34" charset="0"/>
            </a:endParaRPr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ko-KR" smtClean="0"/>
          </a:p>
        </p:txBody>
      </p:sp>
    </p:spTree>
    <p:extLst>
      <p:ext uri="{BB962C8B-B14F-4D97-AF65-F5344CB8AC3E}">
        <p14:creationId xmlns:p14="http://schemas.microsoft.com/office/powerpoint/2010/main" val="16469561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95049" y="6475413"/>
            <a:ext cx="17488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Jinmin</a:t>
            </a:r>
            <a:r>
              <a:rPr lang="en-US" altLang="ko-KR" dirty="0" smtClean="0"/>
              <a:t> Kim, LG Electronics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344F568-301E-46A9-87B7-B3D2507D325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1691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Nov </a:t>
            </a:r>
            <a:r>
              <a:rPr lang="en-US" dirty="0" smtClean="0"/>
              <a:t>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09152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95048" y="6475413"/>
            <a:ext cx="1748877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Jinmin</a:t>
            </a:r>
            <a:r>
              <a:rPr lang="en-US" altLang="ko-KR" dirty="0" smtClean="0"/>
              <a:t> Kim, LG Electronics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1691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Nov </a:t>
            </a:r>
            <a:r>
              <a:rPr lang="en-US" dirty="0" smtClean="0"/>
              <a:t>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19190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 smtClean="0"/>
              <a:t>Click to edit Master text styles</a:t>
            </a:r>
          </a:p>
          <a:p>
            <a:pPr lvl="1"/>
            <a:r>
              <a:rPr lang="en-US" altLang="ko-KR" dirty="0" smtClean="0"/>
              <a:t>Second level</a:t>
            </a:r>
          </a:p>
          <a:p>
            <a:pPr lvl="2"/>
            <a:r>
              <a:rPr lang="en-US" altLang="ko-KR" dirty="0" smtClean="0"/>
              <a:t>Third level</a:t>
            </a:r>
          </a:p>
          <a:p>
            <a:pPr lvl="3"/>
            <a:r>
              <a:rPr lang="en-US" altLang="ko-KR" dirty="0" smtClean="0"/>
              <a:t>Fourth level</a:t>
            </a:r>
          </a:p>
          <a:p>
            <a:pPr lvl="4"/>
            <a:r>
              <a:rPr lang="en-US" altLang="ko-KR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1691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Nov </a:t>
            </a:r>
            <a:r>
              <a:rPr lang="en-US" dirty="0" smtClean="0"/>
              <a:t>2019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795049" y="6475413"/>
            <a:ext cx="174887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 smtClean="0"/>
              <a:t>Jinmin</a:t>
            </a:r>
            <a:r>
              <a:rPr lang="en-US" altLang="ko-KR" dirty="0" smtClean="0"/>
              <a:t> Kim, LG Electronics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>
              <a:defRPr/>
            </a:pPr>
            <a:r>
              <a:rPr kumimoji="0" lang="en-US" altLang="ko-KR" sz="1800" b="1" dirty="0" smtClean="0">
                <a:cs typeface="Arial" charset="0"/>
              </a:rPr>
              <a:t>doc.: IEEE 802.11-19/1925r2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dirty="0" smtClean="0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jinmin1230.kim@lge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js.choi@lge.com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2"/>
          </p:nvPr>
        </p:nvSpPr>
        <p:spPr>
          <a:xfrm>
            <a:off x="696913" y="332601"/>
            <a:ext cx="878446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Jan 2020</a:t>
            </a:r>
            <a:endParaRPr lang="en-US" altLang="ko-KR" dirty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95048" y="6475413"/>
            <a:ext cx="1748877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 smtClean="0"/>
              <a:t>Jinmin</a:t>
            </a:r>
            <a:r>
              <a:rPr lang="en-US" altLang="ko-KR" dirty="0" smtClean="0"/>
              <a:t> Kim, LG Electronics</a:t>
            </a:r>
            <a:endParaRPr lang="en-US" altLang="ko-KR" dirty="0"/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smtClean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 smtClean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ko-KR" sz="1200" b="0" smtClean="0">
              <a:cs typeface="Arial" panose="020B0604020202020204" pitchFamily="34" charset="0"/>
            </a:endParaRPr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143000"/>
          </a:xfrm>
        </p:spPr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  <a:ea typeface="굴림" panose="020B0600000101010101" pitchFamily="50" charset="-127"/>
              </a:rPr>
              <a:t>Consideration of EHT-LTF </a:t>
            </a:r>
            <a:endParaRPr lang="en-US" altLang="ko-KR" dirty="0" smtClean="0">
              <a:ea typeface="굴림" panose="020B0600000101010101" pitchFamily="50" charset="-127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ko-KR" sz="2000" dirty="0" smtClean="0">
                <a:ea typeface="굴림" panose="020B0600000101010101" pitchFamily="50" charset="-127"/>
              </a:rPr>
              <a:t>Date:</a:t>
            </a:r>
            <a:r>
              <a:rPr lang="en-US" altLang="ko-KR" sz="2000" b="0" dirty="0" smtClean="0">
                <a:ea typeface="굴림" panose="020B0600000101010101" pitchFamily="50" charset="-127"/>
              </a:rPr>
              <a:t> 2020-01-12</a:t>
            </a:r>
          </a:p>
        </p:txBody>
      </p:sp>
      <p:sp>
        <p:nvSpPr>
          <p:cNvPr id="6151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kumimoji="0" lang="en-US" altLang="ko-KR" sz="2000" dirty="0">
                <a:cs typeface="Arial" panose="020B0604020202020204" pitchFamily="34" charset="0"/>
              </a:rPr>
              <a:t>Authors:</a:t>
            </a:r>
            <a:endParaRPr kumimoji="0" lang="en-US" altLang="ko-KR" sz="2000" b="0" dirty="0">
              <a:cs typeface="Arial" panose="020B0604020202020204" pitchFamily="34" charset="0"/>
            </a:endParaRPr>
          </a:p>
        </p:txBody>
      </p:sp>
      <p:graphicFrame>
        <p:nvGraphicFramePr>
          <p:cNvPr id="11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7578672"/>
              </p:ext>
            </p:extLst>
          </p:nvPr>
        </p:nvGraphicFramePr>
        <p:xfrm>
          <a:off x="762000" y="2895599"/>
          <a:ext cx="7620000" cy="2360614"/>
        </p:xfrm>
        <a:graphic>
          <a:graphicData uri="http://schemas.openxmlformats.org/drawingml/2006/table">
            <a:tbl>
              <a:tblPr/>
              <a:tblGrid>
                <a:gridCol w="1524000"/>
                <a:gridCol w="1203325"/>
                <a:gridCol w="1684338"/>
                <a:gridCol w="1363662"/>
                <a:gridCol w="1844675"/>
              </a:tblGrid>
              <a:tr h="521174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986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Jinmin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3"/>
                        </a:rPr>
                        <a:t>jinmin1230.kim@lge.com</a:t>
                      </a:r>
                      <a:endParaRPr kumimoji="0" lang="en-US" altLang="ko-KR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98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Eunsung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Park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esung.park@lge.com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98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Dongguk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Lim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dongguk.lim@lge.com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98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Choi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4"/>
                        </a:rPr>
                        <a:t>js.choi@lge.com</a:t>
                      </a:r>
                      <a:endParaRPr kumimoji="0" lang="en-US" altLang="ko-KR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1x </a:t>
            </a:r>
            <a:r>
              <a:rPr lang="en-US" altLang="ko-KR" dirty="0"/>
              <a:t>EHT-LTF Sequence for </a:t>
            </a:r>
            <a:r>
              <a:rPr lang="en-US" altLang="ko-KR" dirty="0" smtClean="0"/>
              <a:t>320MHz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752600"/>
            <a:ext cx="8153400" cy="4343400"/>
          </a:xfrm>
        </p:spPr>
        <p:txBody>
          <a:bodyPr>
            <a:normAutofit lnSpcReduction="10000"/>
          </a:bodyPr>
          <a:lstStyle/>
          <a:p>
            <a:r>
              <a:rPr lang="en-US" altLang="ko-KR" dirty="0" smtClean="0"/>
              <a:t>In </a:t>
            </a:r>
            <a:r>
              <a:rPr lang="en-US" altLang="ko-KR" dirty="0"/>
              <a:t>a 320 MHz transmission using a </a:t>
            </a:r>
            <a:r>
              <a:rPr lang="en-US" altLang="ko-KR" dirty="0" smtClean="0"/>
              <a:t>1x </a:t>
            </a:r>
            <a:r>
              <a:rPr lang="en-US" altLang="ko-KR" dirty="0"/>
              <a:t>EHT-LTF</a:t>
            </a:r>
            <a:r>
              <a:rPr lang="en-US" altLang="ko-KR" dirty="0" smtClean="0"/>
              <a:t>,</a:t>
            </a:r>
            <a:endParaRPr lang="en-US" altLang="ko-KR" dirty="0"/>
          </a:p>
          <a:p>
            <a:pPr lvl="1"/>
            <a:r>
              <a:rPr lang="en-US" altLang="ko-KR" i="1" dirty="0" smtClean="0"/>
              <a:t>EHTLTF</a:t>
            </a:r>
            <a:r>
              <a:rPr lang="en-US" altLang="ko-KR" i="1" baseline="-25000" dirty="0" smtClean="0"/>
              <a:t>-2036,2036</a:t>
            </a:r>
            <a:r>
              <a:rPr lang="en-US" altLang="ko-KR" dirty="0" smtClean="0"/>
              <a:t>= </a:t>
            </a:r>
            <a:r>
              <a:rPr lang="en-US" altLang="ko-KR" dirty="0"/>
              <a:t>[</a:t>
            </a:r>
            <a:r>
              <a:rPr lang="en-US" altLang="ko-KR" i="1" dirty="0" smtClean="0"/>
              <a:t>LTF</a:t>
            </a:r>
            <a:r>
              <a:rPr lang="en-US" altLang="ko-KR" i="1" baseline="-25000" dirty="0" smtClean="0"/>
              <a:t>160MHz_lower_1x</a:t>
            </a:r>
            <a:r>
              <a:rPr lang="en-US" altLang="ko-KR" dirty="0" smtClean="0"/>
              <a:t>, zeros(1,23</a:t>
            </a:r>
            <a:r>
              <a:rPr lang="en-US" altLang="ko-KR" dirty="0"/>
              <a:t>)</a:t>
            </a:r>
            <a:r>
              <a:rPr lang="en-US" altLang="ko-KR" dirty="0" smtClean="0"/>
              <a:t>, </a:t>
            </a:r>
            <a:r>
              <a:rPr lang="en-US" altLang="ko-KR" i="1" dirty="0" smtClean="0"/>
              <a:t>LTF</a:t>
            </a:r>
            <a:r>
              <a:rPr lang="en-US" altLang="ko-KR" i="1" baseline="-25000" dirty="0" smtClean="0"/>
              <a:t>160MHz_upper_1x</a:t>
            </a:r>
            <a:r>
              <a:rPr lang="en-US" altLang="ko-KR" dirty="0"/>
              <a:t>]</a:t>
            </a:r>
          </a:p>
          <a:p>
            <a:pPr lvl="2"/>
            <a:r>
              <a:rPr lang="en-US" altLang="ko-KR" i="1" dirty="0" smtClean="0"/>
              <a:t>LTF</a:t>
            </a:r>
            <a:r>
              <a:rPr lang="en-US" altLang="ko-KR" i="1" baseline="-25000" dirty="0" smtClean="0"/>
              <a:t>160MHz_lower_1x</a:t>
            </a:r>
            <a:r>
              <a:rPr lang="en-US" altLang="ko-KR" dirty="0" smtClean="0"/>
              <a:t> </a:t>
            </a:r>
            <a:r>
              <a:rPr lang="en-US" altLang="ko-KR" dirty="0"/>
              <a:t>= [</a:t>
            </a:r>
            <a:r>
              <a:rPr lang="en-US" altLang="ko-KR" i="1" dirty="0" smtClean="0"/>
              <a:t>LTF</a:t>
            </a:r>
            <a:r>
              <a:rPr lang="en-US" altLang="ko-KR" i="1" baseline="-25000" dirty="0" smtClean="0"/>
              <a:t>80MHz_lower_1x</a:t>
            </a:r>
            <a:r>
              <a:rPr lang="en-US" altLang="ko-KR" dirty="0"/>
              <a:t>, zeros(1,23</a:t>
            </a:r>
            <a:r>
              <a:rPr lang="en-US" altLang="ko-KR" dirty="0" smtClean="0"/>
              <a:t>),</a:t>
            </a:r>
            <a:r>
              <a:rPr lang="en-US" altLang="ko-KR" dirty="0">
                <a:solidFill>
                  <a:srgbClr val="FF0000"/>
                </a:solidFill>
              </a:rPr>
              <a:t> </a:t>
            </a:r>
            <a:r>
              <a:rPr lang="en-US" altLang="ko-KR" i="1" dirty="0" smtClean="0"/>
              <a:t>LTF</a:t>
            </a:r>
            <a:r>
              <a:rPr lang="en-US" altLang="ko-KR" i="1" baseline="-25000" dirty="0" smtClean="0"/>
              <a:t>80MHz_upper_1x</a:t>
            </a:r>
            <a:r>
              <a:rPr lang="en-US" altLang="ko-KR" dirty="0"/>
              <a:t>];</a:t>
            </a:r>
          </a:p>
          <a:p>
            <a:pPr lvl="2"/>
            <a:r>
              <a:rPr lang="en-US" altLang="ko-KR" i="1" dirty="0" smtClean="0"/>
              <a:t>LTF</a:t>
            </a:r>
            <a:r>
              <a:rPr lang="en-US" altLang="ko-KR" i="1" baseline="-25000" dirty="0" smtClean="0"/>
              <a:t>160MHz_upper_1x</a:t>
            </a:r>
            <a:r>
              <a:rPr lang="en-US" altLang="ko-KR" baseline="-25000" dirty="0" smtClean="0"/>
              <a:t> </a:t>
            </a:r>
            <a:r>
              <a:rPr lang="en-US" altLang="ko-KR" dirty="0"/>
              <a:t>= </a:t>
            </a:r>
            <a:r>
              <a:rPr lang="en-US" altLang="ko-KR" dirty="0" smtClean="0"/>
              <a:t>[</a:t>
            </a:r>
            <a:r>
              <a:rPr lang="en-US" altLang="ko-KR" i="1" dirty="0" smtClean="0"/>
              <a:t>LTF</a:t>
            </a:r>
            <a:r>
              <a:rPr lang="en-US" altLang="ko-KR" i="1" baseline="-25000" dirty="0" smtClean="0"/>
              <a:t>80MHz_lower_1x</a:t>
            </a:r>
            <a:r>
              <a:rPr lang="en-US" altLang="ko-KR" dirty="0"/>
              <a:t>, zeros(1,23)</a:t>
            </a:r>
            <a:r>
              <a:rPr lang="en-US" altLang="ko-KR" dirty="0" smtClean="0"/>
              <a:t>, </a:t>
            </a:r>
            <a:r>
              <a:rPr lang="en-US" altLang="ko-KR" dirty="0" smtClean="0">
                <a:solidFill>
                  <a:srgbClr val="FF0000"/>
                </a:solidFill>
              </a:rPr>
              <a:t>(-) </a:t>
            </a:r>
            <a:r>
              <a:rPr lang="en-US" altLang="ko-KR" i="1" dirty="0" smtClean="0"/>
              <a:t>LTF</a:t>
            </a:r>
            <a:r>
              <a:rPr lang="en-US" altLang="ko-KR" i="1" baseline="-25000" dirty="0" smtClean="0"/>
              <a:t>80MHz_upper_1x</a:t>
            </a:r>
            <a:r>
              <a:rPr lang="en-US" altLang="ko-KR" dirty="0" smtClean="0"/>
              <a:t>];</a:t>
            </a:r>
          </a:p>
          <a:p>
            <a:pPr lvl="3"/>
            <a:r>
              <a:rPr lang="en-US" altLang="ko-KR" i="1" dirty="0" smtClean="0"/>
              <a:t>LTF</a:t>
            </a:r>
            <a:r>
              <a:rPr lang="en-US" altLang="ko-KR" i="1" baseline="-25000" dirty="0" smtClean="0"/>
              <a:t>80MHz_lower_1x </a:t>
            </a:r>
            <a:r>
              <a:rPr lang="en-US" altLang="ko-KR" dirty="0"/>
              <a:t>and </a:t>
            </a:r>
            <a:r>
              <a:rPr lang="en-US" altLang="ko-KR" i="1" dirty="0" smtClean="0"/>
              <a:t>LTF</a:t>
            </a:r>
            <a:r>
              <a:rPr lang="en-US" altLang="ko-KR" i="1" baseline="-25000" dirty="0" smtClean="0"/>
              <a:t>80MHz_upper_1x  </a:t>
            </a:r>
            <a:r>
              <a:rPr lang="en-US" altLang="ko-KR" dirty="0"/>
              <a:t>are defined in 11ax</a:t>
            </a:r>
          </a:p>
          <a:p>
            <a:pPr lvl="4"/>
            <a:r>
              <a:rPr lang="en-US" altLang="ko-KR" dirty="0"/>
              <a:t>So, we can simply define </a:t>
            </a:r>
            <a:r>
              <a:rPr lang="en-US" altLang="ko-KR" dirty="0" smtClean="0"/>
              <a:t>1x </a:t>
            </a:r>
            <a:r>
              <a:rPr lang="en-US" altLang="ko-KR" dirty="0"/>
              <a:t>EHT-LTF sequences for 320MHz</a:t>
            </a:r>
          </a:p>
          <a:p>
            <a:pPr lvl="4"/>
            <a:endParaRPr lang="en-US" altLang="ko-KR" dirty="0"/>
          </a:p>
          <a:p>
            <a:pPr lvl="1"/>
            <a:r>
              <a:rPr lang="en-US" altLang="ko-KR" dirty="0"/>
              <a:t>Different from 4x &amp; 2x LTF sequences, </a:t>
            </a:r>
            <a:r>
              <a:rPr lang="en-US" altLang="ko-KR" dirty="0" smtClean="0"/>
              <a:t>we apply </a:t>
            </a:r>
            <a:r>
              <a:rPr lang="en-US" altLang="ko-KR" dirty="0"/>
              <a:t>phase rotation to</a:t>
            </a:r>
            <a:r>
              <a:rPr lang="en-US" altLang="ko-KR" i="1" dirty="0"/>
              <a:t> LTF</a:t>
            </a:r>
            <a:r>
              <a:rPr lang="en-US" altLang="ko-KR" i="1" baseline="-25000" dirty="0"/>
              <a:t>80MHz_upper_1x </a:t>
            </a:r>
            <a:r>
              <a:rPr lang="en-US" altLang="ko-KR" dirty="0"/>
              <a:t>of</a:t>
            </a:r>
            <a:r>
              <a:rPr lang="en-US" altLang="ko-KR" i="1" dirty="0"/>
              <a:t> LTF</a:t>
            </a:r>
            <a:r>
              <a:rPr lang="en-US" altLang="ko-KR" i="1" baseline="-25000" dirty="0"/>
              <a:t>160MHz_upper_1x</a:t>
            </a:r>
            <a:r>
              <a:rPr lang="en-US" altLang="ko-KR" baseline="-25000" dirty="0"/>
              <a:t> </a:t>
            </a:r>
            <a:r>
              <a:rPr lang="en-US" altLang="ko-KR" dirty="0"/>
              <a:t>to reduce PAPR</a:t>
            </a:r>
          </a:p>
          <a:p>
            <a:pPr lvl="2"/>
            <a:r>
              <a:rPr lang="en-US" altLang="ko-KR" dirty="0" smtClean="0"/>
              <a:t>0.3dB </a:t>
            </a:r>
            <a:r>
              <a:rPr lang="en-US" altLang="ko-KR" dirty="0"/>
              <a:t>is better than </a:t>
            </a:r>
            <a:r>
              <a:rPr lang="en-US" altLang="ko-KR" dirty="0" smtClean="0"/>
              <a:t>applying to </a:t>
            </a:r>
            <a:r>
              <a:rPr lang="en-US" altLang="ko-KR" i="1" dirty="0" smtClean="0"/>
              <a:t>LTF</a:t>
            </a:r>
            <a:r>
              <a:rPr lang="en-US" altLang="ko-KR" i="1" baseline="-25000" dirty="0" smtClean="0"/>
              <a:t>80MHz_lower_1x</a:t>
            </a:r>
            <a:r>
              <a:rPr lang="en-US" altLang="ko-KR" dirty="0" smtClean="0"/>
              <a:t> as in 4x &amp; 2x LTF</a:t>
            </a:r>
          </a:p>
          <a:p>
            <a:pPr lvl="2"/>
            <a:endParaRPr lang="en-US" altLang="ko-KR" dirty="0" smtClean="0"/>
          </a:p>
          <a:p>
            <a:pPr lvl="1"/>
            <a:r>
              <a:rPr lang="en-US" altLang="ko-KR" dirty="0" smtClean="0"/>
              <a:t>Since 1x LTF is not adequate for MU PPDU as in</a:t>
            </a:r>
            <a:r>
              <a:rPr lang="ko-KR" altLang="en-US" dirty="0" smtClean="0"/>
              <a:t> </a:t>
            </a:r>
            <a:r>
              <a:rPr lang="en-US" altLang="ko-KR" dirty="0" smtClean="0"/>
              <a:t>11ax, we only estimate PAPR in entire 320 MHz BW (RU4x996, </a:t>
            </a:r>
            <a:r>
              <a:rPr lang="en-US" altLang="ko-KR" i="1" dirty="0"/>
              <a:t>R</a:t>
            </a:r>
            <a:r>
              <a:rPr lang="en-US" altLang="ko-KR" i="1" baseline="-25000" dirty="0"/>
              <a:t>HELTF</a:t>
            </a:r>
            <a:r>
              <a:rPr lang="en-US" altLang="ko-KR" dirty="0"/>
              <a:t> vs. </a:t>
            </a:r>
            <a:r>
              <a:rPr lang="en-US" altLang="ko-KR" i="1" dirty="0"/>
              <a:t>P</a:t>
            </a:r>
            <a:r>
              <a:rPr lang="en-US" altLang="ko-KR" i="1" baseline="-25000" dirty="0"/>
              <a:t>HELTF</a:t>
            </a:r>
            <a:r>
              <a:rPr lang="en-US" altLang="ko-KR" dirty="0" smtClean="0"/>
              <a:t>)</a:t>
            </a:r>
          </a:p>
          <a:p>
            <a:pPr lvl="2"/>
            <a:r>
              <a:rPr lang="en-US" altLang="ko-KR" dirty="0" smtClean="0"/>
              <a:t>Worst PAPR for 320MHz = 5.26dB</a:t>
            </a:r>
          </a:p>
          <a:p>
            <a:pPr lvl="4"/>
            <a:endParaRPr lang="en-US" altLang="ko-KR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Jinmin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  <p:sp>
        <p:nvSpPr>
          <p:cNvPr id="7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878446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Jan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9282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Further Considerations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ko-KR" dirty="0" smtClean="0"/>
              <a:t>Even though PAPR is reasonable in our simulation, we have to investigate for puncturing cases and multiple RUs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In puncturing cases, we consider puncturing pattern in unit of 20MHz as in 11ax</a:t>
            </a:r>
          </a:p>
          <a:p>
            <a:pPr lvl="1"/>
            <a:r>
              <a:rPr lang="en-US" altLang="ko-KR" dirty="0" smtClean="0"/>
              <a:t>Different from 11ax, we consider that any sub-channel(s)(in unit of 20MHz) can be punctured</a:t>
            </a:r>
          </a:p>
          <a:p>
            <a:pPr lvl="1"/>
            <a:endParaRPr lang="en-US" altLang="ko-KR" dirty="0" smtClean="0"/>
          </a:p>
          <a:p>
            <a:r>
              <a:rPr lang="en-US" altLang="ko-KR" dirty="0" smtClean="0"/>
              <a:t>Moreover, since </a:t>
            </a:r>
            <a:r>
              <a:rPr lang="en-US" altLang="ko-KR" dirty="0" err="1" smtClean="0"/>
              <a:t>TGbe</a:t>
            </a:r>
            <a:r>
              <a:rPr lang="en-US" altLang="ko-KR" dirty="0" smtClean="0"/>
              <a:t> agreed that multiple RU can be allocated to single STA, we may need to check PAPR performance in various combinations</a:t>
            </a:r>
          </a:p>
          <a:p>
            <a:pPr lvl="1"/>
            <a:r>
              <a:rPr lang="en-US" altLang="ko-KR" dirty="0" smtClean="0"/>
              <a:t>The PAPR performance will be investigated after multiple RU discussion</a:t>
            </a:r>
          </a:p>
          <a:p>
            <a:endParaRPr lang="en-US" altLang="ko-KR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Jinmin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  <p:sp>
        <p:nvSpPr>
          <p:cNvPr id="7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878446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Jan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8703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Puncturing in 80MHz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ko-KR" dirty="0" smtClean="0"/>
              <a:t>Considering any 20MHz sub-channel can be punctured</a:t>
            </a:r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pPr lvl="1"/>
            <a:endParaRPr lang="en-US" altLang="ko-KR" dirty="0" smtClean="0"/>
          </a:p>
          <a:p>
            <a:pPr lvl="1"/>
            <a:endParaRPr lang="en-US" altLang="ko-KR" dirty="0" smtClean="0"/>
          </a:p>
          <a:p>
            <a:pPr lvl="1"/>
            <a:r>
              <a:rPr lang="en-US" altLang="ko-KR" dirty="0" smtClean="0"/>
              <a:t>We consider that the </a:t>
            </a:r>
            <a:r>
              <a:rPr lang="en-US" altLang="ko-KR" dirty="0"/>
              <a:t>center 26-tone RU </a:t>
            </a:r>
            <a:r>
              <a:rPr lang="en-US" altLang="ko-KR" dirty="0" smtClean="0"/>
              <a:t>is not allocated if </a:t>
            </a:r>
            <a:r>
              <a:rPr lang="en-US" altLang="ko-KR" dirty="0"/>
              <a:t>either of the two 20 MHz </a:t>
            </a:r>
            <a:r>
              <a:rPr lang="en-US" altLang="ko-KR" dirty="0" smtClean="0"/>
              <a:t>sub-channels </a:t>
            </a:r>
            <a:r>
              <a:rPr lang="en-US" altLang="ko-KR" dirty="0"/>
              <a:t>which the center 26-tone RU straddles </a:t>
            </a:r>
            <a:r>
              <a:rPr lang="en-US" altLang="ko-KR" dirty="0" smtClean="0"/>
              <a:t>get the </a:t>
            </a:r>
            <a:r>
              <a:rPr lang="en-US" altLang="ko-KR" dirty="0"/>
              <a:t>preamble </a:t>
            </a:r>
            <a:r>
              <a:rPr lang="en-US" altLang="ko-KR" dirty="0" smtClean="0"/>
              <a:t>punctured</a:t>
            </a:r>
          </a:p>
          <a:p>
            <a:pPr lvl="1"/>
            <a:r>
              <a:rPr lang="en-US" altLang="ko-KR" dirty="0" smtClean="0"/>
              <a:t>Depending how to define puncturing pattern in 11be, the worst PAPR can be different</a:t>
            </a:r>
          </a:p>
          <a:p>
            <a:pPr lvl="2"/>
            <a:r>
              <a:rPr lang="en-US" altLang="ko-KR" dirty="0" smtClean="0"/>
              <a:t>If we only consider some practical puncturing patterns, the worst PAPR could be smaller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Jinmin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  <p:graphicFrame>
        <p:nvGraphicFramePr>
          <p:cNvPr id="8" name="표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6827475"/>
              </p:ext>
            </p:extLst>
          </p:nvPr>
        </p:nvGraphicFramePr>
        <p:xfrm>
          <a:off x="672957" y="2179320"/>
          <a:ext cx="8077200" cy="1803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22443"/>
                <a:gridCol w="438732"/>
                <a:gridCol w="1403205"/>
                <a:gridCol w="1403205"/>
                <a:gridCol w="1403205"/>
                <a:gridCol w="1403205"/>
                <a:gridCol w="1403205"/>
              </a:tblGrid>
              <a:tr h="370840">
                <a:tc gridSpan="2">
                  <a:txBody>
                    <a:bodyPr/>
                    <a:lstStyle/>
                    <a:p>
                      <a:pPr algn="ctr" latinLnBrk="1"/>
                      <a:endParaRPr lang="ko-KR" altLang="en-US" sz="14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Worst</a:t>
                      </a:r>
                      <a:r>
                        <a:rPr lang="en-US" altLang="ko-KR" sz="1400" baseline="0" dirty="0" smtClean="0"/>
                        <a:t> </a:t>
                      </a:r>
                      <a:r>
                        <a:rPr lang="en-US" altLang="ko-KR" sz="1400" dirty="0" smtClean="0"/>
                        <a:t>PAPR dB(the number of punctured sub-channel for</a:t>
                      </a:r>
                      <a:r>
                        <a:rPr lang="en-US" altLang="ko-KR" sz="1400" baseline="0" dirty="0" smtClean="0"/>
                        <a:t> </a:t>
                      </a:r>
                      <a:r>
                        <a:rPr lang="en-US" altLang="ko-KR" sz="1400" dirty="0" smtClean="0"/>
                        <a:t>worst cases)</a:t>
                      </a:r>
                      <a:endParaRPr lang="ko-KR" altLang="en-US" sz="14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4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</a:tr>
              <a:tr h="370840">
                <a:tc gridSpan="2">
                  <a:txBody>
                    <a:bodyPr/>
                    <a:lstStyle/>
                    <a:p>
                      <a:pPr algn="ctr" latinLnBrk="1"/>
                      <a:endParaRPr lang="ko-KR" altLang="en-US" sz="14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Non</a:t>
                      </a:r>
                      <a:r>
                        <a:rPr lang="en-US" altLang="ko-KR" sz="1400" baseline="0" dirty="0" smtClean="0"/>
                        <a:t>-punctured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1</a:t>
                      </a:r>
                      <a:r>
                        <a:rPr lang="en-US" altLang="ko-KR" sz="1400" baseline="0" dirty="0" smtClean="0"/>
                        <a:t> sub-channel punctured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2</a:t>
                      </a:r>
                      <a:r>
                        <a:rPr lang="en-US" altLang="ko-KR" sz="1400" baseline="0" dirty="0" smtClean="0"/>
                        <a:t> sub-channels punctured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dirty="0" smtClean="0"/>
                        <a:t>3</a:t>
                      </a:r>
                      <a:r>
                        <a:rPr lang="en-US" altLang="ko-KR" sz="1400" baseline="0" dirty="0" smtClean="0"/>
                        <a:t> sub-channels punctured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dirty="0" smtClean="0"/>
                        <a:t>4</a:t>
                      </a:r>
                      <a:r>
                        <a:rPr lang="en-US" altLang="ko-KR" sz="1400" baseline="0" dirty="0" smtClean="0"/>
                        <a:t> sub-channels punctured</a:t>
                      </a:r>
                      <a:endParaRPr lang="ko-KR" altLang="en-US" sz="1400" dirty="0"/>
                    </a:p>
                  </a:txBody>
                  <a:tcPr anchor="ctr"/>
                </a:tc>
              </a:tr>
              <a:tr h="123613">
                <a:tc rowSpan="3"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80</a:t>
                      </a:r>
                    </a:p>
                    <a:p>
                      <a:pPr algn="ctr" latinLnBrk="1"/>
                      <a:r>
                        <a:rPr lang="en-US" altLang="ko-KR" sz="1400" dirty="0" smtClean="0"/>
                        <a:t>MHz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4x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6.29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7.94(2)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7.98(1&amp;4)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N/A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N/A</a:t>
                      </a:r>
                      <a:endParaRPr lang="ko-KR" altLang="en-US" sz="1400" dirty="0"/>
                    </a:p>
                  </a:txBody>
                  <a:tcPr anchor="ctr"/>
                </a:tc>
              </a:tr>
              <a:tr h="242147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2x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6.08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dirty="0" smtClean="0"/>
                        <a:t>8.22(4)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8.53(2&amp;3)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dirty="0" smtClean="0"/>
                        <a:t>N/A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dirty="0" smtClean="0"/>
                        <a:t>N/A</a:t>
                      </a:r>
                      <a:endParaRPr lang="ko-KR" altLang="en-US" sz="1400" dirty="0" smtClean="0"/>
                    </a:p>
                  </a:txBody>
                  <a:tcPr anchor="ctr"/>
                </a:tc>
              </a:tr>
              <a:tr h="123613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1x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5.00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dirty="0" smtClean="0"/>
                        <a:t>7.85(4)</a:t>
                      </a:r>
                      <a:endParaRPr lang="ko-KR" altLang="en-US" sz="14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8.61(1&amp;3)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dirty="0" smtClean="0"/>
                        <a:t>N/A</a:t>
                      </a:r>
                      <a:endParaRPr lang="ko-KR" altLang="en-US" sz="14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dirty="0" smtClean="0"/>
                        <a:t>N/A</a:t>
                      </a:r>
                      <a:endParaRPr lang="ko-KR" altLang="en-US" sz="1400" dirty="0" smtClean="0"/>
                    </a:p>
                  </a:txBody>
                  <a:tcPr anchor="ctr"/>
                </a:tc>
              </a:tr>
            </a:tbl>
          </a:graphicData>
        </a:graphic>
      </p:graphicFrame>
      <p:grpSp>
        <p:nvGrpSpPr>
          <p:cNvPr id="13" name="그룹 12"/>
          <p:cNvGrpSpPr/>
          <p:nvPr/>
        </p:nvGrpSpPr>
        <p:grpSpPr>
          <a:xfrm>
            <a:off x="5181600" y="5846852"/>
            <a:ext cx="3422578" cy="457200"/>
            <a:chOff x="-2070243" y="723900"/>
            <a:chExt cx="4584843" cy="762000"/>
          </a:xfrm>
        </p:grpSpPr>
        <p:sp>
          <p:nvSpPr>
            <p:cNvPr id="9" name="사다리꼴 8"/>
            <p:cNvSpPr/>
            <p:nvPr/>
          </p:nvSpPr>
          <p:spPr bwMode="auto">
            <a:xfrm>
              <a:off x="-2070243" y="723900"/>
              <a:ext cx="1143000" cy="762000"/>
            </a:xfrm>
            <a:prstGeom prst="trapezoid">
              <a:avLst/>
            </a:prstGeom>
            <a:pattFill prst="wdUpDiag">
              <a:fgClr>
                <a:schemeClr val="tx1"/>
              </a:fgClr>
              <a:bgClr>
                <a:schemeClr val="bg1"/>
              </a:bgClr>
            </a:patt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ko-KR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1</a:t>
              </a:r>
              <a:endParaRPr kumimoji="0" lang="ko-KR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0" name="사다리꼴 9"/>
            <p:cNvSpPr/>
            <p:nvPr/>
          </p:nvSpPr>
          <p:spPr bwMode="auto">
            <a:xfrm>
              <a:off x="-914400" y="723900"/>
              <a:ext cx="1143000" cy="762000"/>
            </a:xfrm>
            <a:prstGeom prst="trapezoid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ko-KR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2</a:t>
              </a:r>
              <a:endParaRPr kumimoji="0" lang="ko-KR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1" name="사다리꼴 10"/>
            <p:cNvSpPr/>
            <p:nvPr/>
          </p:nvSpPr>
          <p:spPr bwMode="auto">
            <a:xfrm>
              <a:off x="228600" y="723900"/>
              <a:ext cx="1143000" cy="762000"/>
            </a:xfrm>
            <a:prstGeom prst="trapezoid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ko-KR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3</a:t>
              </a:r>
              <a:endParaRPr kumimoji="0" lang="ko-KR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2" name="사다리꼴 11"/>
            <p:cNvSpPr/>
            <p:nvPr/>
          </p:nvSpPr>
          <p:spPr bwMode="auto">
            <a:xfrm>
              <a:off x="1371600" y="723900"/>
              <a:ext cx="1143000" cy="762000"/>
            </a:xfrm>
            <a:prstGeom prst="trapezoid">
              <a:avLst/>
            </a:prstGeom>
            <a:pattFill prst="wdUpDiag">
              <a:fgClr>
                <a:schemeClr val="tx1"/>
              </a:fgClr>
              <a:bgClr>
                <a:schemeClr val="bg1"/>
              </a:bgClr>
            </a:patt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ko-KR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4</a:t>
              </a:r>
              <a:endParaRPr kumimoji="0" lang="ko-KR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sp>
        <p:nvSpPr>
          <p:cNvPr id="14" name="TextBox 13"/>
          <p:cNvSpPr txBox="1"/>
          <p:nvPr/>
        </p:nvSpPr>
        <p:spPr>
          <a:xfrm>
            <a:off x="5206450" y="6255653"/>
            <a:ext cx="10920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punctured</a:t>
            </a:r>
            <a:endParaRPr lang="ko-KR" alt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7804080" y="6255653"/>
            <a:ext cx="10920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punctured</a:t>
            </a:r>
            <a:endParaRPr lang="ko-KR" alt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337969" y="5890539"/>
            <a:ext cx="502826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dirty="0" smtClean="0"/>
              <a:t>Ex) 2 sub-channels punctured cases for 4x LTF in 80MHz</a:t>
            </a:r>
            <a:endParaRPr lang="ko-KR" altLang="en-US" sz="1600" dirty="0"/>
          </a:p>
        </p:txBody>
      </p:sp>
      <p:sp>
        <p:nvSpPr>
          <p:cNvPr id="17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878446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Jan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6661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Puncturing in 160MHz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Considering any 20MHz sub-channel can be punctured</a:t>
            </a:r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r>
              <a:rPr lang="en-US" altLang="ko-KR" dirty="0" smtClean="0"/>
              <a:t>Since </a:t>
            </a:r>
            <a:r>
              <a:rPr lang="en-US" altLang="ko-KR" dirty="0"/>
              <a:t>we consider completely flexible puncturing </a:t>
            </a:r>
            <a:r>
              <a:rPr lang="en-US" altLang="ko-KR" dirty="0" smtClean="0"/>
              <a:t>patterns, the </a:t>
            </a:r>
            <a:r>
              <a:rPr lang="en-US" altLang="ko-KR" dirty="0"/>
              <a:t>PAPR is </a:t>
            </a:r>
            <a:r>
              <a:rPr lang="en-US" altLang="ko-KR" dirty="0" smtClean="0"/>
              <a:t>high. However, if </a:t>
            </a:r>
            <a:r>
              <a:rPr lang="en-US" altLang="ko-KR" dirty="0"/>
              <a:t>we only </a:t>
            </a:r>
            <a:r>
              <a:rPr lang="en-US" altLang="ko-KR" dirty="0" smtClean="0"/>
              <a:t>include some practical </a:t>
            </a:r>
            <a:r>
              <a:rPr lang="en-US" altLang="ko-KR" dirty="0"/>
              <a:t>puncturing </a:t>
            </a:r>
            <a:r>
              <a:rPr lang="en-US" altLang="ko-KR" dirty="0" smtClean="0"/>
              <a:t>patterns, </a:t>
            </a:r>
            <a:r>
              <a:rPr lang="en-US" altLang="ko-KR" dirty="0"/>
              <a:t>the worst PAPR </a:t>
            </a:r>
            <a:r>
              <a:rPr lang="en-US" altLang="ko-KR" dirty="0" smtClean="0"/>
              <a:t>could be </a:t>
            </a:r>
            <a:r>
              <a:rPr lang="en-US" altLang="ko-KR" dirty="0"/>
              <a:t>smaller</a:t>
            </a:r>
            <a:endParaRPr lang="en-US" altLang="ko-KR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Jinmin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13</a:t>
            </a:fld>
            <a:endParaRPr lang="en-US" altLang="ko-KR"/>
          </a:p>
        </p:txBody>
      </p:sp>
      <p:graphicFrame>
        <p:nvGraphicFramePr>
          <p:cNvPr id="8" name="표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7323538"/>
              </p:ext>
            </p:extLst>
          </p:nvPr>
        </p:nvGraphicFramePr>
        <p:xfrm>
          <a:off x="672957" y="2286000"/>
          <a:ext cx="8077200" cy="1803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22443"/>
                <a:gridCol w="438732"/>
                <a:gridCol w="1403205"/>
                <a:gridCol w="1403205"/>
                <a:gridCol w="1403205"/>
                <a:gridCol w="1403205"/>
                <a:gridCol w="1403205"/>
              </a:tblGrid>
              <a:tr h="370840">
                <a:tc gridSpan="2">
                  <a:txBody>
                    <a:bodyPr/>
                    <a:lstStyle/>
                    <a:p>
                      <a:pPr algn="ctr" latinLnBrk="1"/>
                      <a:endParaRPr lang="ko-KR" altLang="en-US" sz="14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Worst</a:t>
                      </a:r>
                      <a:r>
                        <a:rPr lang="en-US" altLang="ko-KR" sz="1400" baseline="0" dirty="0" smtClean="0"/>
                        <a:t> </a:t>
                      </a:r>
                      <a:r>
                        <a:rPr lang="en-US" altLang="ko-KR" sz="1400" dirty="0" smtClean="0"/>
                        <a:t>PAPR dB(the number of punctured sub-channel for</a:t>
                      </a:r>
                      <a:r>
                        <a:rPr lang="en-US" altLang="ko-KR" sz="1400" baseline="0" dirty="0" smtClean="0"/>
                        <a:t> </a:t>
                      </a:r>
                      <a:r>
                        <a:rPr lang="en-US" altLang="ko-KR" sz="1400" dirty="0" smtClean="0"/>
                        <a:t>worst cases)</a:t>
                      </a:r>
                      <a:endParaRPr lang="ko-KR" altLang="en-US" sz="14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4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</a:tr>
              <a:tr h="370840">
                <a:tc gridSpan="2">
                  <a:txBody>
                    <a:bodyPr/>
                    <a:lstStyle/>
                    <a:p>
                      <a:pPr algn="ctr" latinLnBrk="1"/>
                      <a:endParaRPr lang="ko-KR" altLang="en-US" sz="14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Non</a:t>
                      </a:r>
                      <a:r>
                        <a:rPr lang="en-US" altLang="ko-KR" sz="1400" baseline="0" dirty="0" smtClean="0"/>
                        <a:t>-punctured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1</a:t>
                      </a:r>
                      <a:r>
                        <a:rPr lang="en-US" altLang="ko-KR" sz="1400" baseline="0" dirty="0" smtClean="0"/>
                        <a:t> sub-channel punctured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2</a:t>
                      </a:r>
                      <a:r>
                        <a:rPr lang="en-US" altLang="ko-KR" sz="1400" baseline="0" dirty="0" smtClean="0"/>
                        <a:t> sub-channels punctured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dirty="0" smtClean="0"/>
                        <a:t>3</a:t>
                      </a:r>
                      <a:r>
                        <a:rPr lang="en-US" altLang="ko-KR" sz="1400" baseline="0" dirty="0" smtClean="0"/>
                        <a:t> sub-channels punctured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dirty="0" smtClean="0"/>
                        <a:t>4</a:t>
                      </a:r>
                      <a:r>
                        <a:rPr lang="en-US" altLang="ko-KR" sz="1400" baseline="0" dirty="0" smtClean="0"/>
                        <a:t> sub-channels punctured</a:t>
                      </a:r>
                      <a:endParaRPr lang="ko-KR" altLang="en-US" sz="1400" dirty="0"/>
                    </a:p>
                  </a:txBody>
                  <a:tcPr anchor="ctr"/>
                </a:tc>
              </a:tr>
              <a:tr h="123613">
                <a:tc rowSpan="3"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160</a:t>
                      </a:r>
                    </a:p>
                    <a:p>
                      <a:pPr algn="ctr" latinLnBrk="1"/>
                      <a:r>
                        <a:rPr lang="en-US" altLang="ko-KR" sz="1400" dirty="0" smtClean="0"/>
                        <a:t>MHz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4x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7.09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8.32(7)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dirty="0" smtClean="0"/>
                        <a:t>10.20(4&amp;7)</a:t>
                      </a:r>
                      <a:endParaRPr lang="ko-KR" altLang="en-US" sz="14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9.78(4,7&amp;8)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9.62(2,6,7&amp;8)</a:t>
                      </a:r>
                      <a:endParaRPr lang="ko-KR" altLang="en-US" sz="1400" dirty="0"/>
                    </a:p>
                  </a:txBody>
                  <a:tcPr anchor="ctr"/>
                </a:tc>
              </a:tr>
              <a:tr h="242147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2x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6.72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8.99(3)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10.67(4&amp;6)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10.33(2,4&amp;6)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9.91(2,3,4&amp;6)</a:t>
                      </a:r>
                      <a:endParaRPr lang="ko-KR" altLang="en-US" sz="1400" dirty="0"/>
                    </a:p>
                  </a:txBody>
                  <a:tcPr anchor="ctr"/>
                </a:tc>
              </a:tr>
              <a:tr h="123613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1x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5.12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8.06(1)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dirty="0" smtClean="0"/>
                        <a:t>9.84(4&amp;7)</a:t>
                      </a:r>
                      <a:endParaRPr lang="ko-KR" altLang="en-US" sz="14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9.52(4,6&amp;7)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10.54(1,3,5&amp;8)</a:t>
                      </a:r>
                      <a:endParaRPr lang="ko-KR" altLang="en-US" sz="140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5592803" y="6064726"/>
            <a:ext cx="10920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punctured</a:t>
            </a:r>
            <a:endParaRPr lang="ko-KR" alt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7366144" y="6064727"/>
            <a:ext cx="10920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punctured</a:t>
            </a:r>
            <a:endParaRPr lang="ko-KR" alt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762395" y="5479951"/>
            <a:ext cx="327638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dirty="0" smtClean="0"/>
              <a:t>Ex) 2 sub-channels punctured cases for 4x LTF in 160MHz</a:t>
            </a:r>
            <a:endParaRPr lang="ko-KR" altLang="en-US" sz="1600" dirty="0"/>
          </a:p>
        </p:txBody>
      </p:sp>
      <p:grpSp>
        <p:nvGrpSpPr>
          <p:cNvPr id="7" name="그룹 6"/>
          <p:cNvGrpSpPr/>
          <p:nvPr/>
        </p:nvGrpSpPr>
        <p:grpSpPr>
          <a:xfrm>
            <a:off x="3886200" y="5638800"/>
            <a:ext cx="4717978" cy="457200"/>
            <a:chOff x="-573131" y="5334000"/>
            <a:chExt cx="9177309" cy="762000"/>
          </a:xfrm>
        </p:grpSpPr>
        <p:grpSp>
          <p:nvGrpSpPr>
            <p:cNvPr id="13" name="그룹 12"/>
            <p:cNvGrpSpPr/>
            <p:nvPr/>
          </p:nvGrpSpPr>
          <p:grpSpPr>
            <a:xfrm>
              <a:off x="4019335" y="5334000"/>
              <a:ext cx="4584843" cy="762000"/>
              <a:chOff x="-2070243" y="723900"/>
              <a:chExt cx="4584843" cy="762000"/>
            </a:xfrm>
          </p:grpSpPr>
          <p:sp>
            <p:nvSpPr>
              <p:cNvPr id="9" name="사다리꼴 8"/>
              <p:cNvSpPr/>
              <p:nvPr/>
            </p:nvSpPr>
            <p:spPr bwMode="auto">
              <a:xfrm>
                <a:off x="-2070243" y="723900"/>
                <a:ext cx="1143000" cy="762000"/>
              </a:xfrm>
              <a:prstGeom prst="trapezoid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ko-KR" sz="2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rPr>
                  <a:t>5</a:t>
                </a:r>
                <a:endParaRPr kumimoji="0" lang="ko-KR" altLang="en-US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10" name="사다리꼴 9"/>
              <p:cNvSpPr/>
              <p:nvPr/>
            </p:nvSpPr>
            <p:spPr bwMode="auto">
              <a:xfrm>
                <a:off x="-914400" y="723900"/>
                <a:ext cx="1143000" cy="762000"/>
              </a:xfrm>
              <a:prstGeom prst="trapezoid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ko-KR" sz="2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rPr>
                  <a:t>6</a:t>
                </a:r>
                <a:endParaRPr kumimoji="0" lang="ko-KR" altLang="en-US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11" name="사다리꼴 10"/>
              <p:cNvSpPr/>
              <p:nvPr/>
            </p:nvSpPr>
            <p:spPr bwMode="auto">
              <a:xfrm>
                <a:off x="228600" y="723900"/>
                <a:ext cx="1143000" cy="762000"/>
              </a:xfrm>
              <a:prstGeom prst="trapezoid">
                <a:avLst/>
              </a:prstGeom>
              <a:pattFill prst="wdUpDiag">
                <a:fgClr>
                  <a:schemeClr val="tx1"/>
                </a:fgClr>
                <a:bgClr>
                  <a:schemeClr val="bg1"/>
                </a:bgClr>
              </a:patt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ko-KR" sz="2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rPr>
                  <a:t>7</a:t>
                </a:r>
                <a:endParaRPr kumimoji="0" lang="ko-KR" altLang="en-US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12" name="사다리꼴 11"/>
              <p:cNvSpPr/>
              <p:nvPr/>
            </p:nvSpPr>
            <p:spPr bwMode="auto">
              <a:xfrm>
                <a:off x="1371600" y="723900"/>
                <a:ext cx="1143000" cy="762000"/>
              </a:xfrm>
              <a:prstGeom prst="trapezoid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ko-KR" sz="2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rPr>
                  <a:t>8</a:t>
                </a:r>
                <a:endParaRPr kumimoji="0" lang="ko-KR" altLang="en-US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</p:grpSp>
        <p:grpSp>
          <p:nvGrpSpPr>
            <p:cNvPr id="17" name="그룹 16"/>
            <p:cNvGrpSpPr/>
            <p:nvPr/>
          </p:nvGrpSpPr>
          <p:grpSpPr>
            <a:xfrm>
              <a:off x="-573131" y="5334000"/>
              <a:ext cx="4584843" cy="762000"/>
              <a:chOff x="-2070243" y="723900"/>
              <a:chExt cx="4584843" cy="762000"/>
            </a:xfrm>
          </p:grpSpPr>
          <p:sp>
            <p:nvSpPr>
              <p:cNvPr id="18" name="사다리꼴 17"/>
              <p:cNvSpPr/>
              <p:nvPr/>
            </p:nvSpPr>
            <p:spPr bwMode="auto">
              <a:xfrm>
                <a:off x="-2070243" y="723900"/>
                <a:ext cx="1143000" cy="762000"/>
              </a:xfrm>
              <a:prstGeom prst="trapezoid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ko-KR" sz="2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rPr>
                  <a:t>1</a:t>
                </a:r>
                <a:endParaRPr kumimoji="0" lang="ko-KR" altLang="en-US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19" name="사다리꼴 18"/>
              <p:cNvSpPr/>
              <p:nvPr/>
            </p:nvSpPr>
            <p:spPr bwMode="auto">
              <a:xfrm>
                <a:off x="-914400" y="723900"/>
                <a:ext cx="1143000" cy="762000"/>
              </a:xfrm>
              <a:prstGeom prst="trapezoid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ko-KR" sz="2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rPr>
                  <a:t>2</a:t>
                </a:r>
                <a:endParaRPr kumimoji="0" lang="ko-KR" altLang="en-US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20" name="사다리꼴 19"/>
              <p:cNvSpPr/>
              <p:nvPr/>
            </p:nvSpPr>
            <p:spPr bwMode="auto">
              <a:xfrm>
                <a:off x="228600" y="723900"/>
                <a:ext cx="1143000" cy="762000"/>
              </a:xfrm>
              <a:prstGeom prst="trapezoid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ko-KR" sz="2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rPr>
                  <a:t>3</a:t>
                </a:r>
                <a:endParaRPr kumimoji="0" lang="ko-KR" altLang="en-US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21" name="사다리꼴 20"/>
              <p:cNvSpPr/>
              <p:nvPr/>
            </p:nvSpPr>
            <p:spPr bwMode="auto">
              <a:xfrm>
                <a:off x="1371600" y="723900"/>
                <a:ext cx="1143000" cy="762000"/>
              </a:xfrm>
              <a:prstGeom prst="trapezoid">
                <a:avLst/>
              </a:prstGeom>
              <a:pattFill prst="wdUpDiag">
                <a:fgClr>
                  <a:schemeClr val="tx1"/>
                </a:fgClr>
                <a:bgClr>
                  <a:schemeClr val="bg1"/>
                </a:bgClr>
              </a:patt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ko-KR" sz="2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rPr>
                  <a:t>4</a:t>
                </a:r>
                <a:endParaRPr kumimoji="0" lang="ko-KR" altLang="en-US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</p:grpSp>
      </p:grpSp>
      <p:sp>
        <p:nvSpPr>
          <p:cNvPr id="22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878446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Jan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0739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Puncturing in 320MHz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Considering any 20MHz sub-channel can be punctured</a:t>
            </a:r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pPr lvl="1"/>
            <a:r>
              <a:rPr lang="en-US" altLang="ko-KR" dirty="0" smtClean="0"/>
              <a:t>Similar to previous results, PAPR highly increases up depending on the puncturing pattern.</a:t>
            </a:r>
          </a:p>
          <a:p>
            <a:endParaRPr lang="en-US" altLang="ko-KR" dirty="0" smtClean="0"/>
          </a:p>
          <a:p>
            <a:pPr lvl="1"/>
            <a:endParaRPr lang="en-US" altLang="ko-KR" dirty="0" smtClean="0"/>
          </a:p>
          <a:p>
            <a:pPr lvl="1"/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Jinmin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14</a:t>
            </a:fld>
            <a:endParaRPr lang="en-US" altLang="ko-KR"/>
          </a:p>
        </p:txBody>
      </p:sp>
      <p:graphicFrame>
        <p:nvGraphicFramePr>
          <p:cNvPr id="8" name="표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3417460"/>
              </p:ext>
            </p:extLst>
          </p:nvPr>
        </p:nvGraphicFramePr>
        <p:xfrm>
          <a:off x="152400" y="2286000"/>
          <a:ext cx="8915400" cy="1981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33400"/>
                <a:gridCol w="381000"/>
                <a:gridCol w="762000"/>
                <a:gridCol w="762000"/>
                <a:gridCol w="762000"/>
                <a:gridCol w="762000"/>
                <a:gridCol w="838200"/>
                <a:gridCol w="914400"/>
                <a:gridCol w="990600"/>
                <a:gridCol w="1066800"/>
                <a:gridCol w="1143000"/>
              </a:tblGrid>
              <a:tr h="152400">
                <a:tc gridSpan="2">
                  <a:txBody>
                    <a:bodyPr/>
                    <a:lstStyle/>
                    <a:p>
                      <a:pPr algn="ctr" latinLnBrk="1"/>
                      <a:endParaRPr lang="ko-KR" altLang="en-US" sz="10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 smtClean="0"/>
                        <a:t>Worst</a:t>
                      </a:r>
                      <a:r>
                        <a:rPr lang="en-US" altLang="ko-KR" sz="1000" baseline="0" dirty="0" smtClean="0"/>
                        <a:t> </a:t>
                      </a:r>
                      <a:r>
                        <a:rPr lang="en-US" altLang="ko-KR" sz="1000" dirty="0" smtClean="0"/>
                        <a:t>PAPR dB(the number of punctured sub-channel for</a:t>
                      </a:r>
                      <a:r>
                        <a:rPr lang="en-US" altLang="ko-KR" sz="1000" baseline="0" dirty="0" smtClean="0"/>
                        <a:t> </a:t>
                      </a:r>
                      <a:r>
                        <a:rPr lang="en-US" altLang="ko-KR" sz="1000" dirty="0" smtClean="0"/>
                        <a:t>worst cases)</a:t>
                      </a:r>
                      <a:endParaRPr lang="ko-KR" altLang="en-US" sz="10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4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4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4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4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400" dirty="0"/>
                    </a:p>
                  </a:txBody>
                  <a:tcPr anchor="ctr"/>
                </a:tc>
              </a:tr>
              <a:tr h="137160">
                <a:tc gridSpan="2">
                  <a:txBody>
                    <a:bodyPr/>
                    <a:lstStyle/>
                    <a:p>
                      <a:pPr algn="ctr" latinLnBrk="1"/>
                      <a:endParaRPr lang="ko-KR" altLang="en-US" sz="10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 smtClean="0"/>
                        <a:t>Non</a:t>
                      </a:r>
                      <a:r>
                        <a:rPr lang="en-US" altLang="ko-KR" sz="1000" baseline="0" dirty="0" smtClean="0"/>
                        <a:t>-punctured</a:t>
                      </a:r>
                      <a:endParaRPr lang="ko-KR" alt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 smtClean="0"/>
                        <a:t>1</a:t>
                      </a:r>
                      <a:r>
                        <a:rPr lang="en-US" altLang="ko-KR" sz="1000" baseline="0" dirty="0" smtClean="0"/>
                        <a:t> sub-channel punctured</a:t>
                      </a:r>
                      <a:endParaRPr lang="ko-KR" alt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 smtClean="0"/>
                        <a:t>2</a:t>
                      </a:r>
                      <a:r>
                        <a:rPr lang="en-US" altLang="ko-KR" sz="1000" baseline="0" dirty="0" smtClean="0"/>
                        <a:t> sub-channels punctured</a:t>
                      </a:r>
                      <a:endParaRPr lang="ko-KR" alt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dirty="0" smtClean="0"/>
                        <a:t>3</a:t>
                      </a:r>
                      <a:r>
                        <a:rPr lang="en-US" altLang="ko-KR" sz="1000" baseline="0" dirty="0" smtClean="0"/>
                        <a:t> sub-channels punctured</a:t>
                      </a:r>
                      <a:endParaRPr lang="ko-KR" alt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dirty="0" smtClean="0"/>
                        <a:t>4</a:t>
                      </a:r>
                      <a:r>
                        <a:rPr lang="en-US" altLang="ko-KR" sz="1000" baseline="0" dirty="0" smtClean="0"/>
                        <a:t> sub-channels punctured</a:t>
                      </a:r>
                      <a:endParaRPr lang="ko-KR" alt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dirty="0" smtClean="0"/>
                        <a:t>5</a:t>
                      </a:r>
                      <a:r>
                        <a:rPr lang="en-US" altLang="ko-KR" sz="1000" baseline="0" dirty="0" smtClean="0"/>
                        <a:t> sub-channels  punctured</a:t>
                      </a:r>
                      <a:endParaRPr lang="ko-KR" alt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dirty="0" smtClean="0"/>
                        <a:t>6</a:t>
                      </a:r>
                      <a:r>
                        <a:rPr lang="en-US" altLang="ko-KR" sz="1000" baseline="0" dirty="0" smtClean="0"/>
                        <a:t> sub-channels punctured</a:t>
                      </a:r>
                      <a:endParaRPr lang="ko-KR" alt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dirty="0" smtClean="0"/>
                        <a:t>7</a:t>
                      </a:r>
                      <a:r>
                        <a:rPr lang="en-US" altLang="ko-KR" sz="1000" baseline="0" dirty="0" smtClean="0"/>
                        <a:t> sub-channels punctured</a:t>
                      </a:r>
                      <a:endParaRPr lang="ko-KR" alt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dirty="0" smtClean="0"/>
                        <a:t>8</a:t>
                      </a:r>
                      <a:r>
                        <a:rPr lang="en-US" altLang="ko-KR" sz="1000" baseline="0" dirty="0" smtClean="0"/>
                        <a:t> sub-channels punctured</a:t>
                      </a:r>
                      <a:endParaRPr lang="ko-KR" altLang="en-US" sz="1000" dirty="0"/>
                    </a:p>
                  </a:txBody>
                  <a:tcPr anchor="ctr"/>
                </a:tc>
              </a:tr>
              <a:tr h="123613">
                <a:tc rowSpan="3"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 smtClean="0"/>
                        <a:t>320</a:t>
                      </a:r>
                    </a:p>
                    <a:p>
                      <a:pPr algn="ctr" latinLnBrk="1"/>
                      <a:r>
                        <a:rPr lang="en-US" altLang="ko-KR" sz="1000" dirty="0" smtClean="0"/>
                        <a:t>MHz</a:t>
                      </a:r>
                      <a:endParaRPr lang="ko-KR" alt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 smtClean="0"/>
                        <a:t>4x</a:t>
                      </a:r>
                      <a:endParaRPr lang="ko-KR" alt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 smtClean="0"/>
                        <a:t>7.09</a:t>
                      </a:r>
                      <a:endParaRPr lang="ko-KR" alt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 smtClean="0"/>
                        <a:t>9.07</a:t>
                      </a:r>
                    </a:p>
                    <a:p>
                      <a:pPr algn="ctr" latinLnBrk="1"/>
                      <a:r>
                        <a:rPr lang="en-US" altLang="ko-KR" sz="1000" dirty="0" smtClean="0"/>
                        <a:t>(12)</a:t>
                      </a:r>
                      <a:endParaRPr lang="ko-KR" alt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 smtClean="0"/>
                        <a:t>10.45</a:t>
                      </a:r>
                    </a:p>
                    <a:p>
                      <a:pPr algn="ctr" latinLnBrk="1"/>
                      <a:r>
                        <a:rPr lang="en-US" altLang="ko-KR" sz="1000" dirty="0" smtClean="0"/>
                        <a:t>(1&amp;12)</a:t>
                      </a:r>
                      <a:endParaRPr lang="ko-KR" alt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 smtClean="0"/>
                        <a:t>11.41</a:t>
                      </a:r>
                    </a:p>
                    <a:p>
                      <a:pPr algn="ctr" latinLnBrk="1"/>
                      <a:r>
                        <a:rPr lang="en-US" altLang="ko-KR" sz="1000" dirty="0" smtClean="0"/>
                        <a:t>(1,2&amp;12)</a:t>
                      </a:r>
                      <a:endParaRPr lang="ko-KR" alt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 smtClean="0"/>
                        <a:t>12.14</a:t>
                      </a:r>
                    </a:p>
                    <a:p>
                      <a:pPr algn="ctr" latinLnBrk="1"/>
                      <a:r>
                        <a:rPr lang="en-US" altLang="ko-KR" sz="1000" dirty="0" smtClean="0"/>
                        <a:t>(1,2,11,12)</a:t>
                      </a:r>
                      <a:endParaRPr lang="ko-KR" alt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 smtClean="0"/>
                        <a:t>12.13</a:t>
                      </a:r>
                    </a:p>
                    <a:p>
                      <a:pPr algn="ctr" latinLnBrk="1"/>
                      <a:r>
                        <a:rPr lang="en-US" altLang="ko-KR" sz="1000" dirty="0" smtClean="0"/>
                        <a:t>(1,2,3,11,12)</a:t>
                      </a:r>
                      <a:endParaRPr lang="ko-KR" alt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 smtClean="0"/>
                        <a:t>12.48</a:t>
                      </a:r>
                    </a:p>
                    <a:p>
                      <a:pPr algn="ctr" latinLnBrk="1"/>
                      <a:r>
                        <a:rPr lang="en-US" altLang="ko-KR" sz="1000" dirty="0" smtClean="0"/>
                        <a:t>(2,3,4,6,9,14)</a:t>
                      </a:r>
                      <a:endParaRPr lang="ko-KR" alt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 smtClean="0"/>
                        <a:t>12.47</a:t>
                      </a:r>
                    </a:p>
                    <a:p>
                      <a:pPr algn="ctr" latinLnBrk="1"/>
                      <a:r>
                        <a:rPr lang="en-US" altLang="ko-KR" sz="900" dirty="0" smtClean="0"/>
                        <a:t>(1,2,4,8,11,12,16)</a:t>
                      </a:r>
                      <a:endParaRPr lang="ko-KR" alt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 smtClean="0"/>
                        <a:t>12.40</a:t>
                      </a:r>
                    </a:p>
                    <a:p>
                      <a:pPr algn="ctr" latinLnBrk="1"/>
                      <a:r>
                        <a:rPr lang="en-US" altLang="ko-KR" sz="900" dirty="0" smtClean="0"/>
                        <a:t>(1,2,4,5,8,11,12,16)</a:t>
                      </a:r>
                      <a:endParaRPr lang="ko-KR" altLang="en-US" sz="900" dirty="0"/>
                    </a:p>
                  </a:txBody>
                  <a:tcPr anchor="ctr"/>
                </a:tc>
              </a:tr>
              <a:tr h="242147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 smtClean="0"/>
                        <a:t>2x</a:t>
                      </a:r>
                      <a:endParaRPr lang="ko-KR" alt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 smtClean="0"/>
                        <a:t>6.69</a:t>
                      </a:r>
                      <a:endParaRPr lang="ko-KR" alt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 smtClean="0"/>
                        <a:t>8.92</a:t>
                      </a:r>
                    </a:p>
                    <a:p>
                      <a:pPr algn="ctr" latinLnBrk="1"/>
                      <a:r>
                        <a:rPr lang="en-US" altLang="ko-KR" sz="1000" dirty="0" smtClean="0"/>
                        <a:t>(11)</a:t>
                      </a:r>
                      <a:endParaRPr lang="ko-KR" alt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 smtClean="0"/>
                        <a:t>10.26</a:t>
                      </a:r>
                    </a:p>
                    <a:p>
                      <a:pPr algn="ctr" latinLnBrk="1"/>
                      <a:r>
                        <a:rPr lang="en-US" altLang="ko-KR" sz="1000" dirty="0" smtClean="0"/>
                        <a:t>(4&amp;9)</a:t>
                      </a:r>
                      <a:endParaRPr lang="ko-KR" alt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 smtClean="0"/>
                        <a:t>11.10</a:t>
                      </a:r>
                    </a:p>
                    <a:p>
                      <a:pPr algn="ctr" latinLnBrk="1"/>
                      <a:r>
                        <a:rPr lang="en-US" altLang="ko-KR" sz="1000" dirty="0" smtClean="0"/>
                        <a:t>(4,</a:t>
                      </a:r>
                      <a:r>
                        <a:rPr lang="en-US" altLang="ko-KR" sz="1000" baseline="0" dirty="0" smtClean="0"/>
                        <a:t>9</a:t>
                      </a:r>
                      <a:r>
                        <a:rPr lang="en-US" altLang="ko-KR" sz="1000" dirty="0" smtClean="0"/>
                        <a:t>&amp;</a:t>
                      </a:r>
                      <a:r>
                        <a:rPr lang="en-US" altLang="ko-KR" sz="1000" baseline="0" dirty="0" smtClean="0"/>
                        <a:t>11</a:t>
                      </a:r>
                      <a:r>
                        <a:rPr lang="en-US" altLang="ko-KR" sz="1000" dirty="0" smtClean="0"/>
                        <a:t>)</a:t>
                      </a:r>
                      <a:endParaRPr lang="ko-KR" alt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 smtClean="0"/>
                        <a:t>11.56</a:t>
                      </a:r>
                    </a:p>
                    <a:p>
                      <a:pPr algn="ctr" latinLnBrk="1"/>
                      <a:r>
                        <a:rPr lang="en-US" altLang="ko-KR" sz="1000" dirty="0" smtClean="0"/>
                        <a:t>(4,9,10,11)</a:t>
                      </a:r>
                      <a:endParaRPr lang="ko-KR" alt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 smtClean="0"/>
                        <a:t>12.19</a:t>
                      </a:r>
                    </a:p>
                    <a:p>
                      <a:pPr algn="ctr" latinLnBrk="1"/>
                      <a:r>
                        <a:rPr lang="en-US" altLang="ko-KR" sz="1000" dirty="0" smtClean="0"/>
                        <a:t>(4,9,10,11,14)</a:t>
                      </a:r>
                      <a:endParaRPr lang="ko-KR" alt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 smtClean="0"/>
                        <a:t>13.25</a:t>
                      </a:r>
                    </a:p>
                    <a:p>
                      <a:pPr algn="ctr" latinLnBrk="1"/>
                      <a:r>
                        <a:rPr lang="en-US" altLang="ko-KR" sz="1000" dirty="0" smtClean="0"/>
                        <a:t>(4,6,9,10,11,14)</a:t>
                      </a:r>
                      <a:endParaRPr lang="ko-KR" alt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 smtClean="0"/>
                        <a:t>13.06</a:t>
                      </a:r>
                    </a:p>
                    <a:p>
                      <a:pPr algn="ctr" latinLnBrk="1"/>
                      <a:r>
                        <a:rPr lang="en-US" altLang="ko-KR" sz="900" dirty="0" smtClean="0"/>
                        <a:t>(2,4,6,9,10,11,14)</a:t>
                      </a:r>
                      <a:endParaRPr lang="ko-KR" alt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 smtClean="0"/>
                        <a:t>12.87</a:t>
                      </a:r>
                    </a:p>
                    <a:p>
                      <a:pPr algn="ctr" latinLnBrk="1"/>
                      <a:r>
                        <a:rPr lang="en-US" altLang="ko-KR" sz="900" dirty="0" smtClean="0"/>
                        <a:t>(2,4,6,7,9,10,11,14)</a:t>
                      </a:r>
                      <a:endParaRPr lang="ko-KR" altLang="en-US" sz="900" dirty="0"/>
                    </a:p>
                  </a:txBody>
                  <a:tcPr anchor="ctr"/>
                </a:tc>
              </a:tr>
              <a:tr h="123613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 smtClean="0"/>
                        <a:t>1x</a:t>
                      </a:r>
                      <a:endParaRPr lang="ko-KR" alt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 smtClean="0"/>
                        <a:t>5.26</a:t>
                      </a:r>
                      <a:endParaRPr lang="ko-KR" alt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 smtClean="0"/>
                        <a:t>8.28</a:t>
                      </a:r>
                    </a:p>
                    <a:p>
                      <a:pPr algn="ctr" latinLnBrk="1"/>
                      <a:r>
                        <a:rPr lang="en-US" altLang="ko-KR" sz="1000" dirty="0" smtClean="0"/>
                        <a:t>(3)</a:t>
                      </a:r>
                      <a:endParaRPr lang="ko-KR" alt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 smtClean="0"/>
                        <a:t>9.17</a:t>
                      </a:r>
                    </a:p>
                    <a:p>
                      <a:pPr algn="ctr" latinLnBrk="1"/>
                      <a:r>
                        <a:rPr lang="en-US" altLang="ko-KR" sz="1000" dirty="0" smtClean="0"/>
                        <a:t>(5&amp;15)</a:t>
                      </a:r>
                      <a:endParaRPr lang="ko-KR" alt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 smtClean="0"/>
                        <a:t>10.19</a:t>
                      </a:r>
                    </a:p>
                    <a:p>
                      <a:pPr algn="ctr" latinLnBrk="1"/>
                      <a:r>
                        <a:rPr lang="en-US" altLang="ko-KR" sz="1000" dirty="0" smtClean="0"/>
                        <a:t>(5,</a:t>
                      </a:r>
                      <a:r>
                        <a:rPr lang="en-US" altLang="ko-KR" sz="1000" baseline="0" dirty="0" smtClean="0"/>
                        <a:t>15</a:t>
                      </a:r>
                      <a:r>
                        <a:rPr lang="en-US" altLang="ko-KR" sz="1000" dirty="0" smtClean="0"/>
                        <a:t>&amp;</a:t>
                      </a:r>
                      <a:r>
                        <a:rPr lang="en-US" altLang="ko-KR" sz="1000" baseline="0" dirty="0" smtClean="0"/>
                        <a:t>16</a:t>
                      </a:r>
                      <a:r>
                        <a:rPr lang="en-US" altLang="ko-KR" sz="1000" dirty="0" smtClean="0"/>
                        <a:t>)</a:t>
                      </a:r>
                      <a:endParaRPr lang="ko-KR" alt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 smtClean="0"/>
                        <a:t>10.77</a:t>
                      </a:r>
                    </a:p>
                    <a:p>
                      <a:pPr algn="ctr" latinLnBrk="1"/>
                      <a:r>
                        <a:rPr lang="en-US" altLang="ko-KR" sz="1000" dirty="0" smtClean="0"/>
                        <a:t>(5,14,15,16)</a:t>
                      </a:r>
                      <a:endParaRPr lang="ko-KR" alt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 smtClean="0"/>
                        <a:t>11.37</a:t>
                      </a:r>
                    </a:p>
                    <a:p>
                      <a:pPr algn="ctr" latinLnBrk="1"/>
                      <a:r>
                        <a:rPr lang="en-US" altLang="ko-KR" sz="1000" dirty="0" smtClean="0"/>
                        <a:t>(2,5,10,15,16)</a:t>
                      </a:r>
                      <a:endParaRPr lang="ko-KR" alt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 smtClean="0"/>
                        <a:t>12.32</a:t>
                      </a:r>
                    </a:p>
                    <a:p>
                      <a:pPr algn="ctr" latinLnBrk="1"/>
                      <a:r>
                        <a:rPr lang="en-US" altLang="ko-KR" sz="1000" dirty="0" smtClean="0"/>
                        <a:t>(4,5,6,8,12,15)</a:t>
                      </a:r>
                      <a:endParaRPr lang="ko-KR" alt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 smtClean="0"/>
                        <a:t>12.24</a:t>
                      </a:r>
                    </a:p>
                    <a:p>
                      <a:pPr algn="ctr" latinLnBrk="1"/>
                      <a:r>
                        <a:rPr lang="en-US" altLang="ko-KR" sz="900" dirty="0" smtClean="0"/>
                        <a:t>(2,5,6,10,14,15,16)</a:t>
                      </a:r>
                      <a:endParaRPr lang="ko-KR" alt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 smtClean="0"/>
                        <a:t>12.77</a:t>
                      </a:r>
                    </a:p>
                    <a:p>
                      <a:pPr algn="ctr" latinLnBrk="1"/>
                      <a:r>
                        <a:rPr lang="en-US" altLang="ko-KR" sz="900" dirty="0" smtClean="0"/>
                        <a:t>(1,3,5,8,9,11,14,15)</a:t>
                      </a:r>
                      <a:endParaRPr lang="ko-KR" altLang="en-US" sz="900" dirty="0"/>
                    </a:p>
                  </a:txBody>
                  <a:tcPr anchor="ctr"/>
                </a:tc>
              </a:tr>
            </a:tbl>
          </a:graphicData>
        </a:graphic>
      </p:graphicFrame>
      <p:grpSp>
        <p:nvGrpSpPr>
          <p:cNvPr id="35" name="그룹 34"/>
          <p:cNvGrpSpPr/>
          <p:nvPr/>
        </p:nvGrpSpPr>
        <p:grpSpPr>
          <a:xfrm>
            <a:off x="1143000" y="5257800"/>
            <a:ext cx="6871769" cy="998823"/>
            <a:chOff x="1143000" y="5401977"/>
            <a:chExt cx="6871769" cy="998823"/>
          </a:xfrm>
        </p:grpSpPr>
        <p:sp>
          <p:nvSpPr>
            <p:cNvPr id="14" name="TextBox 13"/>
            <p:cNvSpPr txBox="1"/>
            <p:nvPr/>
          </p:nvSpPr>
          <p:spPr>
            <a:xfrm>
              <a:off x="1143000" y="6123801"/>
              <a:ext cx="109205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dirty="0" smtClean="0"/>
                <a:t>punctured</a:t>
              </a:r>
              <a:endParaRPr lang="ko-KR" altLang="en-US" dirty="0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5759470" y="6114476"/>
              <a:ext cx="109205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dirty="0" smtClean="0"/>
                <a:t>punctured</a:t>
              </a:r>
              <a:endParaRPr lang="ko-KR" altLang="en-US" dirty="0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2027008" y="5401977"/>
              <a:ext cx="503667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600" dirty="0" smtClean="0"/>
                <a:t>Ex) 2 sub-channels punctured cases for 4x LTF in 320MHz</a:t>
              </a:r>
              <a:endParaRPr lang="ko-KR" altLang="en-US" sz="1600" dirty="0"/>
            </a:p>
          </p:txBody>
        </p:sp>
        <p:grpSp>
          <p:nvGrpSpPr>
            <p:cNvPr id="33" name="그룹 32"/>
            <p:cNvGrpSpPr/>
            <p:nvPr/>
          </p:nvGrpSpPr>
          <p:grpSpPr>
            <a:xfrm>
              <a:off x="1391791" y="5782500"/>
              <a:ext cx="6622978" cy="383059"/>
              <a:chOff x="-838200" y="5638800"/>
              <a:chExt cx="9442378" cy="459259"/>
            </a:xfrm>
          </p:grpSpPr>
          <p:grpSp>
            <p:nvGrpSpPr>
              <p:cNvPr id="7" name="그룹 6"/>
              <p:cNvGrpSpPr/>
              <p:nvPr/>
            </p:nvGrpSpPr>
            <p:grpSpPr>
              <a:xfrm>
                <a:off x="3886200" y="5638800"/>
                <a:ext cx="4717978" cy="457200"/>
                <a:chOff x="-573131" y="5334000"/>
                <a:chExt cx="9177309" cy="762000"/>
              </a:xfrm>
            </p:grpSpPr>
            <p:grpSp>
              <p:nvGrpSpPr>
                <p:cNvPr id="13" name="그룹 12"/>
                <p:cNvGrpSpPr/>
                <p:nvPr/>
              </p:nvGrpSpPr>
              <p:grpSpPr>
                <a:xfrm>
                  <a:off x="4019335" y="5334000"/>
                  <a:ext cx="4584843" cy="762000"/>
                  <a:chOff x="-2070243" y="723900"/>
                  <a:chExt cx="4584843" cy="762000"/>
                </a:xfrm>
              </p:grpSpPr>
              <p:sp>
                <p:nvSpPr>
                  <p:cNvPr id="9" name="사다리꼴 8"/>
                  <p:cNvSpPr/>
                  <p:nvPr/>
                </p:nvSpPr>
                <p:spPr bwMode="auto">
                  <a:xfrm>
                    <a:off x="-2070243" y="723900"/>
                    <a:ext cx="1143000" cy="762000"/>
                  </a:xfrm>
                  <a:prstGeom prst="trapezoid">
                    <a:avLst/>
                  </a:prstGeom>
                  <a:noFill/>
                  <a:ln w="12700" cap="flat" cmpd="sng" algn="ctr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vert="horz" wrap="square" lIns="91440" tIns="45720" rIns="91440" bIns="45720" numCol="1" rtlCol="0" anchor="ctr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en-US" altLang="ko-KR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rPr>
                      <a:t>13</a:t>
                    </a:r>
                    <a:endParaRPr kumimoji="0" lang="ko-KR" altLang="en-US" sz="8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10" name="사다리꼴 9"/>
                  <p:cNvSpPr/>
                  <p:nvPr/>
                </p:nvSpPr>
                <p:spPr bwMode="auto">
                  <a:xfrm>
                    <a:off x="-914400" y="723900"/>
                    <a:ext cx="1143000" cy="762000"/>
                  </a:xfrm>
                  <a:prstGeom prst="trapezoid">
                    <a:avLst/>
                  </a:prstGeom>
                  <a:noFill/>
                  <a:ln w="12700" cap="flat" cmpd="sng" algn="ctr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vert="horz" wrap="square" lIns="91440" tIns="45720" rIns="91440" bIns="45720" numCol="1" rtlCol="0" anchor="ctr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en-US" altLang="ko-KR" sz="800" dirty="0" smtClean="0"/>
                      <a:t>14</a:t>
                    </a:r>
                    <a:endParaRPr kumimoji="0" lang="ko-KR" altLang="en-US" sz="8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</a:endParaRPr>
                  </a:p>
                </p:txBody>
              </p:sp>
              <p:sp>
                <p:nvSpPr>
                  <p:cNvPr id="11" name="사다리꼴 10"/>
                  <p:cNvSpPr/>
                  <p:nvPr/>
                </p:nvSpPr>
                <p:spPr bwMode="auto">
                  <a:xfrm>
                    <a:off x="228600" y="723900"/>
                    <a:ext cx="1143000" cy="762000"/>
                  </a:xfrm>
                  <a:prstGeom prst="trapezoid">
                    <a:avLst/>
                  </a:prstGeom>
                  <a:noFill/>
                  <a:ln w="12700" cap="flat" cmpd="sng" algn="ctr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vert="horz" wrap="square" lIns="91440" tIns="45720" rIns="91440" bIns="45720" numCol="1" rtlCol="0" anchor="ctr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en-US" altLang="ko-KR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rPr>
                      <a:t>15</a:t>
                    </a:r>
                    <a:endParaRPr kumimoji="0" lang="ko-KR" altLang="en-US" sz="8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12" name="사다리꼴 11"/>
                  <p:cNvSpPr/>
                  <p:nvPr/>
                </p:nvSpPr>
                <p:spPr bwMode="auto">
                  <a:xfrm>
                    <a:off x="1371600" y="723900"/>
                    <a:ext cx="1143000" cy="762000"/>
                  </a:xfrm>
                  <a:prstGeom prst="trapezoid">
                    <a:avLst/>
                  </a:prstGeom>
                  <a:noFill/>
                  <a:ln w="12700" cap="flat" cmpd="sng" algn="ctr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vert="horz" wrap="square" lIns="91440" tIns="45720" rIns="91440" bIns="45720" numCol="1" rtlCol="0" anchor="ctr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en-US" altLang="ko-KR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rPr>
                      <a:t>16</a:t>
                    </a:r>
                    <a:endParaRPr kumimoji="0" lang="ko-KR" altLang="en-US" sz="8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</a:endParaRPr>
                  </a:p>
                </p:txBody>
              </p:sp>
            </p:grpSp>
            <p:grpSp>
              <p:nvGrpSpPr>
                <p:cNvPr id="17" name="그룹 16"/>
                <p:cNvGrpSpPr/>
                <p:nvPr/>
              </p:nvGrpSpPr>
              <p:grpSpPr>
                <a:xfrm>
                  <a:off x="-573131" y="5334000"/>
                  <a:ext cx="4584843" cy="762000"/>
                  <a:chOff x="-2070243" y="723900"/>
                  <a:chExt cx="4584843" cy="762000"/>
                </a:xfrm>
              </p:grpSpPr>
              <p:sp>
                <p:nvSpPr>
                  <p:cNvPr id="18" name="사다리꼴 17"/>
                  <p:cNvSpPr/>
                  <p:nvPr/>
                </p:nvSpPr>
                <p:spPr bwMode="auto">
                  <a:xfrm>
                    <a:off x="-2070243" y="723900"/>
                    <a:ext cx="1143000" cy="762000"/>
                  </a:xfrm>
                  <a:prstGeom prst="trapezoid">
                    <a:avLst/>
                  </a:prstGeom>
                  <a:noFill/>
                  <a:ln w="12700" cap="flat" cmpd="sng" algn="ctr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vert="horz" wrap="square" lIns="91440" tIns="45720" rIns="91440" bIns="45720" numCol="1" rtlCol="0" anchor="ctr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en-US" altLang="ko-KR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rPr>
                      <a:t>9</a:t>
                    </a:r>
                    <a:endParaRPr kumimoji="0" lang="ko-KR" altLang="en-US" sz="8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19" name="사다리꼴 18"/>
                  <p:cNvSpPr/>
                  <p:nvPr/>
                </p:nvSpPr>
                <p:spPr bwMode="auto">
                  <a:xfrm>
                    <a:off x="-914400" y="723900"/>
                    <a:ext cx="1143000" cy="762000"/>
                  </a:xfrm>
                  <a:prstGeom prst="trapezoid">
                    <a:avLst/>
                  </a:prstGeom>
                  <a:noFill/>
                  <a:ln w="12700" cap="flat" cmpd="sng" algn="ctr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vert="horz" wrap="square" lIns="91440" tIns="45720" rIns="91440" bIns="45720" numCol="1" rtlCol="0" anchor="ctr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en-US" altLang="ko-KR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rPr>
                      <a:t>10</a:t>
                    </a:r>
                    <a:endParaRPr kumimoji="0" lang="ko-KR" altLang="en-US" sz="8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20" name="사다리꼴 19"/>
                  <p:cNvSpPr/>
                  <p:nvPr/>
                </p:nvSpPr>
                <p:spPr bwMode="auto">
                  <a:xfrm>
                    <a:off x="228600" y="723900"/>
                    <a:ext cx="1143000" cy="762000"/>
                  </a:xfrm>
                  <a:prstGeom prst="trapezoid">
                    <a:avLst/>
                  </a:prstGeom>
                  <a:noFill/>
                  <a:ln w="12700" cap="flat" cmpd="sng" algn="ctr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vert="horz" wrap="square" lIns="91440" tIns="45720" rIns="91440" bIns="45720" numCol="1" rtlCol="0" anchor="ctr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en-US" altLang="ko-KR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rPr>
                      <a:t>11</a:t>
                    </a:r>
                    <a:endParaRPr kumimoji="0" lang="ko-KR" altLang="en-US" sz="8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21" name="사다리꼴 20"/>
                  <p:cNvSpPr/>
                  <p:nvPr/>
                </p:nvSpPr>
                <p:spPr bwMode="auto">
                  <a:xfrm>
                    <a:off x="1371600" y="723900"/>
                    <a:ext cx="1143000" cy="762000"/>
                  </a:xfrm>
                  <a:prstGeom prst="trapezoid">
                    <a:avLst/>
                  </a:prstGeom>
                  <a:pattFill prst="wdUpDiag">
                    <a:fgClr>
                      <a:schemeClr val="tx1"/>
                    </a:fgClr>
                    <a:bgClr>
                      <a:schemeClr val="bg1"/>
                    </a:bgClr>
                  </a:pattFill>
                  <a:ln w="12700" cap="flat" cmpd="sng" algn="ctr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vert="horz" wrap="square" lIns="91440" tIns="45720" rIns="91440" bIns="45720" numCol="1" rtlCol="0" anchor="ctr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en-US" altLang="ko-KR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rPr>
                      <a:t>12</a:t>
                    </a:r>
                    <a:endParaRPr kumimoji="0" lang="ko-KR" altLang="en-US" sz="8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</a:endParaRPr>
                  </a:p>
                </p:txBody>
              </p:sp>
            </p:grpSp>
          </p:grpSp>
          <p:grpSp>
            <p:nvGrpSpPr>
              <p:cNvPr id="22" name="그룹 21"/>
              <p:cNvGrpSpPr/>
              <p:nvPr/>
            </p:nvGrpSpPr>
            <p:grpSpPr>
              <a:xfrm>
                <a:off x="-838200" y="5640859"/>
                <a:ext cx="4717978" cy="457200"/>
                <a:chOff x="-573131" y="5334000"/>
                <a:chExt cx="9177309" cy="762000"/>
              </a:xfrm>
            </p:grpSpPr>
            <p:grpSp>
              <p:nvGrpSpPr>
                <p:cNvPr id="23" name="그룹 22"/>
                <p:cNvGrpSpPr/>
                <p:nvPr/>
              </p:nvGrpSpPr>
              <p:grpSpPr>
                <a:xfrm>
                  <a:off x="4019335" y="5334000"/>
                  <a:ext cx="4584843" cy="762000"/>
                  <a:chOff x="-2070243" y="723900"/>
                  <a:chExt cx="4584843" cy="762000"/>
                </a:xfrm>
              </p:grpSpPr>
              <p:sp>
                <p:nvSpPr>
                  <p:cNvPr id="29" name="사다리꼴 28"/>
                  <p:cNvSpPr/>
                  <p:nvPr/>
                </p:nvSpPr>
                <p:spPr bwMode="auto">
                  <a:xfrm>
                    <a:off x="-2070243" y="723900"/>
                    <a:ext cx="1143000" cy="762000"/>
                  </a:xfrm>
                  <a:prstGeom prst="trapezoid">
                    <a:avLst/>
                  </a:prstGeom>
                  <a:noFill/>
                  <a:ln w="12700" cap="flat" cmpd="sng" algn="ctr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vert="horz" wrap="square" lIns="91440" tIns="45720" rIns="91440" bIns="45720" numCol="1" rtlCol="0" anchor="ctr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en-US" altLang="ko-KR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rPr>
                      <a:t>5</a:t>
                    </a:r>
                    <a:endParaRPr kumimoji="0" lang="ko-KR" altLang="en-US" sz="8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30" name="사다리꼴 29"/>
                  <p:cNvSpPr/>
                  <p:nvPr/>
                </p:nvSpPr>
                <p:spPr bwMode="auto">
                  <a:xfrm>
                    <a:off x="-914400" y="723900"/>
                    <a:ext cx="1143000" cy="762000"/>
                  </a:xfrm>
                  <a:prstGeom prst="trapezoid">
                    <a:avLst/>
                  </a:prstGeom>
                  <a:noFill/>
                  <a:ln w="12700" cap="flat" cmpd="sng" algn="ctr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vert="horz" wrap="square" lIns="91440" tIns="45720" rIns="91440" bIns="45720" numCol="1" rtlCol="0" anchor="ctr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en-US" altLang="ko-KR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rPr>
                      <a:t>6</a:t>
                    </a:r>
                    <a:endParaRPr kumimoji="0" lang="ko-KR" altLang="en-US" sz="8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31" name="사다리꼴 30"/>
                  <p:cNvSpPr/>
                  <p:nvPr/>
                </p:nvSpPr>
                <p:spPr bwMode="auto">
                  <a:xfrm>
                    <a:off x="228600" y="723900"/>
                    <a:ext cx="1143000" cy="762000"/>
                  </a:xfrm>
                  <a:prstGeom prst="trapezoid">
                    <a:avLst/>
                  </a:prstGeom>
                  <a:noFill/>
                  <a:ln w="12700" cap="flat" cmpd="sng" algn="ctr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vert="horz" wrap="square" lIns="91440" tIns="45720" rIns="91440" bIns="45720" numCol="1" rtlCol="0" anchor="ctr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en-US" altLang="ko-KR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rPr>
                      <a:t>7</a:t>
                    </a:r>
                    <a:endParaRPr kumimoji="0" lang="ko-KR" altLang="en-US" sz="8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32" name="사다리꼴 31"/>
                  <p:cNvSpPr/>
                  <p:nvPr/>
                </p:nvSpPr>
                <p:spPr bwMode="auto">
                  <a:xfrm>
                    <a:off x="1371600" y="723900"/>
                    <a:ext cx="1143000" cy="762000"/>
                  </a:xfrm>
                  <a:prstGeom prst="trapezoid">
                    <a:avLst/>
                  </a:prstGeom>
                  <a:noFill/>
                  <a:ln w="12700" cap="flat" cmpd="sng" algn="ctr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vert="horz" wrap="square" lIns="91440" tIns="45720" rIns="91440" bIns="45720" numCol="1" rtlCol="0" anchor="ctr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en-US" altLang="ko-KR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rPr>
                      <a:t>8</a:t>
                    </a:r>
                    <a:endParaRPr kumimoji="0" lang="ko-KR" altLang="en-US" sz="8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</a:endParaRPr>
                  </a:p>
                </p:txBody>
              </p:sp>
            </p:grpSp>
            <p:grpSp>
              <p:nvGrpSpPr>
                <p:cNvPr id="24" name="그룹 23"/>
                <p:cNvGrpSpPr/>
                <p:nvPr/>
              </p:nvGrpSpPr>
              <p:grpSpPr>
                <a:xfrm>
                  <a:off x="-573131" y="5334000"/>
                  <a:ext cx="4584843" cy="762000"/>
                  <a:chOff x="-2070243" y="723900"/>
                  <a:chExt cx="4584843" cy="762000"/>
                </a:xfrm>
              </p:grpSpPr>
              <p:sp>
                <p:nvSpPr>
                  <p:cNvPr id="25" name="사다리꼴 24"/>
                  <p:cNvSpPr/>
                  <p:nvPr/>
                </p:nvSpPr>
                <p:spPr bwMode="auto">
                  <a:xfrm>
                    <a:off x="-2070243" y="723900"/>
                    <a:ext cx="1143000" cy="762000"/>
                  </a:xfrm>
                  <a:prstGeom prst="trapezoid">
                    <a:avLst/>
                  </a:prstGeom>
                  <a:pattFill prst="wdUpDiag">
                    <a:fgClr>
                      <a:schemeClr val="tx1"/>
                    </a:fgClr>
                    <a:bgClr>
                      <a:schemeClr val="bg1"/>
                    </a:bgClr>
                  </a:pattFill>
                  <a:ln w="12700" cap="flat" cmpd="sng" algn="ctr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vert="horz" wrap="square" lIns="91440" tIns="45720" rIns="91440" bIns="45720" numCol="1" rtlCol="0" anchor="ctr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en-US" altLang="ko-KR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rPr>
                      <a:t>1</a:t>
                    </a:r>
                    <a:endParaRPr kumimoji="0" lang="ko-KR" altLang="en-US" sz="8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26" name="사다리꼴 25"/>
                  <p:cNvSpPr/>
                  <p:nvPr/>
                </p:nvSpPr>
                <p:spPr bwMode="auto">
                  <a:xfrm>
                    <a:off x="-914400" y="723900"/>
                    <a:ext cx="1143000" cy="762000"/>
                  </a:xfrm>
                  <a:prstGeom prst="trapezoid">
                    <a:avLst/>
                  </a:prstGeom>
                  <a:noFill/>
                  <a:ln w="12700" cap="flat" cmpd="sng" algn="ctr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vert="horz" wrap="square" lIns="91440" tIns="45720" rIns="91440" bIns="45720" numCol="1" rtlCol="0" anchor="ctr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en-US" altLang="ko-KR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rPr>
                      <a:t>2</a:t>
                    </a:r>
                    <a:endParaRPr kumimoji="0" lang="ko-KR" altLang="en-US" sz="8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27" name="사다리꼴 26"/>
                  <p:cNvSpPr/>
                  <p:nvPr/>
                </p:nvSpPr>
                <p:spPr bwMode="auto">
                  <a:xfrm>
                    <a:off x="228600" y="723900"/>
                    <a:ext cx="1143000" cy="762000"/>
                  </a:xfrm>
                  <a:prstGeom prst="trapezoid">
                    <a:avLst/>
                  </a:prstGeom>
                  <a:noFill/>
                  <a:ln w="12700" cap="flat" cmpd="sng" algn="ctr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vert="horz" wrap="square" lIns="91440" tIns="45720" rIns="91440" bIns="45720" numCol="1" rtlCol="0" anchor="ctr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en-US" altLang="ko-KR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rPr>
                      <a:t>3</a:t>
                    </a:r>
                    <a:endParaRPr kumimoji="0" lang="ko-KR" altLang="en-US" sz="8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28" name="사다리꼴 27"/>
                  <p:cNvSpPr/>
                  <p:nvPr/>
                </p:nvSpPr>
                <p:spPr bwMode="auto">
                  <a:xfrm>
                    <a:off x="1371600" y="723900"/>
                    <a:ext cx="1143000" cy="762000"/>
                  </a:xfrm>
                  <a:prstGeom prst="trapezoid">
                    <a:avLst/>
                  </a:prstGeom>
                  <a:noFill/>
                  <a:ln w="12700" cap="flat" cmpd="sng" algn="ctr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vert="horz" wrap="square" lIns="91440" tIns="45720" rIns="91440" bIns="45720" numCol="1" rtlCol="0" anchor="ctr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en-US" altLang="ko-KR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rPr>
                      <a:t>4</a:t>
                    </a:r>
                    <a:endParaRPr kumimoji="0" lang="ko-KR" altLang="en-US" sz="8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</a:endParaRPr>
                  </a:p>
                </p:txBody>
              </p:sp>
            </p:grpSp>
          </p:grpSp>
        </p:grpSp>
      </p:grpSp>
      <p:sp>
        <p:nvSpPr>
          <p:cNvPr id="36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878446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Jan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6591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Conclusion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To extend 16 spatial streams and 240&amp;320MHz BW, we need to develop EHT-LTF and we should take into account overhead and PAPR performance</a:t>
            </a:r>
          </a:p>
          <a:p>
            <a:pPr lvl="1"/>
            <a:r>
              <a:rPr lang="en-US" altLang="ko-KR" dirty="0" smtClean="0"/>
              <a:t>If possible, we think it is desirable to design EHT-LTF using a similar way with 11ax for simplicity</a:t>
            </a:r>
          </a:p>
          <a:p>
            <a:pPr lvl="1"/>
            <a:endParaRPr lang="en-US" altLang="ko-KR" dirty="0" smtClean="0"/>
          </a:p>
          <a:p>
            <a:r>
              <a:rPr lang="en-US" altLang="ko-KR" dirty="0" smtClean="0"/>
              <a:t>Since the PAPR performance is not good </a:t>
            </a:r>
            <a:r>
              <a:rPr lang="en-US" altLang="ko-KR" dirty="0"/>
              <a:t>in </a:t>
            </a:r>
            <a:r>
              <a:rPr lang="en-US" altLang="ko-KR" dirty="0" smtClean="0"/>
              <a:t>the completely </a:t>
            </a:r>
            <a:r>
              <a:rPr lang="en-US" altLang="ko-KR" dirty="0"/>
              <a:t>flexible </a:t>
            </a:r>
            <a:r>
              <a:rPr lang="en-US" altLang="ko-KR" dirty="0" smtClean="0"/>
              <a:t>puncturing pattern, we can consider two options</a:t>
            </a:r>
          </a:p>
          <a:p>
            <a:pPr lvl="1"/>
            <a:r>
              <a:rPr lang="en-US" altLang="ko-KR" dirty="0" smtClean="0"/>
              <a:t>Opt1: Restrict puncturing cases by practical puncturing patterns</a:t>
            </a:r>
          </a:p>
          <a:p>
            <a:pPr lvl="1"/>
            <a:r>
              <a:rPr lang="en-US" altLang="ko-KR" dirty="0" smtClean="0"/>
              <a:t>Opt2: Consider defining new sequences</a:t>
            </a:r>
          </a:p>
          <a:p>
            <a:pPr lvl="1"/>
            <a:endParaRPr lang="en-US" altLang="ko-KR" dirty="0" smtClean="0">
              <a:solidFill>
                <a:srgbClr val="FF0000"/>
              </a:solidFill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Jinmin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15</a:t>
            </a:fld>
            <a:endParaRPr lang="en-US" altLang="ko-KR"/>
          </a:p>
        </p:txBody>
      </p:sp>
      <p:sp>
        <p:nvSpPr>
          <p:cNvPr id="7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878446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Jan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8345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</a:rPr>
              <a:t>Straw poll 1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agree to add the following text into SFD?</a:t>
            </a:r>
          </a:p>
          <a:p>
            <a:pPr lvl="1"/>
            <a:r>
              <a:rPr lang="en-US" altLang="ko-KR" dirty="0" smtClean="0"/>
              <a:t>EHT-LTF should be designed to support 16 spatial streams.</a:t>
            </a:r>
          </a:p>
          <a:p>
            <a:pPr marL="457200" lvl="1" indent="0">
              <a:buNone/>
            </a:pPr>
            <a:endParaRPr lang="en-US" altLang="ko-KR" dirty="0" smtClean="0"/>
          </a:p>
          <a:p>
            <a:pPr marL="457200" lvl="1" indent="0">
              <a:buNone/>
            </a:pPr>
            <a:r>
              <a:rPr lang="en-US" altLang="ko-KR" dirty="0" smtClean="0"/>
              <a:t>Result: 52Y 0N 2A</a:t>
            </a:r>
          </a:p>
          <a:p>
            <a:pPr lvl="2"/>
            <a:endParaRPr lang="en-US" altLang="ko-KR" dirty="0" smtClean="0"/>
          </a:p>
          <a:p>
            <a:pPr lvl="2"/>
            <a:endParaRPr lang="en-US" altLang="ko-KR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Jinmin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16</a:t>
            </a:fld>
            <a:endParaRPr lang="en-US" altLang="ko-KR"/>
          </a:p>
        </p:txBody>
      </p:sp>
      <p:sp>
        <p:nvSpPr>
          <p:cNvPr id="7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878446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Jan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2354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</a:rPr>
              <a:t>Straw poll 1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agree to add the following text into SFD?</a:t>
            </a:r>
          </a:p>
          <a:p>
            <a:pPr lvl="1"/>
            <a:r>
              <a:rPr lang="en-US" altLang="ko-KR" dirty="0" smtClean="0"/>
              <a:t>EHT-LTF should be designed to support 16 spatial streams.</a:t>
            </a:r>
          </a:p>
          <a:p>
            <a:pPr marL="457200" lvl="1" indent="0">
              <a:buNone/>
            </a:pPr>
            <a:endParaRPr lang="en-US" altLang="ko-KR" dirty="0" smtClean="0"/>
          </a:p>
          <a:p>
            <a:pPr marL="457200" lvl="1" indent="0">
              <a:buNone/>
            </a:pPr>
            <a:r>
              <a:rPr lang="en-US" altLang="ko-KR" dirty="0" smtClean="0"/>
              <a:t>Result: 52Y 0N 2A</a:t>
            </a:r>
          </a:p>
          <a:p>
            <a:pPr lvl="2"/>
            <a:endParaRPr lang="en-US" altLang="ko-KR" dirty="0" smtClean="0"/>
          </a:p>
          <a:p>
            <a:pPr lvl="2"/>
            <a:endParaRPr lang="en-US" altLang="ko-KR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Jinmin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17</a:t>
            </a:fld>
            <a:endParaRPr lang="en-US" altLang="ko-KR"/>
          </a:p>
        </p:txBody>
      </p:sp>
      <p:sp>
        <p:nvSpPr>
          <p:cNvPr id="7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878446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Jan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7055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</a:rPr>
              <a:t>Motion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Move to add </a:t>
            </a:r>
            <a:r>
              <a:rPr lang="en-US" altLang="ko-KR" dirty="0"/>
              <a:t>the following text </a:t>
            </a:r>
            <a:r>
              <a:rPr lang="en-US" altLang="ko-KR"/>
              <a:t>into </a:t>
            </a:r>
            <a:r>
              <a:rPr lang="en-US" altLang="ko-KR" smtClean="0"/>
              <a:t>11</a:t>
            </a:r>
            <a:r>
              <a:rPr lang="en-US" altLang="ko-KR" smtClean="0"/>
              <a:t>be </a:t>
            </a:r>
            <a:r>
              <a:rPr lang="en-US" altLang="ko-KR" smtClean="0"/>
              <a:t>SFD:</a:t>
            </a:r>
            <a:endParaRPr lang="en-US" altLang="ko-KR" dirty="0" smtClean="0"/>
          </a:p>
          <a:p>
            <a:pPr lvl="1"/>
            <a:r>
              <a:rPr lang="en-US" altLang="ko-KR"/>
              <a:t>11be supports EHT-LTF for 16 spatial streams.</a:t>
            </a:r>
            <a:endParaRPr lang="en-US" altLang="ko-KR" dirty="0" smtClean="0"/>
          </a:p>
          <a:p>
            <a:pPr marL="457200" lvl="1" indent="0">
              <a:buNone/>
            </a:pPr>
            <a:endParaRPr lang="en-US" altLang="ko-KR" dirty="0"/>
          </a:p>
          <a:p>
            <a:pPr marL="457200" lvl="1" indent="0">
              <a:buNone/>
            </a:pPr>
            <a:endParaRPr lang="en-US" altLang="ko-KR" dirty="0" smtClean="0"/>
          </a:p>
          <a:p>
            <a:pPr marL="457200" lvl="1" indent="0">
              <a:buNone/>
            </a:pPr>
            <a:endParaRPr lang="en-US" altLang="ko-KR" dirty="0"/>
          </a:p>
          <a:p>
            <a:pPr marL="457200" lvl="1" indent="0">
              <a:buNone/>
            </a:pPr>
            <a:r>
              <a:rPr lang="en-US" altLang="ko-KR" dirty="0" smtClean="0"/>
              <a:t>(SP result</a:t>
            </a:r>
            <a:r>
              <a:rPr lang="en-US" altLang="ko-KR" dirty="0"/>
              <a:t>: 52Y 0N </a:t>
            </a:r>
            <a:r>
              <a:rPr lang="en-US" altLang="ko-KR" dirty="0" smtClean="0"/>
              <a:t>2A)</a:t>
            </a:r>
            <a:endParaRPr lang="en-US" altLang="ko-KR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Jinmin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18</a:t>
            </a:fld>
            <a:endParaRPr lang="en-US" altLang="ko-KR"/>
          </a:p>
        </p:txBody>
      </p:sp>
      <p:sp>
        <p:nvSpPr>
          <p:cNvPr id="7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878446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Jan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9213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References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>
              <a:buNone/>
            </a:pPr>
            <a:r>
              <a:rPr lang="en-US" altLang="ko-KR" sz="1800" dirty="0" smtClean="0"/>
              <a:t>[</a:t>
            </a:r>
            <a:r>
              <a:rPr lang="en-US" altLang="ko-KR" sz="1800" dirty="0"/>
              <a:t>1] </a:t>
            </a:r>
            <a:r>
              <a:rPr lang="en-US" altLang="ko-KR" sz="1800" dirty="0" smtClean="0"/>
              <a:t>19/1535r0</a:t>
            </a:r>
            <a:r>
              <a:rPr lang="en-US" altLang="ko-KR" sz="1800" dirty="0"/>
              <a:t>, </a:t>
            </a:r>
            <a:r>
              <a:rPr lang="en-US" altLang="ko-KR" sz="1800" dirty="0" smtClean="0"/>
              <a:t>“Sounding-for-</a:t>
            </a:r>
            <a:r>
              <a:rPr lang="en-US" altLang="ko-KR" sz="1800" dirty="0" err="1" smtClean="0"/>
              <a:t>ap</a:t>
            </a:r>
            <a:r>
              <a:rPr lang="en-US" altLang="ko-KR" sz="1800" dirty="0" smtClean="0"/>
              <a:t>-collaboration”</a:t>
            </a:r>
          </a:p>
          <a:p>
            <a:pPr marL="0" lvl="0" indent="0">
              <a:buNone/>
            </a:pPr>
            <a:r>
              <a:rPr lang="en-US" altLang="ko-KR" sz="1800" dirty="0"/>
              <a:t>[2] </a:t>
            </a:r>
            <a:r>
              <a:rPr lang="en-US" altLang="ko-KR" sz="1800" dirty="0" smtClean="0"/>
              <a:t>19/1585r1, “Orthogonal-sequence-based-reference-signal-for-</a:t>
            </a:r>
            <a:r>
              <a:rPr lang="en-US" altLang="ko-KR" sz="1800" dirty="0" err="1" smtClean="0"/>
              <a:t>ltf</a:t>
            </a:r>
            <a:r>
              <a:rPr lang="en-US" altLang="ko-KR" sz="1800" dirty="0" smtClean="0"/>
              <a:t>-reduction”</a:t>
            </a:r>
          </a:p>
          <a:p>
            <a:pPr marL="0" indent="0">
              <a:buNone/>
            </a:pPr>
            <a:r>
              <a:rPr lang="en-US" altLang="ko-KR" sz="1800" dirty="0" smtClean="0"/>
              <a:t>[3] 19/1593r0, “Joint-sounding-for-multi-</a:t>
            </a:r>
            <a:r>
              <a:rPr lang="en-US" altLang="ko-KR" sz="1800" dirty="0" err="1" smtClean="0"/>
              <a:t>ap</a:t>
            </a:r>
            <a:r>
              <a:rPr lang="en-US" altLang="ko-KR" sz="1800" dirty="0" smtClean="0"/>
              <a:t>-systems</a:t>
            </a:r>
            <a:r>
              <a:rPr lang="en-US" altLang="ko-KR" sz="1800" dirty="0"/>
              <a:t>”</a:t>
            </a:r>
          </a:p>
          <a:p>
            <a:pPr marL="0" lvl="0" indent="0">
              <a:buNone/>
            </a:pPr>
            <a:endParaRPr lang="en-US" altLang="ko-KR" sz="1800" dirty="0" smtClean="0"/>
          </a:p>
          <a:p>
            <a:pPr marL="0" lvl="0" indent="0">
              <a:buNone/>
            </a:pPr>
            <a:endParaRPr lang="en-US" altLang="ko-KR" sz="1800" dirty="0"/>
          </a:p>
          <a:p>
            <a:pPr marL="0" lvl="0" indent="0">
              <a:buNone/>
            </a:pPr>
            <a:endParaRPr lang="en-US" altLang="ko-KR" sz="1800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19</a:t>
            </a:fld>
            <a:endParaRPr lang="en-US" altLang="ko-KR"/>
          </a:p>
        </p:txBody>
      </p:sp>
      <p:sp>
        <p:nvSpPr>
          <p:cNvPr id="7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795048" y="6475413"/>
            <a:ext cx="1748877" cy="184666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Jinmin Kim, LG Electronics</a:t>
            </a:r>
            <a:endParaRPr lang="en-US" altLang="ko-KR" dirty="0"/>
          </a:p>
        </p:txBody>
      </p:sp>
      <p:sp>
        <p:nvSpPr>
          <p:cNvPr id="8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878446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Jan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8663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Introduction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/>
              <a:t>The extensions of 16 streams and 240&amp;320MHz have been discussed for new features in 11be</a:t>
            </a:r>
          </a:p>
          <a:p>
            <a:pPr lvl="1"/>
            <a:r>
              <a:rPr lang="en-US" altLang="ko-KR" dirty="0" smtClean="0"/>
              <a:t>Especially, multi-AP and MU-MIMO are the use cases of high order MIMO system (e.g. 16 spatial streams )</a:t>
            </a:r>
          </a:p>
          <a:p>
            <a:pPr lvl="1"/>
            <a:endParaRPr lang="en-US" altLang="ko-KR" dirty="0"/>
          </a:p>
          <a:p>
            <a:r>
              <a:rPr lang="en-US" altLang="ko-KR" dirty="0" smtClean="0"/>
              <a:t>To support 16 streams and 240&amp;320MHz, we need to define EHT-LTF for those new requirement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In</a:t>
            </a:r>
            <a:r>
              <a:rPr lang="ko-KR" altLang="en-US" dirty="0" smtClean="0"/>
              <a:t> </a:t>
            </a:r>
            <a:r>
              <a:rPr lang="en-US" altLang="ko-KR" dirty="0" smtClean="0"/>
              <a:t>this contribution, we consider how to design EHT-LTF in respect of overhead and PAPR performance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Jinmin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878446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Jan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3129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Appendix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Median </a:t>
            </a:r>
            <a:r>
              <a:rPr lang="en-US" altLang="ko-KR" dirty="0" smtClean="0"/>
              <a:t>PAPR in Data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Jinmin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20</a:t>
            </a:fld>
            <a:endParaRPr lang="en-US" altLang="ko-KR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93887" y="2286473"/>
            <a:ext cx="4850113" cy="3428528"/>
          </a:xfrm>
          <a:prstGeom prst="rect">
            <a:avLst/>
          </a:prstGeom>
        </p:spPr>
      </p:pic>
      <p:graphicFrame>
        <p:nvGraphicFramePr>
          <p:cNvPr id="8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71903886"/>
              </p:ext>
            </p:extLst>
          </p:nvPr>
        </p:nvGraphicFramePr>
        <p:xfrm>
          <a:off x="685800" y="2455356"/>
          <a:ext cx="3916276" cy="14833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21862"/>
                <a:gridCol w="1447207"/>
                <a:gridCol w="144720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</a:rPr>
                        <a:t>RU type</a:t>
                      </a:r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</a:rPr>
                        <a:t>DATA (BPSK)</a:t>
                      </a:r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</a:rPr>
                        <a:t>DATA (QAM)</a:t>
                      </a:r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</a:rPr>
                        <a:t>80MHz</a:t>
                      </a:r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8.77 dB</a:t>
                      </a:r>
                      <a:endParaRPr 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9.16 dB</a:t>
                      </a:r>
                      <a:endParaRPr 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</a:rPr>
                        <a:t>160MHz</a:t>
                      </a:r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9.18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dB</a:t>
                      </a:r>
                      <a:endParaRPr 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9.54 dB</a:t>
                      </a:r>
                      <a:endParaRPr 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</a:rPr>
                        <a:t>320MHz</a:t>
                      </a:r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9.53 dB</a:t>
                      </a:r>
                      <a:endParaRPr 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9.86 dB</a:t>
                      </a:r>
                      <a:endParaRPr 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9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878446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Jan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02097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Overhead Analysis</a:t>
            </a:r>
            <a:endParaRPr lang="ko-KR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내용 개체 틀 2"/>
              <p:cNvSpPr>
                <a:spLocks noGrp="1"/>
              </p:cNvSpPr>
              <p:nvPr>
                <p:ph idx="1"/>
              </p:nvPr>
            </p:nvSpPr>
            <p:spPr>
              <a:xfrm>
                <a:off x="685800" y="1752601"/>
                <a:ext cx="3962400" cy="2903020"/>
              </a:xfrm>
            </p:spPr>
            <p:txBody>
              <a:bodyPr>
                <a:normAutofit lnSpcReduction="10000"/>
              </a:bodyPr>
              <a:lstStyle/>
              <a:p>
                <a:r>
                  <a:rPr lang="en-US" altLang="ko-KR" dirty="0" smtClean="0"/>
                  <a:t>We assume that,</a:t>
                </a:r>
              </a:p>
              <a:p>
                <a:pPr lvl="1"/>
                <a:r>
                  <a:rPr lang="en-US" altLang="ko-KR" dirty="0" smtClean="0"/>
                  <a:t>MU-MIMO cases </a:t>
                </a:r>
              </a:p>
              <a:p>
                <a:pPr lvl="2"/>
                <a:r>
                  <a:rPr lang="en-US" altLang="ko-KR" dirty="0" smtClean="0"/>
                  <a:t>4 users, 4 spatial stream per user (Total number of spatial streams is 16)</a:t>
                </a:r>
              </a:p>
              <a:p>
                <a:pPr lvl="1"/>
                <a:r>
                  <a:rPr lang="en-US" altLang="ko-KR" dirty="0" smtClean="0"/>
                  <a:t>We assume 16x16 P-matrix with 2xLTF</a:t>
                </a:r>
              </a:p>
              <a:p>
                <a:pPr marL="457200" lvl="1" indent="0">
                  <a:buNone/>
                </a:pPr>
                <a:r>
                  <a:rPr lang="en-US" altLang="ko-KR" dirty="0" smtClean="0"/>
                  <a:t>  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altLang="ko-KR" b="0" i="1" smtClean="0">
                            <a:latin typeface="Cambria Math" panose="02040503050406030204" pitchFamily="18" charset="0"/>
                          </a:rPr>
                          <m:t>16</m:t>
                        </m:r>
                        <m:r>
                          <a:rPr lang="en-US" altLang="ko-K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×16</m:t>
                        </m:r>
                      </m:sub>
                    </m:sSub>
                    <m:r>
                      <a:rPr lang="en-US" altLang="ko-KR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en-US" altLang="ko-KR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altLang="ko-KR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sSub>
                                <m:sSubPr>
                                  <m:ctrlPr>
                                    <a:rPr lang="en-US" altLang="ko-KR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ko-KR" b="0" i="1" smtClean="0">
                                      <a:latin typeface="Cambria Math" panose="02040503050406030204" pitchFamily="18" charset="0"/>
                                    </a:rPr>
                                    <m:t>𝑃</m:t>
                                  </m:r>
                                </m:e>
                                <m:sub>
                                  <m:r>
                                    <a:rPr lang="en-US" altLang="ko-KR" b="0" i="1" smtClean="0">
                                      <a:latin typeface="Cambria Math" panose="02040503050406030204" pitchFamily="18" charset="0"/>
                                    </a:rPr>
                                    <m:t>8</m:t>
                                  </m:r>
                                  <m:r>
                                    <a:rPr lang="en-US" altLang="ko-KR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×8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lang="en-US" altLang="ko-KR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ko-KR" i="1">
                                      <a:latin typeface="Cambria Math" panose="02040503050406030204" pitchFamily="18" charset="0"/>
                                    </a:rPr>
                                    <m:t>𝑃</m:t>
                                  </m:r>
                                </m:e>
                                <m:sub>
                                  <m:r>
                                    <a:rPr lang="en-US" altLang="ko-KR" i="1">
                                      <a:latin typeface="Cambria Math" panose="02040503050406030204" pitchFamily="18" charset="0"/>
                                    </a:rPr>
                                    <m:t>8</m:t>
                                  </m:r>
                                  <m:r>
                                    <a:rPr lang="en-US" altLang="ko-KR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×8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US" altLang="ko-KR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ko-KR" i="1">
                                      <a:latin typeface="Cambria Math" panose="02040503050406030204" pitchFamily="18" charset="0"/>
                                    </a:rPr>
                                    <m:t>𝑃</m:t>
                                  </m:r>
                                </m:e>
                                <m:sub>
                                  <m:r>
                                    <a:rPr lang="en-US" altLang="ko-KR" i="1">
                                      <a:latin typeface="Cambria Math" panose="02040503050406030204" pitchFamily="18" charset="0"/>
                                    </a:rPr>
                                    <m:t>8</m:t>
                                  </m:r>
                                  <m:r>
                                    <a:rPr lang="en-US" altLang="ko-KR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×8</m:t>
                                  </m:r>
                                </m:sub>
                              </m:sSub>
                            </m:e>
                            <m:e>
                              <m:r>
                                <a:rPr lang="en-US" altLang="ko-KR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altLang="ko-KR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ko-KR" i="1">
                                      <a:latin typeface="Cambria Math" panose="02040503050406030204" pitchFamily="18" charset="0"/>
                                    </a:rPr>
                                    <m:t>𝑃</m:t>
                                  </m:r>
                                </m:e>
                                <m:sub>
                                  <m:r>
                                    <a:rPr lang="en-US" altLang="ko-KR" i="1">
                                      <a:latin typeface="Cambria Math" panose="02040503050406030204" pitchFamily="18" charset="0"/>
                                    </a:rPr>
                                    <m:t>8</m:t>
                                  </m:r>
                                  <m:r>
                                    <a:rPr lang="en-US" altLang="ko-KR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×8</m:t>
                                  </m:r>
                                </m:sub>
                              </m:sSub>
                            </m:e>
                          </m:mr>
                        </m:m>
                      </m:e>
                    </m:d>
                  </m:oMath>
                </a14:m>
                <a:endParaRPr lang="en-US" altLang="ko-KR" dirty="0" smtClean="0"/>
              </a:p>
            </p:txBody>
          </p:sp>
        </mc:Choice>
        <mc:Fallback xmlns="">
          <p:sp>
            <p:nvSpPr>
              <p:cNvPr id="3" name="내용 개체 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85800" y="1752601"/>
                <a:ext cx="3962400" cy="2903020"/>
              </a:xfrm>
              <a:blipFill rotWithShape="0">
                <a:blip r:embed="rId2"/>
                <a:stretch>
                  <a:fillRect l="-2154" t="-2941" r="-1692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Jinmin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  <p:sp>
        <p:nvSpPr>
          <p:cNvPr id="9" name="내용 개체 틀 2"/>
          <p:cNvSpPr txBox="1">
            <a:spLocks/>
          </p:cNvSpPr>
          <p:nvPr/>
        </p:nvSpPr>
        <p:spPr bwMode="auto">
          <a:xfrm>
            <a:off x="667737" y="4840287"/>
            <a:ext cx="8153400" cy="16351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rmAutofit fontScale="92500" lnSpcReduction="10000"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kumimoji="0" lang="en-US" altLang="ko-KR" kern="0" dirty="0" smtClean="0"/>
              <a:t>The </a:t>
            </a:r>
            <a:r>
              <a:rPr kumimoji="0" lang="en-US" altLang="ko-KR" kern="0" dirty="0"/>
              <a:t>figure shows the </a:t>
            </a:r>
            <a:r>
              <a:rPr kumimoji="0" lang="en-US" altLang="ko-KR" kern="0" dirty="0" smtClean="0"/>
              <a:t>ratio(%) </a:t>
            </a:r>
            <a:r>
              <a:rPr kumimoji="0" lang="en-US" altLang="ko-KR" kern="0" dirty="0"/>
              <a:t>between </a:t>
            </a:r>
            <a:r>
              <a:rPr kumimoji="0" lang="en-US" altLang="ko-KR" kern="0" dirty="0" smtClean="0"/>
              <a:t>length of LTF </a:t>
            </a:r>
            <a:r>
              <a:rPr kumimoji="0" lang="en-US" altLang="ko-KR" kern="0" dirty="0"/>
              <a:t>and </a:t>
            </a:r>
            <a:r>
              <a:rPr kumimoji="0" lang="en-US" altLang="ko-KR" kern="0" dirty="0" smtClean="0"/>
              <a:t>length of PPDU</a:t>
            </a:r>
          </a:p>
          <a:p>
            <a:pPr lvl="1"/>
            <a:r>
              <a:rPr kumimoji="0" lang="en-US" altLang="ko-KR" kern="0" dirty="0" smtClean="0"/>
              <a:t>Even in case of 10k byte data size(</a:t>
            </a:r>
            <a:r>
              <a:rPr lang="en-US" altLang="ko-KR" dirty="0" smtClean="0"/>
              <a:t>TXTIME=227.2us)</a:t>
            </a:r>
            <a:r>
              <a:rPr kumimoji="0" lang="en-US" altLang="ko-KR" kern="0" dirty="0" smtClean="0"/>
              <a:t>, LTF length is more than 50% of total PPDU length</a:t>
            </a:r>
          </a:p>
          <a:p>
            <a:pPr lvl="1"/>
            <a:r>
              <a:rPr kumimoji="0" lang="en-US" altLang="ko-KR" kern="0" dirty="0" smtClean="0"/>
              <a:t>With 4x LTF, overhead problem becomes worse</a:t>
            </a:r>
          </a:p>
          <a:p>
            <a:pPr marL="0" indent="0">
              <a:buNone/>
            </a:pPr>
            <a:endParaRPr kumimoji="0" lang="en-US" altLang="ko-KR" kern="0" dirty="0"/>
          </a:p>
          <a:p>
            <a:endParaRPr kumimoji="0" lang="en-US" altLang="ko-KR" sz="1800" kern="0" dirty="0" smtClean="0"/>
          </a:p>
        </p:txBody>
      </p:sp>
      <p:pic>
        <p:nvPicPr>
          <p:cNvPr id="8" name="그림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95800" y="1295400"/>
            <a:ext cx="4799012" cy="3597204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6272819" y="1633152"/>
            <a:ext cx="274349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Tx/>
              <a:buChar char="-"/>
            </a:pPr>
            <a:r>
              <a:rPr lang="en-US" altLang="ko-KR" sz="1600" b="1" dirty="0" smtClean="0"/>
              <a:t>80MHz MU PPDU in 11ax</a:t>
            </a:r>
          </a:p>
          <a:p>
            <a:pPr marL="171450" indent="-171450">
              <a:buFontTx/>
              <a:buChar char="-"/>
            </a:pPr>
            <a:r>
              <a:rPr lang="en-US" altLang="ko-KR" sz="1600" b="1" dirty="0" smtClean="0"/>
              <a:t>MCS </a:t>
            </a:r>
            <a:r>
              <a:rPr lang="en-US" altLang="ko-KR" sz="1600" b="1" dirty="0"/>
              <a:t>6 (16QAM, R</a:t>
            </a:r>
            <a:r>
              <a:rPr lang="en-US" altLang="ko-KR" sz="1600" b="1" dirty="0" smtClean="0"/>
              <a:t>=¾)</a:t>
            </a:r>
          </a:p>
          <a:p>
            <a:pPr marL="171450" indent="-171450">
              <a:buFontTx/>
              <a:buChar char="-"/>
            </a:pPr>
            <a:r>
              <a:rPr lang="en-US" altLang="ko-KR" sz="1600" b="1" dirty="0" smtClean="0"/>
              <a:t>2x LTF, 0.8us GI</a:t>
            </a:r>
            <a:endParaRPr lang="ko-KR" altLang="en-US" sz="1600" b="1" dirty="0"/>
          </a:p>
        </p:txBody>
      </p:sp>
      <p:sp>
        <p:nvSpPr>
          <p:cNvPr id="11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878446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Jan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2836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Candidates for </a:t>
            </a:r>
            <a:r>
              <a:rPr lang="en-US" altLang="ko-KR" dirty="0"/>
              <a:t>EHT-LTF overhead reduction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atinLnBrk="1"/>
            <a:r>
              <a:rPr lang="en-US" altLang="ko-KR" dirty="0" smtClean="0"/>
              <a:t>It’s </a:t>
            </a:r>
            <a:r>
              <a:rPr lang="en-US" altLang="ko-KR" dirty="0"/>
              <a:t>easy way to adopt 2x &amp; 1x LTF </a:t>
            </a:r>
            <a:r>
              <a:rPr lang="en-US" altLang="ko-KR" dirty="0" smtClean="0"/>
              <a:t>structure in </a:t>
            </a:r>
            <a:r>
              <a:rPr lang="en-US" altLang="ko-KR" dirty="0"/>
              <a:t>11be</a:t>
            </a:r>
          </a:p>
          <a:p>
            <a:pPr lvl="1" latinLnBrk="1"/>
            <a:r>
              <a:rPr lang="en-US" altLang="ko-KR" dirty="0" smtClean="0"/>
              <a:t>11ax defined 2x &amp; 1x </a:t>
            </a:r>
            <a:r>
              <a:rPr lang="en-US" altLang="ko-KR" dirty="0"/>
              <a:t>HE-LTF </a:t>
            </a:r>
            <a:r>
              <a:rPr lang="en-US" altLang="ko-KR" dirty="0" smtClean="0"/>
              <a:t>to find middle </a:t>
            </a:r>
            <a:r>
              <a:rPr lang="en-US" altLang="ko-KR" dirty="0"/>
              <a:t>ground between overhead and </a:t>
            </a:r>
            <a:r>
              <a:rPr lang="en-US" altLang="ko-KR" dirty="0" smtClean="0"/>
              <a:t>performance</a:t>
            </a:r>
          </a:p>
          <a:p>
            <a:pPr lvl="1" latinLnBrk="1"/>
            <a:r>
              <a:rPr lang="en-US" altLang="ko-KR" dirty="0" smtClean="0"/>
              <a:t>However, as in previous page, even if we use 2x LTF, overhead portion is not negligible in high order MIMO or short packet scenario</a:t>
            </a:r>
          </a:p>
          <a:p>
            <a:pPr lvl="1" latinLnBrk="1"/>
            <a:endParaRPr lang="en-US" altLang="ko-KR" dirty="0" smtClean="0"/>
          </a:p>
          <a:p>
            <a:pPr latinLnBrk="1"/>
            <a:r>
              <a:rPr lang="en-US" altLang="ko-KR" dirty="0" smtClean="0"/>
              <a:t>There were some contributions to </a:t>
            </a:r>
            <a:r>
              <a:rPr lang="en-US" altLang="ko-KR" dirty="0"/>
              <a:t>further reduce </a:t>
            </a:r>
            <a:r>
              <a:rPr lang="en-US" altLang="ko-KR" dirty="0" smtClean="0"/>
              <a:t>overhead</a:t>
            </a:r>
          </a:p>
          <a:p>
            <a:pPr lvl="1" latinLnBrk="1"/>
            <a:r>
              <a:rPr lang="en-US" altLang="ko-KR" dirty="0" smtClean="0"/>
              <a:t>In [1,3], they proposed interleaved LTF sequence between streams in multi-AP scenario</a:t>
            </a:r>
          </a:p>
          <a:p>
            <a:pPr lvl="2" latinLnBrk="1"/>
            <a:r>
              <a:rPr lang="en-US" altLang="ko-KR" dirty="0" smtClean="0"/>
              <a:t>We think it is also applicable to SU-MIMO and it is simple way to reduce overhead</a:t>
            </a:r>
          </a:p>
          <a:p>
            <a:pPr lvl="1" latinLnBrk="1"/>
            <a:r>
              <a:rPr lang="en-US" altLang="ko-KR" dirty="0" smtClean="0"/>
              <a:t>In [2], orthogonal sequence was proposed to reduce overhead</a:t>
            </a:r>
          </a:p>
          <a:p>
            <a:pPr lvl="2" latinLnBrk="1"/>
            <a:endParaRPr lang="en-US" altLang="ko-KR" dirty="0"/>
          </a:p>
          <a:p>
            <a:pPr latinLnBrk="1"/>
            <a:r>
              <a:rPr lang="en-US" altLang="ko-KR" dirty="0" smtClean="0"/>
              <a:t>We think new techniques as well as the </a:t>
            </a:r>
            <a:r>
              <a:rPr lang="en-US" altLang="ko-KR" dirty="0"/>
              <a:t>methods </a:t>
            </a:r>
            <a:r>
              <a:rPr lang="en-US" altLang="ko-KR" dirty="0" smtClean="0"/>
              <a:t>above should be investigated for further overhead reduction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Jinmin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  <p:sp>
        <p:nvSpPr>
          <p:cNvPr id="7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878446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Jan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6848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How to Generate 320MHz LTF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ko-KR" dirty="0" smtClean="0"/>
              <a:t>We think that 320MHz EHT-LTF sequence can be generated by duplication of 160MHz HE-LTF</a:t>
            </a:r>
          </a:p>
          <a:p>
            <a:pPr lvl="1"/>
            <a:r>
              <a:rPr lang="en-US" altLang="ko-KR" dirty="0" smtClean="0"/>
              <a:t>It is possible because 320MHz </a:t>
            </a:r>
            <a:r>
              <a:rPr lang="en-US" altLang="ko-KR" dirty="0"/>
              <a:t>tone plan </a:t>
            </a:r>
            <a:r>
              <a:rPr lang="en-US" altLang="ko-KR" dirty="0" smtClean="0"/>
              <a:t>consists of duplicated </a:t>
            </a:r>
            <a:r>
              <a:rPr lang="en-US" altLang="ko-KR" dirty="0"/>
              <a:t>tone plan of </a:t>
            </a:r>
            <a:r>
              <a:rPr lang="en-US" altLang="ko-KR" dirty="0" smtClean="0"/>
              <a:t>HE160</a:t>
            </a:r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r>
              <a:rPr lang="en-US" altLang="ko-KR" dirty="0" smtClean="0"/>
              <a:t>Also, duplication method is widely used to generate longer sequence</a:t>
            </a:r>
            <a:endParaRPr lang="en-US" altLang="ko-KR" dirty="0"/>
          </a:p>
          <a:p>
            <a:pPr lvl="2"/>
            <a:r>
              <a:rPr lang="en-US" altLang="ko-KR" dirty="0" smtClean="0"/>
              <a:t>It can guarantee PAPR performance when phase rotation is applied</a:t>
            </a:r>
          </a:p>
          <a:p>
            <a:pPr lvl="3"/>
            <a:r>
              <a:rPr lang="en-US" altLang="ko-KR" dirty="0" smtClean="0"/>
              <a:t>ex.) For </a:t>
            </a:r>
            <a:r>
              <a:rPr lang="en-US" altLang="ko-KR" dirty="0"/>
              <a:t>160MHz HE-LTF in 11ax, 80MHz sequence is duplicated with phase rotation to reduce </a:t>
            </a:r>
            <a:r>
              <a:rPr lang="en-US" altLang="ko-KR" dirty="0" smtClean="0"/>
              <a:t>PAPR</a:t>
            </a:r>
          </a:p>
          <a:p>
            <a:pPr lvl="1"/>
            <a:endParaRPr lang="en-US" altLang="ko-KR" dirty="0"/>
          </a:p>
          <a:p>
            <a:pPr lvl="1"/>
            <a:r>
              <a:rPr lang="en-US" altLang="ko-KR" dirty="0" smtClean="0"/>
              <a:t>So, we investigate PAPR performance of proposed sequences (4x, 2x, 1x EHT-LTF) generated by </a:t>
            </a:r>
            <a:r>
              <a:rPr lang="en-US" altLang="ko-KR" dirty="0"/>
              <a:t>duplication of 160MHz HE-LTF</a:t>
            </a:r>
            <a:endParaRPr lang="en-US" altLang="ko-KR" dirty="0" smtClean="0"/>
          </a:p>
          <a:p>
            <a:pPr lvl="2"/>
            <a:r>
              <a:rPr lang="en-US" altLang="ko-KR" dirty="0" smtClean="0"/>
              <a:t>Since there isn’t agreement on how to generate 240MHz BW (puncturing from 320MHz or new channelization, etc.), we’d like to focus 320MHz LTF first.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Jinmin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  <p:sp>
        <p:nvSpPr>
          <p:cNvPr id="7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878446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Jan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8718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4x EHT-LTF </a:t>
            </a:r>
            <a:r>
              <a:rPr lang="en-US" altLang="ko-KR" dirty="0"/>
              <a:t>Sequence </a:t>
            </a:r>
            <a:r>
              <a:rPr lang="en-US" altLang="ko-KR" dirty="0" smtClean="0"/>
              <a:t>for 320MHz (1/2</a:t>
            </a:r>
            <a:r>
              <a:rPr lang="en-US" altLang="ko-KR" dirty="0"/>
              <a:t>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752600"/>
            <a:ext cx="8153400" cy="4343400"/>
          </a:xfrm>
        </p:spPr>
        <p:txBody>
          <a:bodyPr>
            <a:normAutofit lnSpcReduction="10000"/>
          </a:bodyPr>
          <a:lstStyle/>
          <a:p>
            <a:r>
              <a:rPr lang="en-US" altLang="ko-KR" dirty="0"/>
              <a:t>In a </a:t>
            </a:r>
            <a:r>
              <a:rPr lang="en-US" altLang="ko-KR" dirty="0" smtClean="0"/>
              <a:t>320 </a:t>
            </a:r>
            <a:r>
              <a:rPr lang="en-US" altLang="ko-KR" dirty="0"/>
              <a:t>MHz transmission using a 4x </a:t>
            </a:r>
            <a:r>
              <a:rPr lang="en-US" altLang="ko-KR" dirty="0" smtClean="0"/>
              <a:t>EHT-LTF,</a:t>
            </a:r>
          </a:p>
          <a:p>
            <a:pPr lvl="1"/>
            <a:r>
              <a:rPr lang="en-US" altLang="ko-KR" i="1" dirty="0" smtClean="0"/>
              <a:t>EHTLTF</a:t>
            </a:r>
            <a:r>
              <a:rPr lang="en-US" altLang="ko-KR" i="1" baseline="-25000" dirty="0" smtClean="0"/>
              <a:t>-2036,2036</a:t>
            </a:r>
            <a:r>
              <a:rPr lang="en-US" altLang="ko-KR" dirty="0" smtClean="0"/>
              <a:t>=</a:t>
            </a:r>
            <a:r>
              <a:rPr lang="en-US" altLang="ko-KR" i="1" dirty="0" smtClean="0"/>
              <a:t> </a:t>
            </a:r>
            <a:r>
              <a:rPr lang="en-US" altLang="ko-KR" dirty="0" smtClean="0"/>
              <a:t>[</a:t>
            </a:r>
            <a:r>
              <a:rPr lang="en-US" altLang="ko-KR" i="1" dirty="0" smtClean="0"/>
              <a:t>LTF</a:t>
            </a:r>
            <a:r>
              <a:rPr lang="en-US" altLang="ko-KR" i="1" baseline="-25000" dirty="0" smtClean="0"/>
              <a:t>160MHz_lower_4x</a:t>
            </a:r>
            <a:r>
              <a:rPr lang="en-US" altLang="ko-KR" dirty="0"/>
              <a:t>, </a:t>
            </a:r>
            <a:r>
              <a:rPr lang="en-US" altLang="ko-KR" dirty="0" smtClean="0"/>
              <a:t>zeros(1,23), </a:t>
            </a:r>
            <a:r>
              <a:rPr lang="en-US" altLang="ko-KR" i="1" dirty="0" smtClean="0"/>
              <a:t>LTF</a:t>
            </a:r>
            <a:r>
              <a:rPr lang="en-US" altLang="ko-KR" i="1" baseline="-25000" dirty="0" smtClean="0"/>
              <a:t>160MHz_upper_4x</a:t>
            </a:r>
            <a:r>
              <a:rPr lang="en-US" altLang="ko-KR" dirty="0" smtClean="0"/>
              <a:t>]</a:t>
            </a:r>
          </a:p>
          <a:p>
            <a:pPr lvl="2"/>
            <a:r>
              <a:rPr lang="en-US" altLang="ko-KR" i="1" dirty="0" smtClean="0"/>
              <a:t>LTF</a:t>
            </a:r>
            <a:r>
              <a:rPr lang="en-US" altLang="ko-KR" i="1" baseline="-25000" dirty="0" smtClean="0"/>
              <a:t>160MHz_lower_4x</a:t>
            </a:r>
            <a:r>
              <a:rPr lang="en-US" altLang="ko-KR" dirty="0" smtClean="0"/>
              <a:t> </a:t>
            </a:r>
            <a:r>
              <a:rPr lang="en-US" altLang="ko-KR" dirty="0"/>
              <a:t>= [</a:t>
            </a:r>
            <a:r>
              <a:rPr lang="en-US" altLang="ko-KR" i="1" dirty="0" smtClean="0"/>
              <a:t>LTF</a:t>
            </a:r>
            <a:r>
              <a:rPr lang="en-US" altLang="ko-KR" i="1" baseline="-25000" dirty="0" smtClean="0"/>
              <a:t>80MHz_lower_4x</a:t>
            </a:r>
            <a:r>
              <a:rPr lang="en-US" altLang="ko-KR" dirty="0"/>
              <a:t>, </a:t>
            </a:r>
            <a:r>
              <a:rPr lang="en-US" altLang="ko-KR" dirty="0" smtClean="0"/>
              <a:t>zeros(1,23), </a:t>
            </a:r>
            <a:r>
              <a:rPr lang="en-US" altLang="ko-KR" i="1" dirty="0" smtClean="0"/>
              <a:t>LTF</a:t>
            </a:r>
            <a:r>
              <a:rPr lang="en-US" altLang="ko-KR" i="1" baseline="-25000" dirty="0" smtClean="0"/>
              <a:t>80MHz_upper_4x</a:t>
            </a:r>
            <a:r>
              <a:rPr lang="en-US" altLang="ko-KR" dirty="0" smtClean="0"/>
              <a:t>]</a:t>
            </a:r>
            <a:endParaRPr lang="en-US" altLang="ko-KR" dirty="0"/>
          </a:p>
          <a:p>
            <a:pPr lvl="2"/>
            <a:r>
              <a:rPr lang="en-US" altLang="ko-KR" i="1" dirty="0" smtClean="0"/>
              <a:t>LTF</a:t>
            </a:r>
            <a:r>
              <a:rPr lang="en-US" altLang="ko-KR" i="1" baseline="-25000" dirty="0" smtClean="0"/>
              <a:t>160MHz_upper_4x</a:t>
            </a:r>
            <a:r>
              <a:rPr lang="en-US" altLang="ko-KR" baseline="-25000" dirty="0" smtClean="0"/>
              <a:t> </a:t>
            </a:r>
            <a:r>
              <a:rPr lang="en-US" altLang="ko-KR" dirty="0"/>
              <a:t>= </a:t>
            </a:r>
            <a:r>
              <a:rPr lang="en-US" altLang="ko-KR" dirty="0" smtClean="0"/>
              <a:t>[</a:t>
            </a:r>
            <a:r>
              <a:rPr lang="en-US" altLang="ko-KR" dirty="0">
                <a:solidFill>
                  <a:srgbClr val="FF0000"/>
                </a:solidFill>
              </a:rPr>
              <a:t>(-) </a:t>
            </a:r>
            <a:r>
              <a:rPr lang="en-US" altLang="ko-KR" i="1" dirty="0" smtClean="0"/>
              <a:t>LTF</a:t>
            </a:r>
            <a:r>
              <a:rPr lang="en-US" altLang="ko-KR" i="1" baseline="-25000" dirty="0" smtClean="0"/>
              <a:t>80MHz_lower_4x</a:t>
            </a:r>
            <a:r>
              <a:rPr lang="en-US" altLang="ko-KR" dirty="0"/>
              <a:t>, </a:t>
            </a:r>
            <a:r>
              <a:rPr lang="en-US" altLang="ko-KR" dirty="0" smtClean="0"/>
              <a:t>zeros(1,23), </a:t>
            </a:r>
            <a:r>
              <a:rPr lang="en-US" altLang="ko-KR" i="1" dirty="0" smtClean="0"/>
              <a:t>LTF</a:t>
            </a:r>
            <a:r>
              <a:rPr lang="en-US" altLang="ko-KR" i="1" baseline="-25000" dirty="0" smtClean="0"/>
              <a:t>80MHz_upper_4x</a:t>
            </a:r>
            <a:r>
              <a:rPr lang="en-US" altLang="ko-KR" dirty="0" smtClean="0"/>
              <a:t>]</a:t>
            </a:r>
          </a:p>
          <a:p>
            <a:pPr lvl="3"/>
            <a:r>
              <a:rPr lang="en-US" altLang="ko-KR" i="1" dirty="0"/>
              <a:t>LTF</a:t>
            </a:r>
            <a:r>
              <a:rPr lang="en-US" altLang="ko-KR" i="1" baseline="-25000" dirty="0"/>
              <a:t>80MHz_lower_4x </a:t>
            </a:r>
            <a:r>
              <a:rPr lang="en-US" altLang="ko-KR" dirty="0"/>
              <a:t>and </a:t>
            </a:r>
            <a:r>
              <a:rPr lang="en-US" altLang="ko-KR" i="1" dirty="0" smtClean="0"/>
              <a:t>LTF</a:t>
            </a:r>
            <a:r>
              <a:rPr lang="en-US" altLang="ko-KR" i="1" baseline="-25000" dirty="0" smtClean="0"/>
              <a:t>80MHz_upper_4x  </a:t>
            </a:r>
            <a:r>
              <a:rPr lang="en-US" altLang="ko-KR" dirty="0" smtClean="0"/>
              <a:t>are already defined in 11ax</a:t>
            </a:r>
          </a:p>
          <a:p>
            <a:pPr lvl="4"/>
            <a:r>
              <a:rPr lang="en-US" altLang="ko-KR" dirty="0" smtClean="0"/>
              <a:t>So, we can simply define 4x EHT-LTF </a:t>
            </a:r>
            <a:r>
              <a:rPr lang="en-US" altLang="ko-KR" dirty="0"/>
              <a:t>sequences for 320MHz</a:t>
            </a:r>
          </a:p>
          <a:p>
            <a:pPr lvl="3"/>
            <a:endParaRPr lang="en-US" altLang="ko-KR" dirty="0" smtClean="0"/>
          </a:p>
          <a:p>
            <a:pPr lvl="1"/>
            <a:r>
              <a:rPr lang="en-US" altLang="ko-KR" dirty="0" smtClean="0"/>
              <a:t>We apply </a:t>
            </a:r>
            <a:r>
              <a:rPr lang="en-US" altLang="ko-KR" dirty="0"/>
              <a:t>phase rotation </a:t>
            </a:r>
            <a:r>
              <a:rPr lang="en-US" altLang="ko-KR" dirty="0" smtClean="0"/>
              <a:t>to</a:t>
            </a:r>
            <a:r>
              <a:rPr lang="en-US" altLang="ko-KR" i="1" dirty="0"/>
              <a:t> </a:t>
            </a:r>
            <a:r>
              <a:rPr lang="en-US" altLang="ko-KR" i="1" dirty="0" smtClean="0"/>
              <a:t>LTF</a:t>
            </a:r>
            <a:r>
              <a:rPr lang="en-US" altLang="ko-KR" i="1" baseline="-25000" dirty="0" smtClean="0"/>
              <a:t>80MHz_lower_4x </a:t>
            </a:r>
            <a:r>
              <a:rPr lang="en-US" altLang="ko-KR" dirty="0" smtClean="0"/>
              <a:t>of</a:t>
            </a:r>
            <a:r>
              <a:rPr lang="en-US" altLang="ko-KR" i="1" dirty="0" smtClean="0"/>
              <a:t> </a:t>
            </a:r>
            <a:r>
              <a:rPr lang="en-US" altLang="ko-KR" i="1" dirty="0"/>
              <a:t>LTF</a:t>
            </a:r>
            <a:r>
              <a:rPr lang="en-US" altLang="ko-KR" i="1" baseline="-25000" dirty="0"/>
              <a:t>160MHz_upper_4x</a:t>
            </a:r>
            <a:r>
              <a:rPr lang="en-US" altLang="ko-KR" baseline="-25000" dirty="0" smtClean="0"/>
              <a:t> </a:t>
            </a:r>
            <a:r>
              <a:rPr lang="en-US" altLang="ko-KR" dirty="0" smtClean="0"/>
              <a:t>since it has the best performance than other phase rotation cases</a:t>
            </a:r>
          </a:p>
          <a:p>
            <a:pPr lvl="2"/>
            <a:r>
              <a:rPr lang="en-US" altLang="ko-KR" dirty="0" smtClean="0"/>
              <a:t>0.1dB </a:t>
            </a:r>
            <a:r>
              <a:rPr lang="en-US" altLang="ko-KR" dirty="0"/>
              <a:t>is better than applying phase rotation to </a:t>
            </a:r>
            <a:r>
              <a:rPr lang="en-US" altLang="ko-KR" i="1" dirty="0" smtClean="0"/>
              <a:t>LTF</a:t>
            </a:r>
            <a:r>
              <a:rPr lang="en-US" altLang="ko-KR" i="1" baseline="-25000" dirty="0" smtClean="0"/>
              <a:t>80MHz_upper_4x</a:t>
            </a:r>
          </a:p>
          <a:p>
            <a:pPr lvl="2"/>
            <a:endParaRPr lang="en-US" altLang="ko-KR" dirty="0" smtClean="0"/>
          </a:p>
          <a:p>
            <a:pPr lvl="1"/>
            <a:r>
              <a:rPr lang="en-US" altLang="ko-KR" dirty="0" smtClean="0"/>
              <a:t>We don’t need to consider smaller segmented sequence than </a:t>
            </a:r>
            <a:r>
              <a:rPr lang="en-US" altLang="ko-KR" i="1" dirty="0" smtClean="0"/>
              <a:t>LTF</a:t>
            </a:r>
            <a:r>
              <a:rPr lang="en-US" altLang="ko-KR" i="1" baseline="-25000" dirty="0" smtClean="0"/>
              <a:t>80MHz_lower_4x </a:t>
            </a:r>
            <a:r>
              <a:rPr lang="en-US" altLang="ko-KR" dirty="0" smtClean="0"/>
              <a:t>or </a:t>
            </a:r>
            <a:r>
              <a:rPr lang="en-US" altLang="ko-KR" i="1" dirty="0" smtClean="0"/>
              <a:t>LTF</a:t>
            </a:r>
            <a:r>
              <a:rPr lang="en-US" altLang="ko-KR" i="1" baseline="-25000" dirty="0" smtClean="0"/>
              <a:t>80MHz_lower_4x </a:t>
            </a:r>
            <a:r>
              <a:rPr lang="en-US" altLang="ko-KR" dirty="0" smtClean="0"/>
              <a:t>if PAPR performance </a:t>
            </a:r>
            <a:r>
              <a:rPr lang="en-US" altLang="ko-KR" dirty="0"/>
              <a:t>is </a:t>
            </a:r>
            <a:r>
              <a:rPr lang="en-US" altLang="ko-KR" dirty="0" smtClean="0"/>
              <a:t>acceptable (see next page)</a:t>
            </a:r>
            <a:endParaRPr lang="ko-KR" altLang="en-US" dirty="0"/>
          </a:p>
          <a:p>
            <a:pPr lvl="3"/>
            <a:endParaRPr lang="en-US" altLang="ko-KR" i="1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Jinmin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  <p:sp>
        <p:nvSpPr>
          <p:cNvPr id="7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878446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Jan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9870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4x EHT-LTF Sequence for </a:t>
            </a:r>
            <a:r>
              <a:rPr lang="en-US" altLang="ko-KR" dirty="0" smtClean="0"/>
              <a:t>320MHz (2/2)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ko-KR" dirty="0" smtClean="0"/>
              <a:t>PAPR performance (</a:t>
            </a:r>
            <a:r>
              <a:rPr lang="en-US" altLang="ko-KR" i="1" dirty="0"/>
              <a:t>R</a:t>
            </a:r>
            <a:r>
              <a:rPr lang="en-US" altLang="ko-KR" i="1" baseline="-25000" dirty="0"/>
              <a:t>HELTF</a:t>
            </a:r>
            <a:r>
              <a:rPr lang="en-US" altLang="ko-KR" dirty="0"/>
              <a:t> vs. </a:t>
            </a:r>
            <a:r>
              <a:rPr lang="en-US" altLang="ko-KR" i="1" dirty="0"/>
              <a:t>P</a:t>
            </a:r>
            <a:r>
              <a:rPr lang="en-US" altLang="ko-KR" i="1" baseline="-25000" dirty="0"/>
              <a:t>HELTF</a:t>
            </a:r>
            <a:r>
              <a:rPr lang="en-US" altLang="ko-KR" dirty="0" smtClean="0"/>
              <a:t>)</a:t>
            </a:r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pPr lvl="1"/>
            <a:r>
              <a:rPr lang="en-US" altLang="ko-KR" dirty="0" smtClean="0"/>
              <a:t>Except for center RU26 and RU996 in 3</a:t>
            </a:r>
            <a:r>
              <a:rPr lang="en-US" altLang="ko-KR" baseline="30000" dirty="0" smtClean="0"/>
              <a:t>rd </a:t>
            </a:r>
            <a:r>
              <a:rPr lang="en-US" altLang="ko-KR" dirty="0" smtClean="0"/>
              <a:t>&amp; 4</a:t>
            </a:r>
            <a:r>
              <a:rPr lang="en-US" altLang="ko-KR" baseline="30000" dirty="0" smtClean="0"/>
              <a:t>th</a:t>
            </a:r>
            <a:r>
              <a:rPr lang="en-US" altLang="ko-KR" dirty="0" smtClean="0"/>
              <a:t> 80MHz, RU2x996 in 2</a:t>
            </a:r>
            <a:r>
              <a:rPr lang="en-US" altLang="ko-KR" baseline="30000" dirty="0" smtClean="0"/>
              <a:t>nd</a:t>
            </a:r>
            <a:r>
              <a:rPr lang="en-US" altLang="ko-KR" dirty="0" smtClean="0"/>
              <a:t> 160MHz and RU4x996 in 320MHz, PAPRs for all RUs are identical as in 11ax</a:t>
            </a:r>
          </a:p>
          <a:p>
            <a:pPr lvl="2"/>
            <a:r>
              <a:rPr lang="en-US" altLang="ko-KR" dirty="0" smtClean="0"/>
              <a:t>Also, theses exceptional RUs have reasonable PAPR performance comparing PAPR of data (see the Appendix)</a:t>
            </a:r>
          </a:p>
          <a:p>
            <a:pPr lvl="1"/>
            <a:r>
              <a:rPr lang="en-US" altLang="ko-KR" dirty="0" smtClean="0"/>
              <a:t>So, we conclude that proposed sequences with phase rotation is a good candidate for 4x EHT-LTF for 320MHz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Jinmin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  <p:graphicFrame>
        <p:nvGraphicFramePr>
          <p:cNvPr id="7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1603279"/>
              </p:ext>
            </p:extLst>
          </p:nvPr>
        </p:nvGraphicFramePr>
        <p:xfrm>
          <a:off x="152400" y="2597771"/>
          <a:ext cx="8796528" cy="1364629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37744"/>
                <a:gridCol w="237744"/>
                <a:gridCol w="237744"/>
                <a:gridCol w="237744"/>
                <a:gridCol w="237744"/>
                <a:gridCol w="237744"/>
                <a:gridCol w="237744"/>
                <a:gridCol w="237744"/>
                <a:gridCol w="237744"/>
                <a:gridCol w="237744"/>
                <a:gridCol w="237744"/>
                <a:gridCol w="237744"/>
                <a:gridCol w="237744"/>
                <a:gridCol w="237744"/>
                <a:gridCol w="237744"/>
                <a:gridCol w="237744"/>
                <a:gridCol w="237744"/>
                <a:gridCol w="237744"/>
                <a:gridCol w="237744"/>
                <a:gridCol w="237744"/>
                <a:gridCol w="237744"/>
                <a:gridCol w="237744"/>
                <a:gridCol w="237744"/>
                <a:gridCol w="237744"/>
                <a:gridCol w="237744"/>
                <a:gridCol w="237744"/>
                <a:gridCol w="237744"/>
                <a:gridCol w="237744"/>
                <a:gridCol w="237744"/>
                <a:gridCol w="237744"/>
                <a:gridCol w="237744"/>
                <a:gridCol w="237744"/>
                <a:gridCol w="237744"/>
                <a:gridCol w="237744"/>
                <a:gridCol w="237744"/>
                <a:gridCol w="237744"/>
                <a:gridCol w="237744"/>
              </a:tblGrid>
              <a:tr h="10440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700" b="0" dirty="0" smtClean="0">
                          <a:solidFill>
                            <a:schemeClr val="tx1"/>
                          </a:solidFill>
                        </a:rPr>
                        <a:t>3.78</a:t>
                      </a:r>
                    </a:p>
                  </a:txBody>
                  <a:tcPr marL="27432" marR="27432" marT="27432" marB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700" b="0" dirty="0" smtClean="0">
                          <a:solidFill>
                            <a:schemeClr val="tx1"/>
                          </a:solidFill>
                        </a:rPr>
                        <a:t>3.78</a:t>
                      </a:r>
                    </a:p>
                  </a:txBody>
                  <a:tcPr marL="27432" marR="27432" marT="27432" marB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700" b="0" dirty="0" smtClean="0">
                          <a:solidFill>
                            <a:schemeClr val="tx1"/>
                          </a:solidFill>
                        </a:rPr>
                        <a:t>3.78</a:t>
                      </a:r>
                    </a:p>
                  </a:txBody>
                  <a:tcPr marL="27432" marR="27432" marT="27432" marB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700" b="0" dirty="0" smtClean="0">
                          <a:solidFill>
                            <a:schemeClr val="tx1"/>
                          </a:solidFill>
                        </a:rPr>
                        <a:t>3.78</a:t>
                      </a:r>
                    </a:p>
                  </a:txBody>
                  <a:tcPr marL="27432" marR="27432" marT="27432" marB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n-US" sz="700" b="0" dirty="0" smtClean="0">
                          <a:solidFill>
                            <a:schemeClr val="tx1"/>
                          </a:solidFill>
                        </a:rPr>
                        <a:t>3.78</a:t>
                      </a:r>
                    </a:p>
                    <a:p>
                      <a:pPr algn="ctr"/>
                      <a:endParaRPr lang="en-US" sz="7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US" sz="7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27432" marR="27432" marT="27432" marB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700" b="0" dirty="0" smtClean="0">
                          <a:solidFill>
                            <a:schemeClr val="tx1"/>
                          </a:solidFill>
                        </a:rPr>
                        <a:t>3.78</a:t>
                      </a:r>
                    </a:p>
                  </a:txBody>
                  <a:tcPr marL="27432" marR="27432" marT="27432" marB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700" b="0" dirty="0" smtClean="0">
                          <a:solidFill>
                            <a:schemeClr val="tx1"/>
                          </a:solidFill>
                        </a:rPr>
                        <a:t>3.78</a:t>
                      </a:r>
                    </a:p>
                  </a:txBody>
                  <a:tcPr marL="27432" marR="27432" marT="27432" marB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700" b="0" dirty="0" smtClean="0">
                          <a:solidFill>
                            <a:schemeClr val="tx1"/>
                          </a:solidFill>
                        </a:rPr>
                        <a:t>3.78</a:t>
                      </a:r>
                    </a:p>
                  </a:txBody>
                  <a:tcPr marL="27432" marR="27432" marT="27432" marB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700" b="0" dirty="0" smtClean="0">
                          <a:solidFill>
                            <a:schemeClr val="tx1"/>
                          </a:solidFill>
                        </a:rPr>
                        <a:t>3.78</a:t>
                      </a:r>
                    </a:p>
                  </a:txBody>
                  <a:tcPr marL="27432" marR="27432" marT="27432" marB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700" b="0" dirty="0" smtClean="0">
                          <a:solidFill>
                            <a:schemeClr val="tx1"/>
                          </a:solidFill>
                        </a:rPr>
                        <a:t>3.78</a:t>
                      </a:r>
                    </a:p>
                  </a:txBody>
                  <a:tcPr marL="27432" marR="27432" marT="27432" marB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700" b="0" dirty="0" smtClean="0">
                          <a:solidFill>
                            <a:schemeClr val="tx1"/>
                          </a:solidFill>
                        </a:rPr>
                        <a:t>3.78</a:t>
                      </a:r>
                    </a:p>
                  </a:txBody>
                  <a:tcPr marL="27432" marR="27432" marT="27432" marB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700" b="0" dirty="0" smtClean="0">
                          <a:solidFill>
                            <a:schemeClr val="tx1"/>
                          </a:solidFill>
                        </a:rPr>
                        <a:t>3.78</a:t>
                      </a:r>
                    </a:p>
                  </a:txBody>
                  <a:tcPr marL="27432" marR="27432" marT="27432" marB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700" b="0" dirty="0" smtClean="0">
                          <a:solidFill>
                            <a:schemeClr val="tx1"/>
                          </a:solidFill>
                        </a:rPr>
                        <a:t>3.78</a:t>
                      </a:r>
                    </a:p>
                  </a:txBody>
                  <a:tcPr marL="27432" marR="27432" marT="27432" marB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n-US" sz="700" b="0" dirty="0" smtClean="0">
                          <a:solidFill>
                            <a:schemeClr val="tx1"/>
                          </a:solidFill>
                        </a:rPr>
                        <a:t>3.78</a:t>
                      </a:r>
                    </a:p>
                    <a:p>
                      <a:pPr algn="ctr"/>
                      <a:endParaRPr lang="en-US" sz="7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US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27432" marR="27432" marT="27432" marB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700" b="0" dirty="0" smtClean="0">
                          <a:solidFill>
                            <a:schemeClr val="tx1"/>
                          </a:solidFill>
                        </a:rPr>
                        <a:t>3.78</a:t>
                      </a:r>
                    </a:p>
                  </a:txBody>
                  <a:tcPr marL="27432" marR="27432" marT="27432" marB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700" b="0" dirty="0" smtClean="0">
                          <a:solidFill>
                            <a:schemeClr val="tx1"/>
                          </a:solidFill>
                        </a:rPr>
                        <a:t>3.78</a:t>
                      </a:r>
                    </a:p>
                  </a:txBody>
                  <a:tcPr marL="27432" marR="27432" marT="27432" marB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700" b="0" dirty="0" smtClean="0">
                          <a:solidFill>
                            <a:schemeClr val="tx1"/>
                          </a:solidFill>
                        </a:rPr>
                        <a:t>3.78</a:t>
                      </a:r>
                    </a:p>
                  </a:txBody>
                  <a:tcPr marL="27432" marR="27432" marT="27432" marB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700" b="0" dirty="0" smtClean="0">
                          <a:solidFill>
                            <a:schemeClr val="tx1"/>
                          </a:solidFill>
                        </a:rPr>
                        <a:t>3.78</a:t>
                      </a:r>
                    </a:p>
                  </a:txBody>
                  <a:tcPr marL="27432" marR="27432" marT="27432" marB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5">
                  <a:txBody>
                    <a:bodyPr/>
                    <a:lstStyle/>
                    <a:p>
                      <a:pPr algn="ctr"/>
                      <a:r>
                        <a:rPr lang="en-US" sz="700" b="0" baseline="0" dirty="0" smtClean="0">
                          <a:solidFill>
                            <a:schemeClr val="tx1"/>
                          </a:solidFill>
                        </a:rPr>
                        <a:t>4.25,</a:t>
                      </a:r>
                    </a:p>
                    <a:p>
                      <a:pPr algn="ctr"/>
                      <a:r>
                        <a:rPr lang="en-US" sz="700" b="0" baseline="0" dirty="0" smtClean="0">
                          <a:solidFill>
                            <a:srgbClr val="FF0000"/>
                          </a:solidFill>
                        </a:rPr>
                        <a:t>4.43</a:t>
                      </a:r>
                    </a:p>
                    <a:p>
                      <a:pPr algn="ctr"/>
                      <a:r>
                        <a:rPr lang="en-US" sz="700" b="0" baseline="0" dirty="0" smtClean="0">
                          <a:solidFill>
                            <a:srgbClr val="00B0F0"/>
                          </a:solidFill>
                        </a:rPr>
                        <a:t>4.25</a:t>
                      </a:r>
                    </a:p>
                    <a:p>
                      <a:pPr algn="ctr"/>
                      <a:r>
                        <a:rPr lang="en-US" sz="700" b="0" baseline="0" dirty="0" smtClean="0">
                          <a:solidFill>
                            <a:srgbClr val="00B050"/>
                          </a:solidFill>
                        </a:rPr>
                        <a:t>4.43</a:t>
                      </a:r>
                    </a:p>
                    <a:p>
                      <a:pPr algn="ctr"/>
                      <a:endParaRPr lang="en-US" sz="700" b="0" baseline="0" dirty="0" smtClean="0">
                        <a:solidFill>
                          <a:srgbClr val="00B050"/>
                        </a:solidFill>
                      </a:endParaRPr>
                    </a:p>
                    <a:p>
                      <a:pPr algn="ctr"/>
                      <a:endParaRPr lang="en-US" sz="700" b="0" baseline="0" dirty="0" smtClean="0">
                        <a:solidFill>
                          <a:srgbClr val="00B050"/>
                        </a:solidFill>
                      </a:endParaRPr>
                    </a:p>
                    <a:p>
                      <a:pPr algn="ctr"/>
                      <a:endParaRPr lang="en-US" sz="700" b="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27432" marR="27432" marT="27432" marB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0" dirty="0" smtClean="0">
                          <a:solidFill>
                            <a:schemeClr val="tx1"/>
                          </a:solidFill>
                        </a:rPr>
                        <a:t>3.78</a:t>
                      </a:r>
                      <a:endParaRPr lang="en-US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27432" marR="27432" marT="27432" marB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0" dirty="0" smtClean="0">
                          <a:solidFill>
                            <a:schemeClr val="tx1"/>
                          </a:solidFill>
                        </a:rPr>
                        <a:t>3.78</a:t>
                      </a:r>
                      <a:endParaRPr lang="en-US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27432" marR="27432" marT="27432" marB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0" dirty="0" smtClean="0">
                          <a:solidFill>
                            <a:schemeClr val="tx1"/>
                          </a:solidFill>
                        </a:rPr>
                        <a:t>3.78</a:t>
                      </a:r>
                      <a:endParaRPr lang="en-US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27432" marR="27432" marT="27432" marB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0" dirty="0" smtClean="0">
                          <a:solidFill>
                            <a:schemeClr val="tx1"/>
                          </a:solidFill>
                        </a:rPr>
                        <a:t>3.78</a:t>
                      </a:r>
                      <a:endParaRPr lang="en-US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27432" marR="27432" marT="27432" marB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n-US" sz="700" b="0" dirty="0" smtClean="0">
                          <a:solidFill>
                            <a:schemeClr val="tx1"/>
                          </a:solidFill>
                        </a:rPr>
                        <a:t>3.78</a:t>
                      </a:r>
                    </a:p>
                    <a:p>
                      <a:pPr algn="ctr"/>
                      <a:endParaRPr lang="en-US" sz="7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US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27432" marR="27432" marT="27432" marB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0" dirty="0" smtClean="0">
                          <a:solidFill>
                            <a:schemeClr val="tx1"/>
                          </a:solidFill>
                        </a:rPr>
                        <a:t>3.78</a:t>
                      </a:r>
                      <a:endParaRPr lang="en-US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27432" marR="27432" marT="27432" marB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0" dirty="0" smtClean="0">
                          <a:solidFill>
                            <a:schemeClr val="tx1"/>
                          </a:solidFill>
                        </a:rPr>
                        <a:t>3.78</a:t>
                      </a:r>
                      <a:endParaRPr lang="en-US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27432" marR="27432" marT="27432" marB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0" dirty="0" smtClean="0">
                          <a:solidFill>
                            <a:schemeClr val="tx1"/>
                          </a:solidFill>
                        </a:rPr>
                        <a:t>3.78</a:t>
                      </a:r>
                      <a:endParaRPr lang="en-US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27432" marR="27432" marT="27432" marB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0" dirty="0" smtClean="0">
                          <a:solidFill>
                            <a:schemeClr val="tx1"/>
                          </a:solidFill>
                        </a:rPr>
                        <a:t>3.78</a:t>
                      </a:r>
                      <a:endParaRPr lang="en-US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27432" marR="27432" marT="27432" marB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0" dirty="0" smtClean="0">
                          <a:solidFill>
                            <a:schemeClr val="tx1"/>
                          </a:solidFill>
                        </a:rPr>
                        <a:t>3.78</a:t>
                      </a:r>
                      <a:endParaRPr lang="en-US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27432" marR="27432" marT="27432" marB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0" dirty="0" smtClean="0">
                          <a:solidFill>
                            <a:schemeClr val="tx1"/>
                          </a:solidFill>
                        </a:rPr>
                        <a:t>3.78</a:t>
                      </a:r>
                      <a:endParaRPr lang="en-US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27432" marR="27432" marT="27432" marB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0" dirty="0" smtClean="0">
                          <a:solidFill>
                            <a:schemeClr val="tx1"/>
                          </a:solidFill>
                        </a:rPr>
                        <a:t>3.78</a:t>
                      </a:r>
                      <a:endParaRPr lang="en-US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27432" marR="27432" marT="27432" marB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0" dirty="0" smtClean="0">
                          <a:solidFill>
                            <a:schemeClr val="tx1"/>
                          </a:solidFill>
                        </a:rPr>
                        <a:t>3.78</a:t>
                      </a:r>
                      <a:endParaRPr lang="en-US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27432" marR="27432" marT="27432" marB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n-US" sz="700" b="0" dirty="0" smtClean="0">
                          <a:solidFill>
                            <a:schemeClr val="tx1"/>
                          </a:solidFill>
                        </a:rPr>
                        <a:t>3.78</a:t>
                      </a:r>
                    </a:p>
                    <a:p>
                      <a:pPr algn="ctr"/>
                      <a:endParaRPr lang="en-US" sz="7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US" sz="7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27432" marR="27432" marT="27432" marB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0" dirty="0" smtClean="0">
                          <a:solidFill>
                            <a:schemeClr val="tx1"/>
                          </a:solidFill>
                        </a:rPr>
                        <a:t>3.78</a:t>
                      </a:r>
                      <a:endParaRPr lang="en-US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27432" marR="27432" marT="27432" marB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0" dirty="0" smtClean="0">
                          <a:solidFill>
                            <a:schemeClr val="tx1"/>
                          </a:solidFill>
                        </a:rPr>
                        <a:t>3.78</a:t>
                      </a:r>
                      <a:endParaRPr lang="en-US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27432" marR="27432" marT="27432" marB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0" dirty="0" smtClean="0">
                          <a:solidFill>
                            <a:schemeClr val="tx1"/>
                          </a:solidFill>
                        </a:rPr>
                        <a:t>3.78</a:t>
                      </a:r>
                      <a:endParaRPr lang="en-US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27432" marR="27432" marT="27432" marB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0" dirty="0" smtClean="0">
                          <a:solidFill>
                            <a:schemeClr val="tx1"/>
                          </a:solidFill>
                        </a:rPr>
                        <a:t>3.78</a:t>
                      </a:r>
                      <a:endParaRPr lang="en-US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27432" marR="27432" marT="27432" marB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04401">
                <a:tc gridSpan="2">
                  <a:txBody>
                    <a:bodyPr/>
                    <a:lstStyle/>
                    <a:p>
                      <a:pPr algn="ctr"/>
                      <a:r>
                        <a:rPr lang="en-US" sz="700" b="0" dirty="0" smtClean="0">
                          <a:solidFill>
                            <a:schemeClr val="tx1"/>
                          </a:solidFill>
                        </a:rPr>
                        <a:t>4.97</a:t>
                      </a:r>
                      <a:endParaRPr lang="en-US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27432" marR="27432" marT="27432" marB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700" b="0" dirty="0" smtClean="0">
                          <a:solidFill>
                            <a:schemeClr val="tx1"/>
                          </a:solidFill>
                        </a:rPr>
                        <a:t>4.44</a:t>
                      </a:r>
                      <a:endParaRPr lang="en-US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27432" marR="27432" marT="27432" marB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700" b="0" dirty="0" smtClean="0">
                          <a:solidFill>
                            <a:schemeClr val="tx1"/>
                          </a:solidFill>
                        </a:rPr>
                        <a:t>4.97</a:t>
                      </a:r>
                      <a:endParaRPr lang="en-US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27432" marR="27432" marT="27432" marB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700" b="0" dirty="0" smtClean="0">
                          <a:solidFill>
                            <a:schemeClr val="tx1"/>
                          </a:solidFill>
                        </a:rPr>
                        <a:t>4.44</a:t>
                      </a:r>
                      <a:endParaRPr lang="en-US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27432" marR="27432" marT="27432" marB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700" b="0" dirty="0" smtClean="0">
                          <a:solidFill>
                            <a:schemeClr val="tx1"/>
                          </a:solidFill>
                        </a:rPr>
                        <a:t>4.97</a:t>
                      </a:r>
                      <a:endParaRPr lang="en-US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27432" marR="27432" marT="27432" marB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700" b="0" dirty="0" smtClean="0">
                          <a:solidFill>
                            <a:schemeClr val="tx1"/>
                          </a:solidFill>
                        </a:rPr>
                        <a:t>4.44</a:t>
                      </a:r>
                      <a:endParaRPr lang="en-US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27432" marR="27432" marT="27432" marB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700" b="0" dirty="0" smtClean="0">
                          <a:solidFill>
                            <a:schemeClr val="tx1"/>
                          </a:solidFill>
                        </a:rPr>
                        <a:t>4.97</a:t>
                      </a:r>
                      <a:endParaRPr lang="en-US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27432" marR="27432" marT="27432" marB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700" b="0" dirty="0" smtClean="0">
                          <a:solidFill>
                            <a:schemeClr val="tx1"/>
                          </a:solidFill>
                        </a:rPr>
                        <a:t>4.44</a:t>
                      </a:r>
                      <a:endParaRPr lang="en-US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27432" marR="27432" marT="27432" marB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700" b="0" dirty="0" smtClean="0">
                          <a:solidFill>
                            <a:schemeClr val="tx1"/>
                          </a:solidFill>
                        </a:rPr>
                        <a:t>4.97</a:t>
                      </a:r>
                      <a:endParaRPr lang="en-US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27432" marR="27432" marT="27432" marB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700" b="0" dirty="0" smtClean="0">
                          <a:solidFill>
                            <a:schemeClr val="tx1"/>
                          </a:solidFill>
                        </a:rPr>
                        <a:t>4.44</a:t>
                      </a:r>
                      <a:endParaRPr lang="en-US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27432" marR="27432" marT="27432" marB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700" b="0" dirty="0" smtClean="0">
                          <a:solidFill>
                            <a:schemeClr val="tx1"/>
                          </a:solidFill>
                        </a:rPr>
                        <a:t>4.97</a:t>
                      </a:r>
                      <a:endParaRPr lang="en-US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27432" marR="27432" marT="27432" marB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700" b="0" dirty="0" smtClean="0">
                          <a:solidFill>
                            <a:schemeClr val="tx1"/>
                          </a:solidFill>
                        </a:rPr>
                        <a:t>4.44</a:t>
                      </a:r>
                      <a:endParaRPr lang="en-US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27432" marR="27432" marT="27432" marB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700" b="0" dirty="0" smtClean="0">
                          <a:solidFill>
                            <a:schemeClr val="tx1"/>
                          </a:solidFill>
                        </a:rPr>
                        <a:t>4.97</a:t>
                      </a:r>
                      <a:endParaRPr lang="en-US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27432" marR="27432" marT="27432" marB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700" b="0" dirty="0" smtClean="0">
                          <a:solidFill>
                            <a:schemeClr val="tx1"/>
                          </a:solidFill>
                        </a:rPr>
                        <a:t>4.44</a:t>
                      </a:r>
                      <a:endParaRPr lang="en-US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27432" marR="27432" marT="27432" marB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700" b="0" dirty="0" smtClean="0">
                          <a:solidFill>
                            <a:schemeClr val="tx1"/>
                          </a:solidFill>
                        </a:rPr>
                        <a:t>4.97</a:t>
                      </a:r>
                      <a:endParaRPr lang="en-US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27432" marR="27432" marT="27432" marB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700" b="0" dirty="0" smtClean="0">
                          <a:solidFill>
                            <a:schemeClr val="tx1"/>
                          </a:solidFill>
                        </a:rPr>
                        <a:t>4.44</a:t>
                      </a:r>
                      <a:endParaRPr lang="en-US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27432" marR="27432" marT="27432" marB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04401">
                <a:tc gridSpan="4">
                  <a:txBody>
                    <a:bodyPr/>
                    <a:lstStyle/>
                    <a:p>
                      <a:pPr algn="ctr"/>
                      <a:r>
                        <a:rPr lang="en-US" sz="700" b="0" dirty="0" smtClean="0">
                          <a:solidFill>
                            <a:schemeClr val="tx1"/>
                          </a:solidFill>
                        </a:rPr>
                        <a:t>5.38</a:t>
                      </a:r>
                      <a:endParaRPr lang="en-US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27432" marR="27432" marT="27432" marB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sz="700" b="0" dirty="0" smtClean="0">
                          <a:solidFill>
                            <a:schemeClr val="tx1"/>
                          </a:solidFill>
                        </a:rPr>
                        <a:t>5.35</a:t>
                      </a:r>
                      <a:endParaRPr lang="en-US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27432" marR="27432" marT="27432" marB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sz="700" b="0" dirty="0" smtClean="0">
                          <a:solidFill>
                            <a:schemeClr val="tx1"/>
                          </a:solidFill>
                        </a:rPr>
                        <a:t>5.31</a:t>
                      </a:r>
                      <a:endParaRPr lang="en-US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27432" marR="27432" marT="27432" marB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sz="700" b="0" dirty="0" smtClean="0">
                          <a:solidFill>
                            <a:schemeClr val="tx1"/>
                          </a:solidFill>
                        </a:rPr>
                        <a:t>5.53</a:t>
                      </a:r>
                      <a:endParaRPr lang="en-US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27432" marR="27432" marT="27432" marB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sz="700" b="0" dirty="0" smtClean="0">
                          <a:solidFill>
                            <a:schemeClr val="tx1"/>
                          </a:solidFill>
                        </a:rPr>
                        <a:t>5.48</a:t>
                      </a:r>
                      <a:endParaRPr lang="en-US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27432" marR="27432" marT="27432" marB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sz="700" b="0" dirty="0" smtClean="0">
                          <a:solidFill>
                            <a:schemeClr val="tx1"/>
                          </a:solidFill>
                        </a:rPr>
                        <a:t>5.50</a:t>
                      </a:r>
                      <a:endParaRPr lang="en-US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27432" marR="27432" marT="27432" marB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700" b="0" dirty="0" smtClean="0">
                          <a:solidFill>
                            <a:schemeClr val="tx1"/>
                          </a:solidFill>
                        </a:rPr>
                        <a:t>5.48</a:t>
                      </a:r>
                    </a:p>
                  </a:txBody>
                  <a:tcPr marL="27432" marR="27432" marT="27432" marB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700" b="0" dirty="0" smtClean="0">
                          <a:solidFill>
                            <a:schemeClr val="tx1"/>
                          </a:solidFill>
                        </a:rPr>
                        <a:t>5.50</a:t>
                      </a:r>
                    </a:p>
                  </a:txBody>
                  <a:tcPr marL="27432" marR="27432" marT="27432" marB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04401">
                <a:tc gridSpan="9">
                  <a:txBody>
                    <a:bodyPr/>
                    <a:lstStyle/>
                    <a:p>
                      <a:pPr algn="ctr"/>
                      <a:r>
                        <a:rPr lang="en-US" sz="700" b="0" dirty="0" smtClean="0">
                          <a:solidFill>
                            <a:schemeClr val="tx1"/>
                          </a:solidFill>
                        </a:rPr>
                        <a:t>5.50</a:t>
                      </a:r>
                      <a:endParaRPr lang="en-US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27432" marR="27432" marT="27432" marB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9">
                  <a:txBody>
                    <a:bodyPr/>
                    <a:lstStyle/>
                    <a:p>
                      <a:pPr algn="ctr"/>
                      <a:r>
                        <a:rPr lang="en-US" sz="700" b="0" dirty="0" smtClean="0">
                          <a:solidFill>
                            <a:schemeClr val="tx1"/>
                          </a:solidFill>
                        </a:rPr>
                        <a:t>5.51</a:t>
                      </a:r>
                      <a:endParaRPr lang="en-US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27432" marR="27432" marT="27432" marB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9">
                  <a:txBody>
                    <a:bodyPr/>
                    <a:lstStyle/>
                    <a:p>
                      <a:pPr algn="ctr"/>
                      <a:r>
                        <a:rPr lang="en-US" sz="700" b="0" dirty="0" smtClean="0">
                          <a:solidFill>
                            <a:schemeClr val="tx1"/>
                          </a:solidFill>
                        </a:rPr>
                        <a:t>5.60</a:t>
                      </a:r>
                      <a:endParaRPr lang="en-US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27432" marR="27432" marT="27432" marB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9">
                  <a:txBody>
                    <a:bodyPr/>
                    <a:lstStyle/>
                    <a:p>
                      <a:pPr algn="ctr"/>
                      <a:r>
                        <a:rPr lang="en-US" sz="700" b="0" dirty="0" smtClean="0">
                          <a:solidFill>
                            <a:schemeClr val="tx1"/>
                          </a:solidFill>
                        </a:rPr>
                        <a:t>5.53</a:t>
                      </a:r>
                      <a:endParaRPr lang="en-US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27432" marR="27432" marT="27432" marB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18581">
                <a:tc gridSpan="18">
                  <a:txBody>
                    <a:bodyPr/>
                    <a:lstStyle/>
                    <a:p>
                      <a:pPr algn="ctr"/>
                      <a:r>
                        <a:rPr lang="en-US" sz="700" b="0" baseline="0" dirty="0" smtClean="0">
                          <a:solidFill>
                            <a:schemeClr val="tx1"/>
                          </a:solidFill>
                        </a:rPr>
                        <a:t>5.97</a:t>
                      </a:r>
                      <a:endParaRPr lang="en-US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27432" marR="27432" marT="27432" marB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18">
                  <a:txBody>
                    <a:bodyPr/>
                    <a:lstStyle/>
                    <a:p>
                      <a:pPr algn="ctr"/>
                      <a:r>
                        <a:rPr lang="en-US" sz="700" b="0" dirty="0" smtClean="0">
                          <a:solidFill>
                            <a:schemeClr val="tx1"/>
                          </a:solidFill>
                        </a:rPr>
                        <a:t>6.00</a:t>
                      </a:r>
                      <a:endParaRPr lang="en-US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27432" marR="27432" marT="27432" marB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04401">
                <a:tc gridSpan="37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700" b="0" dirty="0" smtClean="0">
                          <a:solidFill>
                            <a:schemeClr val="tx1"/>
                          </a:solidFill>
                        </a:rPr>
                        <a:t>6.29 for first 80MHz, </a:t>
                      </a:r>
                      <a:r>
                        <a:rPr lang="en-US" sz="700" b="0" dirty="0" smtClean="0">
                          <a:solidFill>
                            <a:srgbClr val="FF0000"/>
                          </a:solidFill>
                        </a:rPr>
                        <a:t>7.22 for second</a:t>
                      </a:r>
                      <a:r>
                        <a:rPr lang="en-US" sz="700" b="0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z="700" b="0" dirty="0" smtClean="0">
                          <a:solidFill>
                            <a:srgbClr val="FF0000"/>
                          </a:solidFill>
                        </a:rPr>
                        <a:t>80MHz, </a:t>
                      </a:r>
                      <a:r>
                        <a:rPr lang="en-US" altLang="ko-KR" sz="700" b="0" dirty="0" smtClean="0">
                          <a:solidFill>
                            <a:srgbClr val="00B0F0"/>
                          </a:solidFill>
                        </a:rPr>
                        <a:t>6.29 for third 80MHz</a:t>
                      </a:r>
                      <a:r>
                        <a:rPr lang="en-US" altLang="ko-KR" sz="700" b="0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en-US" altLang="ko-KR" sz="700" b="0" dirty="0" smtClean="0">
                          <a:solidFill>
                            <a:srgbClr val="00B050"/>
                          </a:solidFill>
                        </a:rPr>
                        <a:t>7.22 for fourth 80MHz</a:t>
                      </a:r>
                      <a:endParaRPr lang="en-US" sz="700" b="0" dirty="0">
                        <a:solidFill>
                          <a:srgbClr val="00B050"/>
                        </a:solidFill>
                      </a:endParaRPr>
                    </a:p>
                  </a:txBody>
                  <a:tcPr marL="27432" marR="27432" marT="27432" marB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04401">
                <a:tc gridSpan="37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700" b="0" dirty="0" smtClean="0">
                          <a:solidFill>
                            <a:schemeClr val="tx1"/>
                          </a:solidFill>
                        </a:rPr>
                        <a:t>7.09 for first 160MHz, </a:t>
                      </a:r>
                      <a:r>
                        <a:rPr lang="en-US" altLang="ko-KR" sz="700" b="0" dirty="0" smtClean="0">
                          <a:solidFill>
                            <a:srgbClr val="FF0000"/>
                          </a:solidFill>
                        </a:rPr>
                        <a:t>7.20 for second</a:t>
                      </a:r>
                      <a:r>
                        <a:rPr lang="en-US" altLang="ko-KR" sz="700" b="0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altLang="ko-KR" sz="700" b="0" dirty="0" smtClean="0">
                          <a:solidFill>
                            <a:srgbClr val="FF0000"/>
                          </a:solidFill>
                        </a:rPr>
                        <a:t>160MHz</a:t>
                      </a:r>
                      <a:endParaRPr lang="en-US" sz="700" b="0" dirty="0">
                        <a:solidFill>
                          <a:srgbClr val="FF0000"/>
                        </a:solidFill>
                      </a:endParaRPr>
                    </a:p>
                  </a:txBody>
                  <a:tcPr marL="27432" marR="27432" marT="27432" marB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04401">
                <a:tc gridSpan="37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dirty="0" smtClean="0">
                          <a:solidFill>
                            <a:schemeClr val="tx1"/>
                          </a:solidFill>
                        </a:rPr>
                        <a:t>7.09 dB</a:t>
                      </a:r>
                      <a:r>
                        <a:rPr lang="en-US" altLang="ko-KR" sz="700" b="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altLang="ko-KR" sz="700" b="0" baseline="0" dirty="0" smtClean="0">
                          <a:solidFill>
                            <a:schemeClr val="tx1"/>
                          </a:solidFill>
                        </a:rPr>
                        <a:t>for 320MHz</a:t>
                      </a:r>
                      <a:endParaRPr lang="en-US" altLang="ko-KR" sz="80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27432" marR="27432" marT="27432" marB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직사각형 7"/>
          <p:cNvSpPr/>
          <p:nvPr/>
        </p:nvSpPr>
        <p:spPr>
          <a:xfrm>
            <a:off x="1905000" y="2209800"/>
            <a:ext cx="6085577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1600" b="1" u="sng" dirty="0"/>
              <a:t>PAPR (dB) for 26, 52, </a:t>
            </a:r>
            <a:r>
              <a:rPr lang="en-US" altLang="ko-KR" sz="1600" b="1" u="sng" dirty="0" smtClean="0"/>
              <a:t>106, </a:t>
            </a:r>
            <a:r>
              <a:rPr lang="en-US" altLang="ko-KR" sz="1600" b="1" u="sng" dirty="0"/>
              <a:t>242, </a:t>
            </a:r>
            <a:r>
              <a:rPr lang="en-US" altLang="ko-KR" sz="1600" b="1" u="sng" dirty="0" smtClean="0"/>
              <a:t>484, 996, 2x996 and 4x996 </a:t>
            </a:r>
            <a:r>
              <a:rPr lang="en-US" altLang="ko-KR" sz="1600" b="1" u="sng" dirty="0"/>
              <a:t>tones RU</a:t>
            </a:r>
          </a:p>
        </p:txBody>
      </p:sp>
      <p:sp>
        <p:nvSpPr>
          <p:cNvPr id="9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878446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Jan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0707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2x </a:t>
            </a:r>
            <a:r>
              <a:rPr lang="en-US" altLang="ko-KR" dirty="0"/>
              <a:t>EHT-LTF Sequence for 320MHz </a:t>
            </a:r>
            <a:r>
              <a:rPr lang="en-US" altLang="ko-KR" dirty="0" smtClean="0"/>
              <a:t>(1/2</a:t>
            </a:r>
            <a:r>
              <a:rPr lang="en-US" altLang="ko-KR" dirty="0"/>
              <a:t>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752600"/>
            <a:ext cx="8153400" cy="4343400"/>
          </a:xfrm>
        </p:spPr>
        <p:txBody>
          <a:bodyPr>
            <a:normAutofit lnSpcReduction="10000"/>
          </a:bodyPr>
          <a:lstStyle/>
          <a:p>
            <a:r>
              <a:rPr lang="en-US" altLang="ko-KR" dirty="0" smtClean="0"/>
              <a:t>In </a:t>
            </a:r>
            <a:r>
              <a:rPr lang="en-US" altLang="ko-KR" dirty="0"/>
              <a:t>a 320 MHz transmission using a </a:t>
            </a:r>
            <a:r>
              <a:rPr lang="en-US" altLang="ko-KR" dirty="0" smtClean="0"/>
              <a:t>2x </a:t>
            </a:r>
            <a:r>
              <a:rPr lang="en-US" altLang="ko-KR" dirty="0"/>
              <a:t>EHT-LTF</a:t>
            </a:r>
            <a:r>
              <a:rPr lang="en-US" altLang="ko-KR" dirty="0" smtClean="0"/>
              <a:t>,</a:t>
            </a:r>
            <a:endParaRPr lang="en-US" altLang="ko-KR" dirty="0"/>
          </a:p>
          <a:p>
            <a:pPr lvl="1"/>
            <a:r>
              <a:rPr lang="en-US" altLang="ko-KR" i="1" dirty="0" smtClean="0"/>
              <a:t>EHTLTF</a:t>
            </a:r>
            <a:r>
              <a:rPr lang="en-US" altLang="ko-KR" i="1" baseline="-25000" dirty="0" smtClean="0"/>
              <a:t>-2036,2036</a:t>
            </a:r>
            <a:r>
              <a:rPr lang="en-US" altLang="ko-KR" dirty="0" smtClean="0"/>
              <a:t>= </a:t>
            </a:r>
            <a:r>
              <a:rPr lang="en-US" altLang="ko-KR" dirty="0"/>
              <a:t>[</a:t>
            </a:r>
            <a:r>
              <a:rPr lang="en-US" altLang="ko-KR" i="1" dirty="0" smtClean="0"/>
              <a:t>LTF</a:t>
            </a:r>
            <a:r>
              <a:rPr lang="en-US" altLang="ko-KR" i="1" baseline="-25000" dirty="0" smtClean="0"/>
              <a:t>160MHz_lower_2x</a:t>
            </a:r>
            <a:r>
              <a:rPr lang="en-US" altLang="ko-KR" dirty="0" smtClean="0"/>
              <a:t>, zeros(1,23</a:t>
            </a:r>
            <a:r>
              <a:rPr lang="en-US" altLang="ko-KR" dirty="0"/>
              <a:t>)</a:t>
            </a:r>
            <a:r>
              <a:rPr lang="en-US" altLang="ko-KR" dirty="0" smtClean="0"/>
              <a:t>, </a:t>
            </a:r>
            <a:r>
              <a:rPr lang="en-US" altLang="ko-KR" i="1" dirty="0"/>
              <a:t>LTF</a:t>
            </a:r>
            <a:r>
              <a:rPr lang="en-US" altLang="ko-KR" i="1" baseline="-25000" dirty="0"/>
              <a:t>160MHz_upper_2x</a:t>
            </a:r>
            <a:r>
              <a:rPr lang="en-US" altLang="ko-KR" dirty="0"/>
              <a:t>]</a:t>
            </a:r>
          </a:p>
          <a:p>
            <a:pPr lvl="2"/>
            <a:r>
              <a:rPr lang="en-US" altLang="ko-KR" i="1" dirty="0"/>
              <a:t>LTF</a:t>
            </a:r>
            <a:r>
              <a:rPr lang="en-US" altLang="ko-KR" i="1" baseline="-25000" dirty="0"/>
              <a:t>160MHz_lower_2x</a:t>
            </a:r>
            <a:r>
              <a:rPr lang="en-US" altLang="ko-KR" dirty="0"/>
              <a:t> = [</a:t>
            </a:r>
            <a:r>
              <a:rPr lang="en-US" altLang="ko-KR" i="1" dirty="0"/>
              <a:t>LTF</a:t>
            </a:r>
            <a:r>
              <a:rPr lang="en-US" altLang="ko-KR" i="1" baseline="-25000" dirty="0"/>
              <a:t>80MHz_lower_2x</a:t>
            </a:r>
            <a:r>
              <a:rPr lang="en-US" altLang="ko-KR" dirty="0"/>
              <a:t>, zeros(1,23</a:t>
            </a:r>
            <a:r>
              <a:rPr lang="en-US" altLang="ko-KR" dirty="0" smtClean="0"/>
              <a:t>),</a:t>
            </a:r>
            <a:r>
              <a:rPr lang="en-US" altLang="ko-KR" dirty="0">
                <a:solidFill>
                  <a:srgbClr val="FF0000"/>
                </a:solidFill>
              </a:rPr>
              <a:t> </a:t>
            </a:r>
            <a:r>
              <a:rPr lang="en-US" altLang="ko-KR" i="1" dirty="0" smtClean="0"/>
              <a:t>LTF</a:t>
            </a:r>
            <a:r>
              <a:rPr lang="en-US" altLang="ko-KR" i="1" baseline="-25000" dirty="0" smtClean="0"/>
              <a:t>80MHz_upper_2x</a:t>
            </a:r>
            <a:r>
              <a:rPr lang="en-US" altLang="ko-KR" dirty="0"/>
              <a:t>];</a:t>
            </a:r>
          </a:p>
          <a:p>
            <a:pPr lvl="2"/>
            <a:r>
              <a:rPr lang="en-US" altLang="ko-KR" i="1" dirty="0"/>
              <a:t>LTF</a:t>
            </a:r>
            <a:r>
              <a:rPr lang="en-US" altLang="ko-KR" i="1" baseline="-25000" dirty="0"/>
              <a:t>160MHz_upper_2x</a:t>
            </a:r>
            <a:r>
              <a:rPr lang="en-US" altLang="ko-KR" baseline="-25000" dirty="0"/>
              <a:t> </a:t>
            </a:r>
            <a:r>
              <a:rPr lang="en-US" altLang="ko-KR" dirty="0"/>
              <a:t>= </a:t>
            </a:r>
            <a:r>
              <a:rPr lang="en-US" altLang="ko-KR" dirty="0" smtClean="0"/>
              <a:t>[</a:t>
            </a:r>
            <a:r>
              <a:rPr lang="en-US" altLang="ko-KR" dirty="0">
                <a:solidFill>
                  <a:srgbClr val="FF0000"/>
                </a:solidFill>
              </a:rPr>
              <a:t>(-)</a:t>
            </a:r>
            <a:r>
              <a:rPr lang="en-US" altLang="ko-KR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altLang="ko-KR" i="1" dirty="0" smtClean="0"/>
              <a:t>LTF</a:t>
            </a:r>
            <a:r>
              <a:rPr lang="en-US" altLang="ko-KR" i="1" baseline="-25000" dirty="0" smtClean="0"/>
              <a:t>80MHz_lower_2x</a:t>
            </a:r>
            <a:r>
              <a:rPr lang="en-US" altLang="ko-KR" dirty="0"/>
              <a:t>, zeros(1,23)</a:t>
            </a:r>
            <a:r>
              <a:rPr lang="en-US" altLang="ko-KR" dirty="0" smtClean="0"/>
              <a:t>, </a:t>
            </a:r>
            <a:r>
              <a:rPr lang="en-US" altLang="ko-KR" i="1" dirty="0" smtClean="0"/>
              <a:t>LTF</a:t>
            </a:r>
            <a:r>
              <a:rPr lang="en-US" altLang="ko-KR" i="1" baseline="-25000" dirty="0" smtClean="0"/>
              <a:t>80MHz_upper_2x</a:t>
            </a:r>
            <a:r>
              <a:rPr lang="en-US" altLang="ko-KR" dirty="0" smtClean="0"/>
              <a:t>];</a:t>
            </a:r>
          </a:p>
          <a:p>
            <a:pPr lvl="3"/>
            <a:r>
              <a:rPr lang="en-US" altLang="ko-KR" i="1" dirty="0" smtClean="0"/>
              <a:t>LTF</a:t>
            </a:r>
            <a:r>
              <a:rPr lang="en-US" altLang="ko-KR" i="1" baseline="-25000" dirty="0" smtClean="0"/>
              <a:t>80MHz_lower_2x </a:t>
            </a:r>
            <a:r>
              <a:rPr lang="en-US" altLang="ko-KR" dirty="0" smtClean="0"/>
              <a:t>and </a:t>
            </a:r>
            <a:r>
              <a:rPr lang="en-US" altLang="ko-KR" i="1" dirty="0" smtClean="0"/>
              <a:t>LTF</a:t>
            </a:r>
            <a:r>
              <a:rPr lang="en-US" altLang="ko-KR" i="1" baseline="-25000" dirty="0" smtClean="0"/>
              <a:t>80MHz_upper_2x  </a:t>
            </a:r>
            <a:r>
              <a:rPr lang="en-US" altLang="ko-KR" i="1" baseline="-25000" dirty="0"/>
              <a:t> </a:t>
            </a:r>
            <a:r>
              <a:rPr lang="en-US" altLang="ko-KR" dirty="0"/>
              <a:t>are already defined in 11ax</a:t>
            </a:r>
            <a:endParaRPr lang="en-US" altLang="ko-KR" dirty="0" smtClean="0"/>
          </a:p>
          <a:p>
            <a:pPr lvl="4"/>
            <a:r>
              <a:rPr lang="en-US" altLang="ko-KR" dirty="0"/>
              <a:t>So, we can simply define </a:t>
            </a:r>
            <a:r>
              <a:rPr lang="en-US" altLang="ko-KR" dirty="0" smtClean="0"/>
              <a:t>2x </a:t>
            </a:r>
            <a:r>
              <a:rPr lang="en-US" altLang="ko-KR" dirty="0"/>
              <a:t>EHT-LTF sequences for 320MHz</a:t>
            </a:r>
          </a:p>
          <a:p>
            <a:pPr lvl="3"/>
            <a:endParaRPr lang="en-US" altLang="ko-KR" dirty="0"/>
          </a:p>
          <a:p>
            <a:pPr lvl="1"/>
            <a:r>
              <a:rPr lang="en-US" altLang="ko-KR" dirty="0"/>
              <a:t>We apply phase rotation to</a:t>
            </a:r>
            <a:r>
              <a:rPr lang="en-US" altLang="ko-KR" i="1" dirty="0"/>
              <a:t> </a:t>
            </a:r>
            <a:r>
              <a:rPr lang="en-US" altLang="ko-KR" i="1" dirty="0" smtClean="0"/>
              <a:t>LTF</a:t>
            </a:r>
            <a:r>
              <a:rPr lang="en-US" altLang="ko-KR" i="1" baseline="-25000" dirty="0" smtClean="0"/>
              <a:t>80MHz_lower_2x </a:t>
            </a:r>
            <a:r>
              <a:rPr lang="en-US" altLang="ko-KR" dirty="0"/>
              <a:t>of</a:t>
            </a:r>
            <a:r>
              <a:rPr lang="en-US" altLang="ko-KR" i="1" dirty="0"/>
              <a:t> </a:t>
            </a:r>
            <a:r>
              <a:rPr lang="en-US" altLang="ko-KR" i="1" dirty="0" smtClean="0"/>
              <a:t>LTF</a:t>
            </a:r>
            <a:r>
              <a:rPr lang="en-US" altLang="ko-KR" i="1" baseline="-25000" dirty="0" smtClean="0"/>
              <a:t>160MHz_upper_2x</a:t>
            </a:r>
            <a:r>
              <a:rPr lang="en-US" altLang="ko-KR" baseline="-25000" dirty="0" smtClean="0"/>
              <a:t> </a:t>
            </a:r>
            <a:r>
              <a:rPr lang="en-US" altLang="ko-KR" dirty="0"/>
              <a:t>since it has the best performance than other phase rotation cases</a:t>
            </a:r>
          </a:p>
          <a:p>
            <a:pPr lvl="2"/>
            <a:r>
              <a:rPr lang="en-US" altLang="ko-KR" dirty="0" smtClean="0"/>
              <a:t>0.5dB </a:t>
            </a:r>
            <a:r>
              <a:rPr lang="en-US" altLang="ko-KR" dirty="0"/>
              <a:t>is better than applying to </a:t>
            </a:r>
            <a:r>
              <a:rPr lang="en-US" altLang="ko-KR" i="1" dirty="0" smtClean="0"/>
              <a:t>LTF</a:t>
            </a:r>
            <a:r>
              <a:rPr lang="en-US" altLang="ko-KR" i="1" baseline="-25000" dirty="0" smtClean="0"/>
              <a:t>80MHz_upper_2x</a:t>
            </a:r>
          </a:p>
          <a:p>
            <a:pPr lvl="2"/>
            <a:endParaRPr lang="en-US" altLang="ko-KR" dirty="0"/>
          </a:p>
          <a:p>
            <a:pPr lvl="1"/>
            <a:r>
              <a:rPr lang="en-US" altLang="ko-KR" dirty="0"/>
              <a:t>We don’t need to consider further segmented sequence than </a:t>
            </a:r>
            <a:r>
              <a:rPr lang="en-US" altLang="ko-KR" i="1" dirty="0"/>
              <a:t>LTF</a:t>
            </a:r>
            <a:r>
              <a:rPr lang="en-US" altLang="ko-KR" i="1" baseline="-25000" dirty="0"/>
              <a:t>80MHz_lower_4x </a:t>
            </a:r>
            <a:r>
              <a:rPr lang="en-US" altLang="ko-KR" dirty="0"/>
              <a:t>or </a:t>
            </a:r>
            <a:r>
              <a:rPr lang="en-US" altLang="ko-KR" i="1" dirty="0"/>
              <a:t>LTF</a:t>
            </a:r>
            <a:r>
              <a:rPr lang="en-US" altLang="ko-KR" i="1" baseline="-25000" dirty="0"/>
              <a:t>80MHz_lower_4x </a:t>
            </a:r>
            <a:r>
              <a:rPr lang="en-US" altLang="ko-KR" dirty="0"/>
              <a:t>if PAPR performance is acceptable(see next page)</a:t>
            </a:r>
            <a:endParaRPr lang="ko-KR" altLang="en-US" dirty="0"/>
          </a:p>
          <a:p>
            <a:pPr lvl="1"/>
            <a:endParaRPr lang="ko-KR" altLang="en-US" dirty="0"/>
          </a:p>
          <a:p>
            <a:pPr lvl="3"/>
            <a:endParaRPr lang="en-US" altLang="ko-KR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Jinmin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  <p:sp>
        <p:nvSpPr>
          <p:cNvPr id="7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878446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Jan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8907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2x EHT-LTF Sequence for 320MHz </a:t>
            </a:r>
            <a:r>
              <a:rPr lang="en-US" altLang="ko-KR" dirty="0" smtClean="0"/>
              <a:t>(2/2</a:t>
            </a:r>
            <a:r>
              <a:rPr lang="en-US" altLang="ko-KR" dirty="0"/>
              <a:t>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ko-KR" dirty="0" smtClean="0"/>
              <a:t>PAPR performance (</a:t>
            </a:r>
            <a:r>
              <a:rPr lang="en-US" altLang="ko-KR" i="1" dirty="0"/>
              <a:t>R</a:t>
            </a:r>
            <a:r>
              <a:rPr lang="en-US" altLang="ko-KR" i="1" baseline="-25000" dirty="0"/>
              <a:t>HELTF</a:t>
            </a:r>
            <a:r>
              <a:rPr lang="en-US" altLang="ko-KR" dirty="0"/>
              <a:t> vs. </a:t>
            </a:r>
            <a:r>
              <a:rPr lang="en-US" altLang="ko-KR" i="1" dirty="0"/>
              <a:t>P</a:t>
            </a:r>
            <a:r>
              <a:rPr lang="en-US" altLang="ko-KR" i="1" baseline="-25000" dirty="0"/>
              <a:t>HELTF</a:t>
            </a:r>
            <a:r>
              <a:rPr lang="en-US" altLang="ko-KR" dirty="0" smtClean="0"/>
              <a:t>)</a:t>
            </a:r>
          </a:p>
          <a:p>
            <a:endParaRPr lang="en-US" altLang="ko-KR" dirty="0"/>
          </a:p>
          <a:p>
            <a:endParaRPr lang="en-US" altLang="ko-KR" dirty="0"/>
          </a:p>
          <a:p>
            <a:endParaRPr lang="en-US" altLang="ko-KR" dirty="0"/>
          </a:p>
          <a:p>
            <a:endParaRPr lang="en-US" altLang="ko-KR" dirty="0"/>
          </a:p>
          <a:p>
            <a:endParaRPr lang="en-US" altLang="ko-KR" dirty="0"/>
          </a:p>
          <a:p>
            <a:pPr lvl="1"/>
            <a:r>
              <a:rPr lang="en-US" altLang="ko-KR" dirty="0"/>
              <a:t>Except for </a:t>
            </a:r>
            <a:r>
              <a:rPr lang="en-US" altLang="ko-KR" dirty="0" smtClean="0"/>
              <a:t>all RU484s and RU996 </a:t>
            </a:r>
            <a:r>
              <a:rPr lang="en-US" altLang="ko-KR" dirty="0"/>
              <a:t>in 3</a:t>
            </a:r>
            <a:r>
              <a:rPr lang="en-US" altLang="ko-KR" baseline="30000" dirty="0"/>
              <a:t>rd </a:t>
            </a:r>
            <a:r>
              <a:rPr lang="en-US" altLang="ko-KR" dirty="0"/>
              <a:t>&amp; 4</a:t>
            </a:r>
            <a:r>
              <a:rPr lang="en-US" altLang="ko-KR" baseline="30000" dirty="0"/>
              <a:t>th</a:t>
            </a:r>
            <a:r>
              <a:rPr lang="en-US" altLang="ko-KR" dirty="0"/>
              <a:t> 80MHz, RU2x996 in 2</a:t>
            </a:r>
            <a:r>
              <a:rPr lang="en-US" altLang="ko-KR" baseline="30000" dirty="0"/>
              <a:t>nd</a:t>
            </a:r>
            <a:r>
              <a:rPr lang="en-US" altLang="ko-KR" dirty="0"/>
              <a:t> 160MHz and </a:t>
            </a:r>
            <a:r>
              <a:rPr lang="en-US" altLang="ko-KR" dirty="0" smtClean="0"/>
              <a:t>RU4x996 </a:t>
            </a:r>
            <a:r>
              <a:rPr lang="en-US" altLang="ko-KR" dirty="0"/>
              <a:t>in </a:t>
            </a:r>
            <a:r>
              <a:rPr lang="en-US" altLang="ko-KR" dirty="0" smtClean="0"/>
              <a:t>320MHz</a:t>
            </a:r>
            <a:r>
              <a:rPr lang="en-US" altLang="ko-KR" dirty="0"/>
              <a:t>, PAPRs for all RUs are identical </a:t>
            </a:r>
            <a:r>
              <a:rPr lang="en-US" altLang="ko-KR" dirty="0" smtClean="0"/>
              <a:t>as in </a:t>
            </a:r>
            <a:r>
              <a:rPr lang="en-US" altLang="ko-KR" dirty="0"/>
              <a:t>11ax</a:t>
            </a:r>
          </a:p>
          <a:p>
            <a:pPr lvl="2"/>
            <a:r>
              <a:rPr lang="en-US" altLang="ko-KR" dirty="0"/>
              <a:t>Also, theses exceptional RUs have reasonable PAPR performance</a:t>
            </a:r>
          </a:p>
          <a:p>
            <a:pPr lvl="1"/>
            <a:r>
              <a:rPr lang="en-US" altLang="ko-KR" dirty="0"/>
              <a:t>So, we conclude that proposed sequences with phase rotation is </a:t>
            </a:r>
            <a:r>
              <a:rPr lang="en-US" altLang="ko-KR" dirty="0" smtClean="0"/>
              <a:t>a good candidate for 2x </a:t>
            </a:r>
            <a:r>
              <a:rPr lang="en-US" altLang="ko-KR" dirty="0"/>
              <a:t>EHT-LTF for 320MHz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Jinmin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  <p:graphicFrame>
        <p:nvGraphicFramePr>
          <p:cNvPr id="7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21699128"/>
              </p:ext>
            </p:extLst>
          </p:nvPr>
        </p:nvGraphicFramePr>
        <p:xfrm>
          <a:off x="152400" y="2654808"/>
          <a:ext cx="8796528" cy="1307592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37744"/>
                <a:gridCol w="237744"/>
                <a:gridCol w="237744"/>
                <a:gridCol w="237744"/>
                <a:gridCol w="237744"/>
                <a:gridCol w="237744"/>
                <a:gridCol w="237744"/>
                <a:gridCol w="237744"/>
                <a:gridCol w="237744"/>
                <a:gridCol w="237744"/>
                <a:gridCol w="237744"/>
                <a:gridCol w="237744"/>
                <a:gridCol w="237744"/>
                <a:gridCol w="237744"/>
                <a:gridCol w="237744"/>
                <a:gridCol w="237744"/>
                <a:gridCol w="237744"/>
                <a:gridCol w="237744"/>
                <a:gridCol w="237744"/>
                <a:gridCol w="237744"/>
                <a:gridCol w="237744"/>
                <a:gridCol w="237744"/>
                <a:gridCol w="237744"/>
                <a:gridCol w="237744"/>
                <a:gridCol w="237744"/>
                <a:gridCol w="237744"/>
                <a:gridCol w="237744"/>
                <a:gridCol w="237744"/>
                <a:gridCol w="237744"/>
                <a:gridCol w="237744"/>
                <a:gridCol w="237744"/>
                <a:gridCol w="237744"/>
                <a:gridCol w="237744"/>
                <a:gridCol w="237744"/>
                <a:gridCol w="237744"/>
                <a:gridCol w="237744"/>
                <a:gridCol w="237744"/>
              </a:tblGrid>
              <a:tr h="119380">
                <a:tc>
                  <a:txBody>
                    <a:bodyPr/>
                    <a:lstStyle/>
                    <a:p>
                      <a:pPr algn="ctr"/>
                      <a:r>
                        <a:rPr lang="en-US" sz="700" b="0" dirty="0" smtClean="0">
                          <a:solidFill>
                            <a:schemeClr val="tx1"/>
                          </a:solidFill>
                        </a:rPr>
                        <a:t>4.46</a:t>
                      </a:r>
                      <a:endParaRPr lang="en-US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27432" marR="27432" marT="27432" marB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0" dirty="0" smtClean="0">
                          <a:solidFill>
                            <a:schemeClr val="tx1"/>
                          </a:solidFill>
                        </a:rPr>
                        <a:t>4.46</a:t>
                      </a:r>
                      <a:endParaRPr lang="en-US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27432" marR="27432" marT="27432" marB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0" dirty="0" smtClean="0">
                          <a:solidFill>
                            <a:schemeClr val="tx1"/>
                          </a:solidFill>
                        </a:rPr>
                        <a:t>4.46</a:t>
                      </a:r>
                      <a:endParaRPr lang="en-US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27432" marR="27432" marT="27432" marB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0" dirty="0" smtClean="0">
                          <a:solidFill>
                            <a:schemeClr val="tx1"/>
                          </a:solidFill>
                        </a:rPr>
                        <a:t>4.46</a:t>
                      </a:r>
                      <a:endParaRPr lang="en-US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27432" marR="27432" marT="27432" marB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n-US" sz="700" b="0" dirty="0" smtClean="0">
                          <a:solidFill>
                            <a:schemeClr val="tx1"/>
                          </a:solidFill>
                        </a:rPr>
                        <a:t>4.46</a:t>
                      </a:r>
                    </a:p>
                    <a:p>
                      <a:pPr algn="ctr"/>
                      <a:endParaRPr lang="en-US" sz="7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US" sz="7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27432" marR="27432" marT="27432" marB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0" dirty="0" smtClean="0">
                          <a:solidFill>
                            <a:schemeClr val="tx1"/>
                          </a:solidFill>
                        </a:rPr>
                        <a:t>4.46</a:t>
                      </a:r>
                      <a:endParaRPr lang="en-US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27432" marR="27432" marT="27432" marB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0" dirty="0" smtClean="0">
                          <a:solidFill>
                            <a:schemeClr val="tx1"/>
                          </a:solidFill>
                        </a:rPr>
                        <a:t>4.46</a:t>
                      </a:r>
                      <a:endParaRPr lang="en-US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27432" marR="27432" marT="27432" marB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0" dirty="0" smtClean="0">
                          <a:solidFill>
                            <a:schemeClr val="tx1"/>
                          </a:solidFill>
                        </a:rPr>
                        <a:t>4.46</a:t>
                      </a:r>
                      <a:endParaRPr lang="en-US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27432" marR="27432" marT="27432" marB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0" dirty="0" smtClean="0">
                          <a:solidFill>
                            <a:schemeClr val="tx1"/>
                          </a:solidFill>
                        </a:rPr>
                        <a:t>4.46</a:t>
                      </a:r>
                      <a:endParaRPr lang="en-US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27432" marR="27432" marT="27432" marB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0" dirty="0" smtClean="0">
                          <a:solidFill>
                            <a:schemeClr val="tx1"/>
                          </a:solidFill>
                        </a:rPr>
                        <a:t>4.46</a:t>
                      </a:r>
                      <a:endParaRPr lang="en-US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27432" marR="27432" marT="27432" marB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0" dirty="0" smtClean="0">
                          <a:solidFill>
                            <a:schemeClr val="tx1"/>
                          </a:solidFill>
                        </a:rPr>
                        <a:t>4.46</a:t>
                      </a:r>
                      <a:endParaRPr lang="en-US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27432" marR="27432" marT="27432" marB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0" dirty="0" smtClean="0">
                          <a:solidFill>
                            <a:schemeClr val="tx1"/>
                          </a:solidFill>
                        </a:rPr>
                        <a:t>4.46</a:t>
                      </a:r>
                      <a:endParaRPr lang="en-US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27432" marR="27432" marT="27432" marB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0" dirty="0" smtClean="0">
                          <a:solidFill>
                            <a:schemeClr val="tx1"/>
                          </a:solidFill>
                        </a:rPr>
                        <a:t>4.46</a:t>
                      </a:r>
                      <a:endParaRPr lang="en-US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27432" marR="27432" marT="27432" marB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n-US" sz="700" b="0" dirty="0" smtClean="0">
                          <a:solidFill>
                            <a:schemeClr val="tx1"/>
                          </a:solidFill>
                        </a:rPr>
                        <a:t>4.46</a:t>
                      </a:r>
                    </a:p>
                    <a:p>
                      <a:pPr algn="ctr"/>
                      <a:endParaRPr lang="en-US" sz="7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US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27432" marR="27432" marT="27432" marB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0" dirty="0" smtClean="0">
                          <a:solidFill>
                            <a:schemeClr val="tx1"/>
                          </a:solidFill>
                        </a:rPr>
                        <a:t>4.46</a:t>
                      </a:r>
                      <a:endParaRPr lang="en-US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27432" marR="27432" marT="27432" marB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0" dirty="0" smtClean="0">
                          <a:solidFill>
                            <a:schemeClr val="tx1"/>
                          </a:solidFill>
                        </a:rPr>
                        <a:t>4.46</a:t>
                      </a:r>
                      <a:endParaRPr lang="en-US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27432" marR="27432" marT="27432" marB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0" dirty="0" smtClean="0">
                          <a:solidFill>
                            <a:schemeClr val="tx1"/>
                          </a:solidFill>
                        </a:rPr>
                        <a:t>4.46</a:t>
                      </a:r>
                      <a:endParaRPr lang="en-US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27432" marR="27432" marT="27432" marB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0" dirty="0" smtClean="0">
                          <a:solidFill>
                            <a:schemeClr val="tx1"/>
                          </a:solidFill>
                        </a:rPr>
                        <a:t>4.46</a:t>
                      </a:r>
                      <a:endParaRPr lang="en-US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27432" marR="27432" marT="27432" marB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5">
                  <a:txBody>
                    <a:bodyPr/>
                    <a:lstStyle/>
                    <a:p>
                      <a:pPr algn="ctr"/>
                      <a:r>
                        <a:rPr lang="en-US" sz="700" b="0" baseline="0" dirty="0" smtClean="0">
                          <a:solidFill>
                            <a:schemeClr val="tx1"/>
                          </a:solidFill>
                        </a:rPr>
                        <a:t>4.37</a:t>
                      </a:r>
                    </a:p>
                    <a:p>
                      <a:pPr algn="ctr"/>
                      <a:endParaRPr lang="en-US" sz="700" b="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US" sz="700" b="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US" sz="700" b="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US" sz="700" b="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27432" marR="27432" marT="27432" marB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0" dirty="0" smtClean="0">
                          <a:solidFill>
                            <a:schemeClr val="tx1"/>
                          </a:solidFill>
                        </a:rPr>
                        <a:t>4.46</a:t>
                      </a:r>
                      <a:endParaRPr lang="en-US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27432" marR="27432" marT="27432" marB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0" dirty="0" smtClean="0">
                          <a:solidFill>
                            <a:schemeClr val="tx1"/>
                          </a:solidFill>
                        </a:rPr>
                        <a:t>4.46</a:t>
                      </a:r>
                      <a:endParaRPr lang="en-US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27432" marR="27432" marT="27432" marB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0" dirty="0" smtClean="0">
                          <a:solidFill>
                            <a:schemeClr val="tx1"/>
                          </a:solidFill>
                        </a:rPr>
                        <a:t>4.46</a:t>
                      </a:r>
                      <a:endParaRPr lang="en-US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27432" marR="27432" marT="27432" marB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0" dirty="0" smtClean="0">
                          <a:solidFill>
                            <a:schemeClr val="tx1"/>
                          </a:solidFill>
                        </a:rPr>
                        <a:t>4.46</a:t>
                      </a:r>
                      <a:endParaRPr lang="en-US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27432" marR="27432" marT="27432" marB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n-US" sz="700" b="0" dirty="0" smtClean="0">
                          <a:solidFill>
                            <a:schemeClr val="tx1"/>
                          </a:solidFill>
                        </a:rPr>
                        <a:t>4.46</a:t>
                      </a:r>
                    </a:p>
                    <a:p>
                      <a:pPr algn="ctr"/>
                      <a:endParaRPr lang="en-US" sz="7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US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27432" marR="27432" marT="27432" marB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0" dirty="0" smtClean="0">
                          <a:solidFill>
                            <a:schemeClr val="tx1"/>
                          </a:solidFill>
                        </a:rPr>
                        <a:t>4.46</a:t>
                      </a:r>
                      <a:endParaRPr lang="en-US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27432" marR="27432" marT="27432" marB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0" dirty="0" smtClean="0">
                          <a:solidFill>
                            <a:schemeClr val="tx1"/>
                          </a:solidFill>
                        </a:rPr>
                        <a:t>4.46</a:t>
                      </a:r>
                      <a:endParaRPr lang="en-US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27432" marR="27432" marT="27432" marB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0" dirty="0" smtClean="0">
                          <a:solidFill>
                            <a:schemeClr val="tx1"/>
                          </a:solidFill>
                        </a:rPr>
                        <a:t>4.46</a:t>
                      </a:r>
                      <a:endParaRPr lang="en-US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27432" marR="27432" marT="27432" marB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0" dirty="0" smtClean="0">
                          <a:solidFill>
                            <a:schemeClr val="tx1"/>
                          </a:solidFill>
                        </a:rPr>
                        <a:t>4.46</a:t>
                      </a:r>
                      <a:endParaRPr lang="en-US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27432" marR="27432" marT="27432" marB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0" dirty="0" smtClean="0">
                          <a:solidFill>
                            <a:schemeClr val="tx1"/>
                          </a:solidFill>
                        </a:rPr>
                        <a:t>4.46</a:t>
                      </a:r>
                      <a:endParaRPr lang="en-US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27432" marR="27432" marT="27432" marB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0" dirty="0" smtClean="0">
                          <a:solidFill>
                            <a:schemeClr val="tx1"/>
                          </a:solidFill>
                        </a:rPr>
                        <a:t>4.46</a:t>
                      </a:r>
                      <a:endParaRPr lang="en-US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27432" marR="27432" marT="27432" marB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0" dirty="0" smtClean="0">
                          <a:solidFill>
                            <a:schemeClr val="tx1"/>
                          </a:solidFill>
                        </a:rPr>
                        <a:t>4.46</a:t>
                      </a:r>
                      <a:endParaRPr lang="en-US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27432" marR="27432" marT="27432" marB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0" dirty="0" smtClean="0">
                          <a:solidFill>
                            <a:schemeClr val="tx1"/>
                          </a:solidFill>
                        </a:rPr>
                        <a:t>4.46</a:t>
                      </a:r>
                      <a:endParaRPr lang="en-US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27432" marR="27432" marT="27432" marB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n-US" sz="700" b="0" dirty="0" smtClean="0">
                          <a:solidFill>
                            <a:schemeClr val="tx1"/>
                          </a:solidFill>
                        </a:rPr>
                        <a:t>4.46</a:t>
                      </a:r>
                    </a:p>
                    <a:p>
                      <a:pPr algn="ctr"/>
                      <a:endParaRPr lang="en-US" sz="7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US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27432" marR="27432" marT="27432" marB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0" dirty="0" smtClean="0">
                          <a:solidFill>
                            <a:schemeClr val="tx1"/>
                          </a:solidFill>
                        </a:rPr>
                        <a:t>4.46</a:t>
                      </a:r>
                      <a:endParaRPr lang="en-US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27432" marR="27432" marT="27432" marB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0" dirty="0" smtClean="0">
                          <a:solidFill>
                            <a:schemeClr val="tx1"/>
                          </a:solidFill>
                        </a:rPr>
                        <a:t>4.46</a:t>
                      </a:r>
                      <a:endParaRPr lang="en-US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27432" marR="27432" marT="27432" marB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0" dirty="0" smtClean="0">
                          <a:solidFill>
                            <a:schemeClr val="tx1"/>
                          </a:solidFill>
                        </a:rPr>
                        <a:t>4.46</a:t>
                      </a:r>
                      <a:endParaRPr lang="en-US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27432" marR="27432" marT="27432" marB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0" dirty="0" smtClean="0">
                          <a:solidFill>
                            <a:schemeClr val="tx1"/>
                          </a:solidFill>
                        </a:rPr>
                        <a:t>4.46</a:t>
                      </a:r>
                      <a:endParaRPr lang="en-US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27432" marR="27432" marT="27432" marB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19380">
                <a:tc gridSpan="2">
                  <a:txBody>
                    <a:bodyPr/>
                    <a:lstStyle/>
                    <a:p>
                      <a:pPr algn="ctr"/>
                      <a:r>
                        <a:rPr lang="en-US" sz="700" b="0" dirty="0" smtClean="0">
                          <a:solidFill>
                            <a:schemeClr val="tx1"/>
                          </a:solidFill>
                        </a:rPr>
                        <a:t>4.69</a:t>
                      </a:r>
                      <a:endParaRPr lang="en-US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27432" marR="27432" marT="27432" marB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700" b="0" dirty="0" smtClean="0">
                          <a:solidFill>
                            <a:schemeClr val="tx1"/>
                          </a:solidFill>
                        </a:rPr>
                        <a:t>4.69</a:t>
                      </a:r>
                      <a:endParaRPr lang="en-US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27432" marR="27432" marT="27432" marB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700" b="0" dirty="0" smtClean="0">
                          <a:solidFill>
                            <a:schemeClr val="tx1"/>
                          </a:solidFill>
                        </a:rPr>
                        <a:t>4.69</a:t>
                      </a:r>
                      <a:endParaRPr lang="en-US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27432" marR="27432" marT="27432" marB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700" b="0" dirty="0" smtClean="0">
                          <a:solidFill>
                            <a:schemeClr val="tx1"/>
                          </a:solidFill>
                        </a:rPr>
                        <a:t>4.69</a:t>
                      </a:r>
                      <a:endParaRPr lang="en-US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27432" marR="27432" marT="27432" marB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700" b="0" dirty="0" smtClean="0">
                          <a:solidFill>
                            <a:schemeClr val="tx1"/>
                          </a:solidFill>
                        </a:rPr>
                        <a:t>4.69</a:t>
                      </a:r>
                      <a:endParaRPr lang="en-US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27432" marR="27432" marT="27432" marB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700" b="0" dirty="0" smtClean="0">
                          <a:solidFill>
                            <a:schemeClr val="tx1"/>
                          </a:solidFill>
                        </a:rPr>
                        <a:t>4.69</a:t>
                      </a:r>
                      <a:endParaRPr lang="en-US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27432" marR="27432" marT="27432" marB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700" b="0" dirty="0" smtClean="0">
                          <a:solidFill>
                            <a:schemeClr val="tx1"/>
                          </a:solidFill>
                        </a:rPr>
                        <a:t>4.69</a:t>
                      </a:r>
                      <a:endParaRPr lang="en-US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27432" marR="27432" marT="27432" marB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700" b="0" dirty="0" smtClean="0">
                          <a:solidFill>
                            <a:schemeClr val="tx1"/>
                          </a:solidFill>
                        </a:rPr>
                        <a:t>4.69</a:t>
                      </a:r>
                      <a:endParaRPr lang="en-US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27432" marR="27432" marT="27432" marB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700" b="0" dirty="0" smtClean="0">
                          <a:solidFill>
                            <a:schemeClr val="tx1"/>
                          </a:solidFill>
                        </a:rPr>
                        <a:t>4.69</a:t>
                      </a:r>
                      <a:endParaRPr lang="en-US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27432" marR="27432" marT="27432" marB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700" b="0" dirty="0" smtClean="0">
                          <a:solidFill>
                            <a:schemeClr val="tx1"/>
                          </a:solidFill>
                        </a:rPr>
                        <a:t>4.69</a:t>
                      </a:r>
                      <a:endParaRPr lang="en-US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27432" marR="27432" marT="27432" marB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700" b="0" dirty="0" smtClean="0">
                          <a:solidFill>
                            <a:schemeClr val="tx1"/>
                          </a:solidFill>
                        </a:rPr>
                        <a:t>4.69</a:t>
                      </a:r>
                      <a:endParaRPr lang="en-US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27432" marR="27432" marT="27432" marB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700" b="0" dirty="0" smtClean="0">
                          <a:solidFill>
                            <a:schemeClr val="tx1"/>
                          </a:solidFill>
                        </a:rPr>
                        <a:t>4.69</a:t>
                      </a:r>
                      <a:endParaRPr lang="en-US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27432" marR="27432" marT="27432" marB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700" b="0" dirty="0" smtClean="0">
                          <a:solidFill>
                            <a:schemeClr val="tx1"/>
                          </a:solidFill>
                        </a:rPr>
                        <a:t>4.69</a:t>
                      </a:r>
                      <a:endParaRPr lang="en-US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27432" marR="27432" marT="27432" marB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700" b="0" dirty="0" smtClean="0">
                          <a:solidFill>
                            <a:schemeClr val="tx1"/>
                          </a:solidFill>
                        </a:rPr>
                        <a:t>4.69</a:t>
                      </a:r>
                      <a:endParaRPr lang="en-US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27432" marR="27432" marT="27432" marB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700" b="0" dirty="0" smtClean="0">
                          <a:solidFill>
                            <a:schemeClr val="tx1"/>
                          </a:solidFill>
                        </a:rPr>
                        <a:t>4.69</a:t>
                      </a:r>
                      <a:endParaRPr lang="en-US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27432" marR="27432" marT="27432" marB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700" b="0" dirty="0" smtClean="0">
                          <a:solidFill>
                            <a:schemeClr val="tx1"/>
                          </a:solidFill>
                        </a:rPr>
                        <a:t>4.69</a:t>
                      </a:r>
                      <a:endParaRPr lang="en-US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27432" marR="27432" marT="27432" marB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19380">
                <a:tc gridSpan="4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700" b="0" dirty="0" smtClean="0">
                          <a:solidFill>
                            <a:schemeClr val="tx1"/>
                          </a:solidFill>
                        </a:rPr>
                        <a:t>5.42</a:t>
                      </a:r>
                    </a:p>
                  </a:txBody>
                  <a:tcPr marL="27432" marR="27432" marT="27432" marB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700" b="0" dirty="0" smtClean="0">
                          <a:solidFill>
                            <a:schemeClr val="tx1"/>
                          </a:solidFill>
                        </a:rPr>
                        <a:t>5.41</a:t>
                      </a:r>
                    </a:p>
                  </a:txBody>
                  <a:tcPr marL="27432" marR="27432" marT="27432" marB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sz="700" b="0" dirty="0" smtClean="0">
                          <a:solidFill>
                            <a:schemeClr val="tx1"/>
                          </a:solidFill>
                        </a:rPr>
                        <a:t>5.42</a:t>
                      </a:r>
                      <a:endParaRPr lang="en-US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27432" marR="27432" marT="27432" marB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sz="700" b="0" dirty="0" smtClean="0">
                          <a:solidFill>
                            <a:schemeClr val="tx1"/>
                          </a:solidFill>
                        </a:rPr>
                        <a:t>5.41</a:t>
                      </a:r>
                      <a:endParaRPr lang="en-US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27432" marR="27432" marT="27432" marB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sz="700" b="0" dirty="0" smtClean="0">
                          <a:solidFill>
                            <a:schemeClr val="tx1"/>
                          </a:solidFill>
                        </a:rPr>
                        <a:t>5.41</a:t>
                      </a:r>
                      <a:endParaRPr lang="en-US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27432" marR="27432" marT="27432" marB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sz="700" b="0" dirty="0" smtClean="0">
                          <a:solidFill>
                            <a:schemeClr val="tx1"/>
                          </a:solidFill>
                        </a:rPr>
                        <a:t>5.42</a:t>
                      </a:r>
                      <a:endParaRPr lang="en-US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27432" marR="27432" marT="27432" marB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700" b="0" dirty="0" smtClean="0">
                          <a:solidFill>
                            <a:schemeClr val="tx1"/>
                          </a:solidFill>
                        </a:rPr>
                        <a:t>5.41</a:t>
                      </a:r>
                    </a:p>
                  </a:txBody>
                  <a:tcPr marL="27432" marR="27432" marT="27432" marB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700" b="0" dirty="0" smtClean="0">
                          <a:solidFill>
                            <a:schemeClr val="tx1"/>
                          </a:solidFill>
                        </a:rPr>
                        <a:t>5.42</a:t>
                      </a:r>
                    </a:p>
                  </a:txBody>
                  <a:tcPr marL="27432" marR="27432" marT="27432" marB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19380">
                <a:tc gridSpan="9">
                  <a:txBody>
                    <a:bodyPr/>
                    <a:lstStyle/>
                    <a:p>
                      <a:pPr algn="ctr"/>
                      <a:r>
                        <a:rPr lang="en-US" sz="700" b="0" dirty="0" smtClean="0">
                          <a:solidFill>
                            <a:schemeClr val="tx1"/>
                          </a:solidFill>
                        </a:rPr>
                        <a:t>5.58</a:t>
                      </a:r>
                      <a:endParaRPr lang="en-US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27432" marR="27432" marT="27432" marB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9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700" b="0" dirty="0" smtClean="0">
                          <a:solidFill>
                            <a:schemeClr val="tx1"/>
                          </a:solidFill>
                        </a:rPr>
                        <a:t>5.58</a:t>
                      </a:r>
                    </a:p>
                  </a:txBody>
                  <a:tcPr marL="27432" marR="27432" marT="27432" marB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9">
                  <a:txBody>
                    <a:bodyPr/>
                    <a:lstStyle/>
                    <a:p>
                      <a:pPr algn="ctr"/>
                      <a:r>
                        <a:rPr lang="en-US" sz="700" b="0" dirty="0" smtClean="0">
                          <a:solidFill>
                            <a:schemeClr val="tx1"/>
                          </a:solidFill>
                        </a:rPr>
                        <a:t>5.58</a:t>
                      </a:r>
                      <a:endParaRPr lang="en-US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27432" marR="27432" marT="27432" marB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9">
                  <a:txBody>
                    <a:bodyPr/>
                    <a:lstStyle/>
                    <a:p>
                      <a:pPr algn="ctr"/>
                      <a:r>
                        <a:rPr lang="en-US" sz="700" b="0" dirty="0" smtClean="0">
                          <a:solidFill>
                            <a:schemeClr val="tx1"/>
                          </a:solidFill>
                        </a:rPr>
                        <a:t>5.58</a:t>
                      </a:r>
                      <a:endParaRPr lang="en-US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27432" marR="27432" marT="27432" marB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19380">
                <a:tc gridSpan="18">
                  <a:txBody>
                    <a:bodyPr/>
                    <a:lstStyle/>
                    <a:p>
                      <a:pPr algn="ctr"/>
                      <a:r>
                        <a:rPr lang="en-US" sz="700" b="0" dirty="0" smtClean="0">
                          <a:solidFill>
                            <a:schemeClr val="tx1"/>
                          </a:solidFill>
                        </a:rPr>
                        <a:t>6.33, </a:t>
                      </a:r>
                      <a:r>
                        <a:rPr lang="en-US" sz="700" b="0" dirty="0" smtClean="0">
                          <a:solidFill>
                            <a:srgbClr val="FF0000"/>
                          </a:solidFill>
                        </a:rPr>
                        <a:t>6.40</a:t>
                      </a:r>
                      <a:r>
                        <a:rPr lang="en-US" sz="700" b="0" dirty="0" smtClean="0">
                          <a:solidFill>
                            <a:schemeClr val="tx1"/>
                          </a:solidFill>
                        </a:rPr>
                        <a:t>,</a:t>
                      </a:r>
                      <a:r>
                        <a:rPr lang="en-US" sz="700" b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z="700" b="0" dirty="0" smtClean="0">
                          <a:solidFill>
                            <a:srgbClr val="00B0F0"/>
                          </a:solidFill>
                        </a:rPr>
                        <a:t>6.33</a:t>
                      </a:r>
                      <a:r>
                        <a:rPr lang="en-US" sz="700" b="0" dirty="0" smtClean="0">
                          <a:solidFill>
                            <a:schemeClr val="tx1"/>
                          </a:solidFill>
                        </a:rPr>
                        <a:t>,</a:t>
                      </a:r>
                      <a:r>
                        <a:rPr lang="en-US" sz="700" b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z="700" b="0" dirty="0" smtClean="0">
                          <a:solidFill>
                            <a:srgbClr val="00B050"/>
                          </a:solidFill>
                        </a:rPr>
                        <a:t>6.40</a:t>
                      </a:r>
                      <a:endParaRPr lang="en-US" sz="700" b="0" dirty="0">
                        <a:solidFill>
                          <a:srgbClr val="00B050"/>
                        </a:solidFill>
                      </a:endParaRPr>
                    </a:p>
                  </a:txBody>
                  <a:tcPr marL="27432" marR="27432" marT="27432" marB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18">
                  <a:txBody>
                    <a:bodyPr/>
                    <a:lstStyle/>
                    <a:p>
                      <a:pPr algn="ctr"/>
                      <a:r>
                        <a:rPr lang="en-US" sz="700" b="0" dirty="0" smtClean="0">
                          <a:solidFill>
                            <a:schemeClr val="tx1"/>
                          </a:solidFill>
                        </a:rPr>
                        <a:t>6.40,</a:t>
                      </a:r>
                      <a:r>
                        <a:rPr lang="en-US" sz="700" b="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700" b="0" baseline="0" dirty="0" smtClean="0">
                          <a:solidFill>
                            <a:srgbClr val="FF0000"/>
                          </a:solidFill>
                        </a:rPr>
                        <a:t>6.33</a:t>
                      </a:r>
                      <a:r>
                        <a:rPr lang="en-US" sz="700" b="0" baseline="0" dirty="0" smtClean="0">
                          <a:solidFill>
                            <a:schemeClr val="tx1"/>
                          </a:solidFill>
                        </a:rPr>
                        <a:t>,</a:t>
                      </a:r>
                      <a:r>
                        <a:rPr lang="en-US" sz="700" b="0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z="700" b="0" baseline="0" dirty="0" smtClean="0">
                          <a:solidFill>
                            <a:srgbClr val="00B0F0"/>
                          </a:solidFill>
                        </a:rPr>
                        <a:t>6.40</a:t>
                      </a:r>
                      <a:r>
                        <a:rPr lang="en-US" sz="700" b="0" baseline="0" dirty="0" smtClean="0">
                          <a:solidFill>
                            <a:schemeClr val="tx1"/>
                          </a:solidFill>
                        </a:rPr>
                        <a:t>,</a:t>
                      </a:r>
                      <a:r>
                        <a:rPr lang="en-US" sz="700" b="0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z="700" b="0" baseline="0" dirty="0" smtClean="0">
                          <a:solidFill>
                            <a:srgbClr val="00B050"/>
                          </a:solidFill>
                        </a:rPr>
                        <a:t>6.33</a:t>
                      </a:r>
                      <a:endParaRPr lang="en-US" sz="700" b="0" dirty="0">
                        <a:solidFill>
                          <a:srgbClr val="00B050"/>
                        </a:solidFill>
                      </a:endParaRPr>
                    </a:p>
                  </a:txBody>
                  <a:tcPr marL="27432" marR="27432" marT="27432" marB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19380">
                <a:tc gridSpan="37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700" b="0" dirty="0" smtClean="0">
                          <a:solidFill>
                            <a:schemeClr val="tx1"/>
                          </a:solidFill>
                        </a:rPr>
                        <a:t>6.09 for first 80MHz, </a:t>
                      </a:r>
                      <a:r>
                        <a:rPr lang="en-US" altLang="ko-KR" sz="700" b="0" dirty="0" smtClean="0">
                          <a:solidFill>
                            <a:srgbClr val="FF0000"/>
                          </a:solidFill>
                        </a:rPr>
                        <a:t>6.69 for second</a:t>
                      </a:r>
                      <a:r>
                        <a:rPr lang="en-US" altLang="ko-KR" sz="700" b="0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altLang="ko-KR" sz="700" b="0" dirty="0" smtClean="0">
                          <a:solidFill>
                            <a:srgbClr val="FF0000"/>
                          </a:solidFill>
                        </a:rPr>
                        <a:t>80MHz, </a:t>
                      </a:r>
                      <a:r>
                        <a:rPr lang="en-US" altLang="ko-KR" sz="700" b="0" dirty="0" smtClean="0">
                          <a:solidFill>
                            <a:srgbClr val="00B0F0"/>
                          </a:solidFill>
                        </a:rPr>
                        <a:t>6.09 for third 80MHz</a:t>
                      </a:r>
                      <a:r>
                        <a:rPr lang="en-US" altLang="ko-KR" sz="700" b="0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en-US" altLang="ko-KR" sz="700" b="0" dirty="0" smtClean="0">
                          <a:solidFill>
                            <a:srgbClr val="00B050"/>
                          </a:solidFill>
                        </a:rPr>
                        <a:t>6.69 for fourth 80MHz</a:t>
                      </a:r>
                      <a:endParaRPr lang="en-US" altLang="ko-KR" sz="700" b="0" dirty="0">
                        <a:solidFill>
                          <a:srgbClr val="00B050"/>
                        </a:solidFill>
                      </a:endParaRPr>
                    </a:p>
                  </a:txBody>
                  <a:tcPr marL="27432" marR="27432" marT="27432" marB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19380">
                <a:tc gridSpan="37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700" b="0" dirty="0" smtClean="0">
                          <a:solidFill>
                            <a:schemeClr val="tx1"/>
                          </a:solidFill>
                        </a:rPr>
                        <a:t>6.72 for first 160MHz, </a:t>
                      </a:r>
                      <a:r>
                        <a:rPr lang="en-US" altLang="ko-KR" sz="700" b="0" dirty="0" smtClean="0">
                          <a:solidFill>
                            <a:srgbClr val="FF0000"/>
                          </a:solidFill>
                        </a:rPr>
                        <a:t>6.99 for second</a:t>
                      </a:r>
                      <a:r>
                        <a:rPr lang="en-US" altLang="ko-KR" sz="700" b="0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altLang="ko-KR" sz="700" b="0" dirty="0" smtClean="0">
                          <a:solidFill>
                            <a:srgbClr val="FF0000"/>
                          </a:solidFill>
                        </a:rPr>
                        <a:t>160MHz</a:t>
                      </a:r>
                    </a:p>
                  </a:txBody>
                  <a:tcPr marL="27432" marR="27432" marT="27432" marB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19380">
                <a:tc gridSpan="37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dirty="0" smtClean="0">
                          <a:solidFill>
                            <a:schemeClr val="tx1"/>
                          </a:solidFill>
                        </a:rPr>
                        <a:t>6.69 dB</a:t>
                      </a:r>
                      <a:r>
                        <a:rPr lang="en-US" altLang="ko-KR" sz="700" b="0" baseline="0" dirty="0" smtClean="0">
                          <a:solidFill>
                            <a:schemeClr val="tx1"/>
                          </a:solidFill>
                        </a:rPr>
                        <a:t> for 320MHz</a:t>
                      </a:r>
                      <a:endParaRPr lang="en-US" altLang="ko-KR" sz="80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27432" marR="27432" marT="27432" marB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직사각형 7"/>
          <p:cNvSpPr/>
          <p:nvPr/>
        </p:nvSpPr>
        <p:spPr>
          <a:xfrm>
            <a:off x="1905000" y="2209800"/>
            <a:ext cx="6085577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1600" b="1" u="sng" dirty="0"/>
              <a:t>PAPR (dB) for 26, 52, </a:t>
            </a:r>
            <a:r>
              <a:rPr lang="en-US" altLang="ko-KR" sz="1600" b="1" u="sng" dirty="0" smtClean="0"/>
              <a:t>106, </a:t>
            </a:r>
            <a:r>
              <a:rPr lang="en-US" altLang="ko-KR" sz="1600" b="1" u="sng" dirty="0"/>
              <a:t>242, </a:t>
            </a:r>
            <a:r>
              <a:rPr lang="en-US" altLang="ko-KR" sz="1600" b="1" u="sng" dirty="0" smtClean="0"/>
              <a:t>484, 996, 2x996 and 4x996 </a:t>
            </a:r>
            <a:r>
              <a:rPr lang="en-US" altLang="ko-KR" sz="1600" b="1" u="sng" dirty="0"/>
              <a:t>tones RU</a:t>
            </a:r>
          </a:p>
        </p:txBody>
      </p:sp>
      <p:sp>
        <p:nvSpPr>
          <p:cNvPr id="9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878446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Jan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0362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10027711</TotalTime>
  <Words>2160</Words>
  <Application>Microsoft Office PowerPoint</Application>
  <PresentationFormat>화면 슬라이드 쇼(4:3)</PresentationFormat>
  <Paragraphs>564</Paragraphs>
  <Slides>20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20</vt:i4>
      </vt:variant>
    </vt:vector>
  </HeadingPairs>
  <TitlesOfParts>
    <vt:vector size="26" baseType="lpstr">
      <vt:lpstr>굴림</vt:lpstr>
      <vt:lpstr>맑은 고딕</vt:lpstr>
      <vt:lpstr>Arial</vt:lpstr>
      <vt:lpstr>Cambria Math</vt:lpstr>
      <vt:lpstr>Times New Roman</vt:lpstr>
      <vt:lpstr>802-11-Submission</vt:lpstr>
      <vt:lpstr>Consideration of EHT-LTF </vt:lpstr>
      <vt:lpstr>Introduction</vt:lpstr>
      <vt:lpstr>Overhead Analysis</vt:lpstr>
      <vt:lpstr>Candidates for EHT-LTF overhead reduction </vt:lpstr>
      <vt:lpstr>How to Generate 320MHz LTF</vt:lpstr>
      <vt:lpstr>4x EHT-LTF Sequence for 320MHz (1/2)</vt:lpstr>
      <vt:lpstr>4x EHT-LTF Sequence for 320MHz (2/2)</vt:lpstr>
      <vt:lpstr>2x EHT-LTF Sequence for 320MHz (1/2)</vt:lpstr>
      <vt:lpstr>2x EHT-LTF Sequence for 320MHz (2/2)</vt:lpstr>
      <vt:lpstr>1x EHT-LTF Sequence for 320MHz</vt:lpstr>
      <vt:lpstr>Further Considerations</vt:lpstr>
      <vt:lpstr>Puncturing in 80MHz</vt:lpstr>
      <vt:lpstr>Puncturing in 160MHz</vt:lpstr>
      <vt:lpstr>Puncturing in 320MHz</vt:lpstr>
      <vt:lpstr>Conclusion</vt:lpstr>
      <vt:lpstr>Straw poll 1</vt:lpstr>
      <vt:lpstr>Straw poll 1</vt:lpstr>
      <vt:lpstr>Motion</vt:lpstr>
      <vt:lpstr>References</vt:lpstr>
      <vt:lpstr>Appendix</vt:lpstr>
    </vt:vector>
  </TitlesOfParts>
  <Company>LG Electronics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Giwon Park</dc:creator>
  <cp:lastModifiedBy>최진수/책임연구원/차세대표준(연)ICS팀(js.choi@lge.com)</cp:lastModifiedBy>
  <cp:revision>5750</cp:revision>
  <cp:lastPrinted>2019-09-11T06:10:08Z</cp:lastPrinted>
  <dcterms:created xsi:type="dcterms:W3CDTF">2007-05-21T21:00:37Z</dcterms:created>
  <dcterms:modified xsi:type="dcterms:W3CDTF">2020-01-16T17:46:23Z</dcterms:modified>
</cp:coreProperties>
</file>