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78" r:id="rId3"/>
    <p:sldId id="979" r:id="rId4"/>
    <p:sldId id="975" r:id="rId5"/>
    <p:sldId id="980" r:id="rId6"/>
    <p:sldId id="992" r:id="rId7"/>
    <p:sldId id="995" r:id="rId8"/>
    <p:sldId id="993" r:id="rId9"/>
    <p:sldId id="996" r:id="rId10"/>
    <p:sldId id="994" r:id="rId11"/>
    <p:sldId id="988" r:id="rId12"/>
    <p:sldId id="998" r:id="rId13"/>
    <p:sldId id="1000" r:id="rId14"/>
    <p:sldId id="1001" r:id="rId15"/>
    <p:sldId id="983" r:id="rId16"/>
    <p:sldId id="986" r:id="rId17"/>
    <p:sldId id="1002" r:id="rId18"/>
    <p:sldId id="987" r:id="rId19"/>
    <p:sldId id="957" r:id="rId20"/>
    <p:sldId id="989" r:id="rId21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429" autoAdjust="0"/>
  </p:normalViewPr>
  <p:slideViewPr>
    <p:cSldViewPr>
      <p:cViewPr varScale="1">
        <p:scale>
          <a:sx n="89" d="100"/>
          <a:sy n="89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5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3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2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2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5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3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2078" y="962409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802.11-19/1925r2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of EHT-LTF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578672"/>
              </p:ext>
            </p:extLst>
          </p:nvPr>
        </p:nvGraphicFramePr>
        <p:xfrm>
          <a:off x="762000" y="2895599"/>
          <a:ext cx="7620000" cy="23606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211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</a:t>
            </a:r>
            <a:r>
              <a:rPr lang="en-US" altLang="ko-KR" dirty="0"/>
              <a:t>EHT-LTF Sequence for </a:t>
            </a:r>
            <a:r>
              <a:rPr lang="en-US" altLang="ko-KR" dirty="0" smtClean="0"/>
              <a:t>320MHz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a 320 MHz transmission using a </a:t>
            </a:r>
            <a:r>
              <a:rPr lang="en-US" altLang="ko-KR" dirty="0" smtClean="0"/>
              <a:t>1x </a:t>
            </a:r>
            <a:r>
              <a:rPr lang="en-US" altLang="ko-KR" dirty="0"/>
              <a:t>EHT-LTF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 </a:t>
            </a:r>
            <a:r>
              <a:rPr lang="en-US" altLang="ko-KR" dirty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160MHz_lower_1x</a:t>
            </a:r>
            <a:r>
              <a:rPr lang="en-US" altLang="ko-KR" dirty="0" smtClean="0"/>
              <a:t>, zeros(1,23</a:t>
            </a:r>
            <a:r>
              <a:rPr lang="en-US" altLang="ko-KR" dirty="0"/>
              <a:t>)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160MHz_upper_1x</a:t>
            </a:r>
            <a:r>
              <a:rPr lang="en-US" altLang="ko-KR" dirty="0"/>
              <a:t>]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160MHz_lower_1x</a:t>
            </a:r>
            <a:r>
              <a:rPr lang="en-US" altLang="ko-KR" dirty="0" smtClean="0"/>
              <a:t> </a:t>
            </a:r>
            <a:r>
              <a:rPr lang="en-US" altLang="ko-KR" dirty="0"/>
              <a:t>= 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/>
              <a:t>, zeros(1,23</a:t>
            </a:r>
            <a:r>
              <a:rPr lang="en-US" altLang="ko-KR" dirty="0" smtClean="0"/>
              <a:t>),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</a:t>
            </a:r>
            <a:r>
              <a:rPr lang="en-US" altLang="ko-KR" dirty="0"/>
              <a:t>];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160MHz_upper_1x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/>
              <a:t>, zeros(1,23)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(-)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</a:t>
            </a:r>
            <a:r>
              <a:rPr lang="en-US" altLang="ko-KR" dirty="0" smtClean="0"/>
              <a:t>];</a:t>
            </a:r>
          </a:p>
          <a:p>
            <a:pPr lvl="3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 </a:t>
            </a:r>
            <a:r>
              <a:rPr lang="en-US" altLang="ko-KR" dirty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  </a:t>
            </a:r>
            <a:r>
              <a:rPr lang="en-US" altLang="ko-KR" dirty="0"/>
              <a:t>are defined in 11ax</a:t>
            </a:r>
          </a:p>
          <a:p>
            <a:pPr lvl="4"/>
            <a:r>
              <a:rPr lang="en-US" altLang="ko-KR" dirty="0"/>
              <a:t>So, we can simply define </a:t>
            </a:r>
            <a:r>
              <a:rPr lang="en-US" altLang="ko-KR" dirty="0" smtClean="0"/>
              <a:t>1x </a:t>
            </a:r>
            <a:r>
              <a:rPr lang="en-US" altLang="ko-KR" dirty="0"/>
              <a:t>EHT-LTF sequences for 320MHz</a:t>
            </a:r>
          </a:p>
          <a:p>
            <a:pPr lvl="4"/>
            <a:endParaRPr lang="en-US" altLang="ko-KR" dirty="0"/>
          </a:p>
          <a:p>
            <a:pPr lvl="1"/>
            <a:r>
              <a:rPr lang="en-US" altLang="ko-KR" dirty="0"/>
              <a:t>Different from 4x &amp; 2x LTF sequences, </a:t>
            </a:r>
            <a:r>
              <a:rPr lang="en-US" altLang="ko-KR" dirty="0" smtClean="0"/>
              <a:t>we apply </a:t>
            </a:r>
            <a:r>
              <a:rPr lang="en-US" altLang="ko-KR" dirty="0"/>
              <a:t>phase rotation to</a:t>
            </a:r>
            <a:r>
              <a:rPr lang="en-US" altLang="ko-KR" i="1" dirty="0"/>
              <a:t> LTF</a:t>
            </a:r>
            <a:r>
              <a:rPr lang="en-US" altLang="ko-KR" i="1" baseline="-25000" dirty="0"/>
              <a:t>80MHz_upper_1x </a:t>
            </a:r>
            <a:r>
              <a:rPr lang="en-US" altLang="ko-KR" dirty="0"/>
              <a:t>of</a:t>
            </a:r>
            <a:r>
              <a:rPr lang="en-US" altLang="ko-KR" i="1" dirty="0"/>
              <a:t> LTF</a:t>
            </a:r>
            <a:r>
              <a:rPr lang="en-US" altLang="ko-KR" i="1" baseline="-25000" dirty="0"/>
              <a:t>160MHz_upper_1x</a:t>
            </a:r>
            <a:r>
              <a:rPr lang="en-US" altLang="ko-KR" baseline="-25000" dirty="0"/>
              <a:t> </a:t>
            </a:r>
            <a:r>
              <a:rPr lang="en-US" altLang="ko-KR" dirty="0"/>
              <a:t>to reduce PAPR</a:t>
            </a:r>
          </a:p>
          <a:p>
            <a:pPr lvl="2"/>
            <a:r>
              <a:rPr lang="en-US" altLang="ko-KR" dirty="0" smtClean="0"/>
              <a:t>0.3dB </a:t>
            </a:r>
            <a:r>
              <a:rPr lang="en-US" altLang="ko-KR" dirty="0"/>
              <a:t>is better than </a:t>
            </a:r>
            <a:r>
              <a:rPr lang="en-US" altLang="ko-KR" dirty="0" smtClean="0"/>
              <a:t>applying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 smtClean="0"/>
              <a:t> as in 4x &amp; 2x LTF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Since 1x LTF is not adequate for MU PPDU as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11ax, we only estimate PAPR in entire 320 MHz BW (RU4x996, 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Worst PAPR for 320MHz = 5.26dB</a:t>
            </a:r>
          </a:p>
          <a:p>
            <a:pPr lvl="4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Even though PAPR is reasonable in our simulation, we have to investigate for puncturing cases and multiple RUs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puncturing cases, we consider puncturing pattern in unit of 20MHz as in 11ax</a:t>
            </a:r>
          </a:p>
          <a:p>
            <a:pPr lvl="1"/>
            <a:r>
              <a:rPr lang="en-US" altLang="ko-KR" dirty="0" smtClean="0"/>
              <a:t>Different from 11ax, we consider that any sub-channel(s)(in unit of 20MHz) can be punctured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Moreover, since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agreed that multiple RU can be allocated to single STA, we may need to check PAPR performance in various combinations</a:t>
            </a:r>
          </a:p>
          <a:p>
            <a:pPr lvl="1"/>
            <a:r>
              <a:rPr lang="en-US" altLang="ko-KR" dirty="0" smtClean="0"/>
              <a:t>The PAPR performance will be investigated after multiple RU discussion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consider that the </a:t>
            </a:r>
            <a:r>
              <a:rPr lang="en-US" altLang="ko-KR" dirty="0"/>
              <a:t>center 26-tone RU </a:t>
            </a:r>
            <a:r>
              <a:rPr lang="en-US" altLang="ko-KR" dirty="0" smtClean="0"/>
              <a:t>is not allocated if </a:t>
            </a:r>
            <a:r>
              <a:rPr lang="en-US" altLang="ko-KR" dirty="0"/>
              <a:t>either of the two 20 MHz </a:t>
            </a:r>
            <a:r>
              <a:rPr lang="en-US" altLang="ko-KR" dirty="0" smtClean="0"/>
              <a:t>sub-channels </a:t>
            </a:r>
            <a:r>
              <a:rPr lang="en-US" altLang="ko-KR" dirty="0"/>
              <a:t>which the center 26-tone RU straddles </a:t>
            </a:r>
            <a:r>
              <a:rPr lang="en-US" altLang="ko-KR" dirty="0" smtClean="0"/>
              <a:t>get the </a:t>
            </a:r>
            <a:r>
              <a:rPr lang="en-US" altLang="ko-KR" dirty="0"/>
              <a:t>preamble </a:t>
            </a:r>
            <a:r>
              <a:rPr lang="en-US" altLang="ko-KR" dirty="0" smtClean="0"/>
              <a:t>punctured</a:t>
            </a:r>
          </a:p>
          <a:p>
            <a:pPr lvl="1"/>
            <a:r>
              <a:rPr lang="en-US" altLang="ko-KR" dirty="0" smtClean="0"/>
              <a:t>Depending how to define puncturing pattern in 11be, the worst PAPR can be different</a:t>
            </a:r>
          </a:p>
          <a:p>
            <a:pPr lvl="2"/>
            <a:r>
              <a:rPr lang="en-US" altLang="ko-KR" dirty="0" smtClean="0"/>
              <a:t>If we only consider some practical puncturing patterns, the worst PAPR could be smaller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27475"/>
              </p:ext>
            </p:extLst>
          </p:nvPr>
        </p:nvGraphicFramePr>
        <p:xfrm>
          <a:off x="672957" y="2179320"/>
          <a:ext cx="807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443"/>
                <a:gridCol w="438732"/>
                <a:gridCol w="1403205"/>
                <a:gridCol w="1403205"/>
                <a:gridCol w="1403205"/>
                <a:gridCol w="1403205"/>
                <a:gridCol w="1403205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Worst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PAPR dB(the number of punctured sub-channel for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worst cases)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</a:t>
                      </a:r>
                      <a:r>
                        <a:rPr lang="en-US" altLang="ko-KR" sz="1400" baseline="0" dirty="0" smtClean="0"/>
                        <a:t>-punctured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en-US" altLang="ko-KR" sz="1400" baseline="0" dirty="0" smtClean="0"/>
                        <a:t> sub-channel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4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6.29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7.94(2)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7.98(1&amp;4)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6.08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8.22(4)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8.53(2&amp;3)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7.85(4)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8.61(1&amp;3)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그룹 12"/>
          <p:cNvGrpSpPr/>
          <p:nvPr/>
        </p:nvGrpSpPr>
        <p:grpSpPr>
          <a:xfrm>
            <a:off x="5181600" y="5846852"/>
            <a:ext cx="3422578" cy="457200"/>
            <a:chOff x="-2070243" y="723900"/>
            <a:chExt cx="4584843" cy="762000"/>
          </a:xfrm>
        </p:grpSpPr>
        <p:sp>
          <p:nvSpPr>
            <p:cNvPr id="9" name="사다리꼴 8"/>
            <p:cNvSpPr/>
            <p:nvPr/>
          </p:nvSpPr>
          <p:spPr bwMode="auto">
            <a:xfrm>
              <a:off x="-2070243" y="723900"/>
              <a:ext cx="1143000" cy="762000"/>
            </a:xfrm>
            <a:prstGeom prst="trapezoid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사다리꼴 9"/>
            <p:cNvSpPr/>
            <p:nvPr/>
          </p:nvSpPr>
          <p:spPr bwMode="auto">
            <a:xfrm>
              <a:off x="-914400" y="723900"/>
              <a:ext cx="1143000" cy="762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사다리꼴 10"/>
            <p:cNvSpPr/>
            <p:nvPr/>
          </p:nvSpPr>
          <p:spPr bwMode="auto">
            <a:xfrm>
              <a:off x="228600" y="723900"/>
              <a:ext cx="1143000" cy="762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사다리꼴 11"/>
            <p:cNvSpPr/>
            <p:nvPr/>
          </p:nvSpPr>
          <p:spPr bwMode="auto">
            <a:xfrm>
              <a:off x="1371600" y="723900"/>
              <a:ext cx="1143000" cy="762000"/>
            </a:xfrm>
            <a:prstGeom prst="trapezoid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206450" y="6255653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04080" y="6255653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7969" y="5890539"/>
            <a:ext cx="5028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Ex) 2 sub-channels punctured cases for 4x LTF in 80MHz</a:t>
            </a:r>
            <a:endParaRPr lang="ko-KR" altLang="en-US" sz="1600" dirty="0"/>
          </a:p>
        </p:txBody>
      </p:sp>
      <p:sp>
        <p:nvSpPr>
          <p:cNvPr id="1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160MHz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Since </a:t>
            </a:r>
            <a:r>
              <a:rPr lang="en-US" altLang="ko-KR" dirty="0"/>
              <a:t>we consider completely flexible puncturing </a:t>
            </a:r>
            <a:r>
              <a:rPr lang="en-US" altLang="ko-KR" dirty="0" smtClean="0"/>
              <a:t>patterns, the </a:t>
            </a:r>
            <a:r>
              <a:rPr lang="en-US" altLang="ko-KR" dirty="0"/>
              <a:t>PAPR is </a:t>
            </a:r>
            <a:r>
              <a:rPr lang="en-US" altLang="ko-KR" dirty="0" smtClean="0"/>
              <a:t>high. However, if </a:t>
            </a:r>
            <a:r>
              <a:rPr lang="en-US" altLang="ko-KR" dirty="0"/>
              <a:t>we only </a:t>
            </a:r>
            <a:r>
              <a:rPr lang="en-US" altLang="ko-KR" dirty="0" smtClean="0"/>
              <a:t>include some practical </a:t>
            </a:r>
            <a:r>
              <a:rPr lang="en-US" altLang="ko-KR" dirty="0"/>
              <a:t>puncturing </a:t>
            </a:r>
            <a:r>
              <a:rPr lang="en-US" altLang="ko-KR" dirty="0" smtClean="0"/>
              <a:t>patterns, </a:t>
            </a:r>
            <a:r>
              <a:rPr lang="en-US" altLang="ko-KR" dirty="0"/>
              <a:t>the worst PAPR </a:t>
            </a:r>
            <a:r>
              <a:rPr lang="en-US" altLang="ko-KR" dirty="0" smtClean="0"/>
              <a:t>could be </a:t>
            </a:r>
            <a:r>
              <a:rPr lang="en-US" altLang="ko-KR" dirty="0"/>
              <a:t>smaller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23538"/>
              </p:ext>
            </p:extLst>
          </p:nvPr>
        </p:nvGraphicFramePr>
        <p:xfrm>
          <a:off x="672957" y="2286000"/>
          <a:ext cx="807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443"/>
                <a:gridCol w="438732"/>
                <a:gridCol w="1403205"/>
                <a:gridCol w="1403205"/>
                <a:gridCol w="1403205"/>
                <a:gridCol w="1403205"/>
                <a:gridCol w="1403205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Worst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PAPR dB(the number of punctured sub-channel for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worst cases)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</a:t>
                      </a:r>
                      <a:r>
                        <a:rPr lang="en-US" altLang="ko-KR" sz="1400" baseline="0" dirty="0" smtClean="0"/>
                        <a:t>-punctured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en-US" altLang="ko-KR" sz="1400" baseline="0" dirty="0" smtClean="0"/>
                        <a:t> sub-channel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4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7.09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8.32(7)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10.20(4&amp;7)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9.78(4,7&amp;8)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9.62(2,6,7&amp;8)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6.72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8.99(3)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10.67(4&amp;6)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10.33(2,4&amp;6)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9.91(2,3,4&amp;6)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5.12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8.06(1)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9.84(4&amp;7)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9.52(4,6&amp;7)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10.54(1,3,5&amp;8)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92803" y="6064726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66144" y="6064727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395" y="5479951"/>
            <a:ext cx="327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Ex) 2 sub-channels punctured cases for 4x LTF in 160MHz</a:t>
            </a:r>
            <a:endParaRPr lang="ko-KR" altLang="en-US" sz="1600" dirty="0"/>
          </a:p>
        </p:txBody>
      </p:sp>
      <p:grpSp>
        <p:nvGrpSpPr>
          <p:cNvPr id="7" name="그룹 6"/>
          <p:cNvGrpSpPr/>
          <p:nvPr/>
        </p:nvGrpSpPr>
        <p:grpSpPr>
          <a:xfrm>
            <a:off x="3886200" y="5638800"/>
            <a:ext cx="4717978" cy="457200"/>
            <a:chOff x="-573131" y="5334000"/>
            <a:chExt cx="9177309" cy="762000"/>
          </a:xfrm>
        </p:grpSpPr>
        <p:grpSp>
          <p:nvGrpSpPr>
            <p:cNvPr id="13" name="그룹 12"/>
            <p:cNvGrpSpPr/>
            <p:nvPr/>
          </p:nvGrpSpPr>
          <p:grpSpPr>
            <a:xfrm>
              <a:off x="4019335" y="5334000"/>
              <a:ext cx="4584843" cy="762000"/>
              <a:chOff x="-2070243" y="723900"/>
              <a:chExt cx="4584843" cy="762000"/>
            </a:xfrm>
          </p:grpSpPr>
          <p:sp>
            <p:nvSpPr>
              <p:cNvPr id="9" name="사다리꼴 8"/>
              <p:cNvSpPr/>
              <p:nvPr/>
            </p:nvSpPr>
            <p:spPr bwMode="auto">
              <a:xfrm>
                <a:off x="-2070243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사다리꼴 9"/>
              <p:cNvSpPr/>
              <p:nvPr/>
            </p:nvSpPr>
            <p:spPr bwMode="auto">
              <a:xfrm>
                <a:off x="-9144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사다리꼴 10"/>
              <p:cNvSpPr/>
              <p:nvPr/>
            </p:nvSpPr>
            <p:spPr bwMode="auto">
              <a:xfrm>
                <a:off x="228600" y="723900"/>
                <a:ext cx="1143000" cy="762000"/>
              </a:xfrm>
              <a:prstGeom prst="trapezoid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사다리꼴 11"/>
              <p:cNvSpPr/>
              <p:nvPr/>
            </p:nvSpPr>
            <p:spPr bwMode="auto">
              <a:xfrm>
                <a:off x="13716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-573131" y="5334000"/>
              <a:ext cx="4584843" cy="762000"/>
              <a:chOff x="-2070243" y="723900"/>
              <a:chExt cx="4584843" cy="762000"/>
            </a:xfrm>
          </p:grpSpPr>
          <p:sp>
            <p:nvSpPr>
              <p:cNvPr id="18" name="사다리꼴 17"/>
              <p:cNvSpPr/>
              <p:nvPr/>
            </p:nvSpPr>
            <p:spPr bwMode="auto">
              <a:xfrm>
                <a:off x="-2070243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사다리꼴 18"/>
              <p:cNvSpPr/>
              <p:nvPr/>
            </p:nvSpPr>
            <p:spPr bwMode="auto">
              <a:xfrm>
                <a:off x="-9144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사다리꼴 19"/>
              <p:cNvSpPr/>
              <p:nvPr/>
            </p:nvSpPr>
            <p:spPr bwMode="auto">
              <a:xfrm>
                <a:off x="2286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사다리꼴 20"/>
              <p:cNvSpPr/>
              <p:nvPr/>
            </p:nvSpPr>
            <p:spPr bwMode="auto">
              <a:xfrm>
                <a:off x="1371600" y="723900"/>
                <a:ext cx="1143000" cy="762000"/>
              </a:xfrm>
              <a:prstGeom prst="trapezoid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320MHz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Similar to previous results, PAPR highly increases up depending on the puncturing pattern.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17460"/>
              </p:ext>
            </p:extLst>
          </p:nvPr>
        </p:nvGraphicFramePr>
        <p:xfrm>
          <a:off x="152400" y="2286000"/>
          <a:ext cx="89154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381000"/>
                <a:gridCol w="762000"/>
                <a:gridCol w="762000"/>
                <a:gridCol w="762000"/>
                <a:gridCol w="762000"/>
                <a:gridCol w="838200"/>
                <a:gridCol w="914400"/>
                <a:gridCol w="990600"/>
                <a:gridCol w="1066800"/>
                <a:gridCol w="1143000"/>
              </a:tblGrid>
              <a:tr h="15240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Worst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en-US" altLang="ko-KR" sz="1000" dirty="0" smtClean="0"/>
                        <a:t>PAPR dB(the number of punctured sub-channel for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en-US" altLang="ko-KR" sz="1000" dirty="0" smtClean="0"/>
                        <a:t>worst cases)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</a:tr>
              <a:tr h="13716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Non</a:t>
                      </a:r>
                      <a:r>
                        <a:rPr lang="en-US" altLang="ko-KR" sz="1000" baseline="0" dirty="0" smtClean="0"/>
                        <a:t>-punctured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en-US" altLang="ko-KR" sz="1000" baseline="0" dirty="0" smtClean="0"/>
                        <a:t> sub-channel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4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5</a:t>
                      </a:r>
                      <a:r>
                        <a:rPr lang="en-US" altLang="ko-KR" sz="1000" baseline="0" dirty="0" smtClean="0"/>
                        <a:t> sub-channels 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7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8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320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MHz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4x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7.09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9.07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10.45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(1&amp;12)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11.41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(1,2&amp;12)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12.14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(1,2,11,12)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12.13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(1,2,3,11,12)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12.48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(2,3,4,6,9,14)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12.47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(1,2,4,8,11,12,16)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12.40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(1,2,4,5,8,11,12,16)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6.69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8.92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(11)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10.26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(4&amp;9)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11.10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</a:t>
                      </a:r>
                      <a:r>
                        <a:rPr lang="en-US" altLang="ko-KR" sz="1000" baseline="0" dirty="0" smtClean="0"/>
                        <a:t>9</a:t>
                      </a:r>
                      <a:r>
                        <a:rPr lang="en-US" altLang="ko-KR" sz="1000" dirty="0" smtClean="0"/>
                        <a:t>&amp;</a:t>
                      </a:r>
                      <a:r>
                        <a:rPr lang="en-US" altLang="ko-KR" sz="1000" baseline="0" dirty="0" smtClean="0"/>
                        <a:t>11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11.56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(4,9,10,11)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12.19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(4,9,10,11,14)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13.25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(4,6,9,10,11,14)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13.06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(2,4,6,9,10,11,14)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12.87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(2,4,6,7,9,10,11,14)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5.26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8.28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(3)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9.17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(5&amp;15)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10.19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(5,</a:t>
                      </a:r>
                      <a:r>
                        <a:rPr lang="en-US" altLang="ko-KR" sz="1000" baseline="0" dirty="0" smtClean="0"/>
                        <a:t>15</a:t>
                      </a:r>
                      <a:r>
                        <a:rPr lang="en-US" altLang="ko-KR" sz="1000" dirty="0" smtClean="0"/>
                        <a:t>&amp;</a:t>
                      </a:r>
                      <a:r>
                        <a:rPr lang="en-US" altLang="ko-KR" sz="1000" baseline="0" dirty="0" smtClean="0"/>
                        <a:t>16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10.77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(5,14,15,16)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11.37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(2,5,10,15,16)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12.32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(4,5,6,8,12,15)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12.24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(2,5,6,10,14,15,16)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12.77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(1,3,5,8,9,11,14,15)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1143000" y="5257800"/>
            <a:ext cx="6871769" cy="998823"/>
            <a:chOff x="1143000" y="5401977"/>
            <a:chExt cx="6871769" cy="998823"/>
          </a:xfrm>
        </p:grpSpPr>
        <p:sp>
          <p:nvSpPr>
            <p:cNvPr id="14" name="TextBox 13"/>
            <p:cNvSpPr txBox="1"/>
            <p:nvPr/>
          </p:nvSpPr>
          <p:spPr>
            <a:xfrm>
              <a:off x="1143000" y="6123801"/>
              <a:ext cx="1092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punctured</a:t>
              </a:r>
              <a:endParaRPr lang="ko-KR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59470" y="6114476"/>
              <a:ext cx="1092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punctured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27008" y="5401977"/>
              <a:ext cx="50366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Ex) 2 sub-channels punctured cases for 4x LTF in 320MHz</a:t>
              </a:r>
              <a:endParaRPr lang="ko-KR" altLang="en-US" sz="1600" dirty="0"/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1391791" y="5782500"/>
              <a:ext cx="6622978" cy="383059"/>
              <a:chOff x="-838200" y="5638800"/>
              <a:chExt cx="9442378" cy="459259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3886200" y="5638800"/>
                <a:ext cx="4717978" cy="457200"/>
                <a:chOff x="-573131" y="5334000"/>
                <a:chExt cx="9177309" cy="762000"/>
              </a:xfrm>
            </p:grpSpPr>
            <p:grpSp>
              <p:nvGrpSpPr>
                <p:cNvPr id="13" name="그룹 12"/>
                <p:cNvGrpSpPr/>
                <p:nvPr/>
              </p:nvGrpSpPr>
              <p:grpSpPr>
                <a:xfrm>
                  <a:off x="4019335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9" name="사다리꼴 8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13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사다리꼴 9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dirty="0" smtClean="0"/>
                      <a:t>14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11" name="사다리꼴 10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15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사다리꼴 11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16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7" name="그룹 16"/>
                <p:cNvGrpSpPr/>
                <p:nvPr/>
              </p:nvGrpSpPr>
              <p:grpSpPr>
                <a:xfrm>
                  <a:off x="-573131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18" name="사다리꼴 17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9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9" name="사다리꼴 18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10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" name="사다리꼴 19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11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" name="사다리꼴 20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pattFill prst="wd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12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2" name="그룹 21"/>
              <p:cNvGrpSpPr/>
              <p:nvPr/>
            </p:nvGrpSpPr>
            <p:grpSpPr>
              <a:xfrm>
                <a:off x="-838200" y="5640859"/>
                <a:ext cx="4717978" cy="457200"/>
                <a:chOff x="-573131" y="5334000"/>
                <a:chExt cx="9177309" cy="762000"/>
              </a:xfrm>
            </p:grpSpPr>
            <p:grpSp>
              <p:nvGrpSpPr>
                <p:cNvPr id="23" name="그룹 22"/>
                <p:cNvGrpSpPr/>
                <p:nvPr/>
              </p:nvGrpSpPr>
              <p:grpSpPr>
                <a:xfrm>
                  <a:off x="4019335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29" name="사다리꼴 28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5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사다리꼴 29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6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사다리꼴 30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7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사다리꼴 31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8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4" name="그룹 23"/>
                <p:cNvGrpSpPr/>
                <p:nvPr/>
              </p:nvGrpSpPr>
              <p:grpSpPr>
                <a:xfrm>
                  <a:off x="-573131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25" name="사다리꼴 24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pattFill prst="wd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" name="사다리꼴 25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2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사다리꼴 26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3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사다리꼴 27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4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3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extend 16 spatial streams and 240&amp;320MHz BW, we need to develop EHT-LTF and we should take into account overhead and PAPR performance</a:t>
            </a:r>
          </a:p>
          <a:p>
            <a:pPr lvl="1"/>
            <a:r>
              <a:rPr lang="en-US" altLang="ko-KR" dirty="0" smtClean="0"/>
              <a:t>If possible, we think it is desirable to design EHT-LTF using a similar way with 11ax for simplicity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Since the PAPR performance is not good </a:t>
            </a:r>
            <a:r>
              <a:rPr lang="en-US" altLang="ko-KR" dirty="0"/>
              <a:t>in </a:t>
            </a:r>
            <a:r>
              <a:rPr lang="en-US" altLang="ko-KR" dirty="0" smtClean="0"/>
              <a:t>the completely </a:t>
            </a:r>
            <a:r>
              <a:rPr lang="en-US" altLang="ko-KR" dirty="0"/>
              <a:t>flexible </a:t>
            </a:r>
            <a:r>
              <a:rPr lang="en-US" altLang="ko-KR" dirty="0" smtClean="0"/>
              <a:t>puncturing pattern, we can consider two options</a:t>
            </a:r>
          </a:p>
          <a:p>
            <a:pPr lvl="1"/>
            <a:r>
              <a:rPr lang="en-US" altLang="ko-KR" dirty="0" smtClean="0"/>
              <a:t>Opt1: Restrict puncturing cases by practical puncturing patterns</a:t>
            </a:r>
          </a:p>
          <a:p>
            <a:pPr lvl="1"/>
            <a:r>
              <a:rPr lang="en-US" altLang="ko-KR" dirty="0" smtClean="0"/>
              <a:t>Opt2: Consider defining new sequences</a:t>
            </a:r>
          </a:p>
          <a:p>
            <a:pPr lvl="1"/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smtClean="0"/>
              <a:t>EHT-LTF should be designed to support 16 spatial streams.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Result: 52Y 0N 2A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smtClean="0"/>
              <a:t>EHT-LTF should be designed to support 16 spatial streams.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Result: 52Y 0N 2A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Motion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</a:t>
            </a:r>
            <a:r>
              <a:rPr lang="en-US" altLang="ko-KR" dirty="0"/>
              <a:t>the following text </a:t>
            </a:r>
            <a:r>
              <a:rPr lang="en-US" altLang="ko-KR"/>
              <a:t>into </a:t>
            </a:r>
            <a:r>
              <a:rPr lang="en-US" altLang="ko-KR" smtClean="0"/>
              <a:t>11</a:t>
            </a:r>
            <a:r>
              <a:rPr lang="en-US" altLang="ko-KR" smtClean="0"/>
              <a:t>be </a:t>
            </a:r>
            <a:r>
              <a:rPr lang="en-US" altLang="ko-KR" smtClean="0"/>
              <a:t>SFD:</a:t>
            </a:r>
            <a:endParaRPr lang="en-US" altLang="ko-KR" dirty="0" smtClean="0"/>
          </a:p>
          <a:p>
            <a:pPr lvl="1"/>
            <a:r>
              <a:rPr lang="en-US" altLang="ko-KR"/>
              <a:t>11be supports EHT-LTF for 16 spatial streams.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(SP result</a:t>
            </a:r>
            <a:r>
              <a:rPr lang="en-US" altLang="ko-KR" dirty="0"/>
              <a:t>: 52Y 0N </a:t>
            </a:r>
            <a:r>
              <a:rPr lang="en-US" altLang="ko-KR" dirty="0" smtClean="0"/>
              <a:t>2A)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19/1535r0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“Sounding-for-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-collaboration”</a:t>
            </a:r>
          </a:p>
          <a:p>
            <a:pPr marL="0" lv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19/1585r1, “Orthogonal-sequence-based-reference-signal-for-</a:t>
            </a:r>
            <a:r>
              <a:rPr lang="en-US" altLang="ko-KR" sz="1800" dirty="0" err="1" smtClean="0"/>
              <a:t>ltf</a:t>
            </a:r>
            <a:r>
              <a:rPr lang="en-US" altLang="ko-KR" sz="1800" dirty="0" smtClean="0"/>
              <a:t>-reduction”</a:t>
            </a:r>
          </a:p>
          <a:p>
            <a:pPr marL="0" indent="0">
              <a:buNone/>
            </a:pPr>
            <a:r>
              <a:rPr lang="en-US" altLang="ko-KR" sz="1800" dirty="0" smtClean="0"/>
              <a:t>[3] 19/1593r0, “Joint-sounding-for-multi-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-systems</a:t>
            </a:r>
            <a:r>
              <a:rPr lang="en-US" altLang="ko-KR" sz="1800" dirty="0"/>
              <a:t>”</a:t>
            </a:r>
          </a:p>
          <a:p>
            <a:pPr marL="0" lvl="0" indent="0">
              <a:buNone/>
            </a:pPr>
            <a:endParaRPr lang="en-US" altLang="ko-KR" sz="1800" dirty="0" smtClean="0"/>
          </a:p>
          <a:p>
            <a:pPr marL="0" lvl="0" indent="0">
              <a:buNone/>
            </a:pPr>
            <a:endParaRPr lang="en-US" altLang="ko-KR" sz="1800" dirty="0"/>
          </a:p>
          <a:p>
            <a:pPr marL="0" lvl="0" indent="0">
              <a:buNone/>
            </a:pP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extensions of 16 streams and 240&amp;320MHz have been discussed for new features in 11be</a:t>
            </a:r>
          </a:p>
          <a:p>
            <a:pPr lvl="1"/>
            <a:r>
              <a:rPr lang="en-US" altLang="ko-KR" dirty="0" smtClean="0"/>
              <a:t>Especially, multi-AP and MU-MIMO are the use cases of high order MIMO system (e.g. 16 spatial streams 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support 16 streams and 240&amp;320MHz, we need to define EHT-LTF for those new requirement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this contribution, we consider how to design EHT-LTF in respect of overhead and PAPR performance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Median </a:t>
            </a:r>
            <a:r>
              <a:rPr lang="en-US" altLang="ko-KR" dirty="0" smtClean="0"/>
              <a:t>PAPR in Data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887" y="2286473"/>
            <a:ext cx="4850113" cy="3428528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03886"/>
              </p:ext>
            </p:extLst>
          </p:nvPr>
        </p:nvGraphicFramePr>
        <p:xfrm>
          <a:off x="685800" y="2455356"/>
          <a:ext cx="39162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1862"/>
                <a:gridCol w="1447207"/>
                <a:gridCol w="14472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RU 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(BPSK)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(QAM)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8.77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9.18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9.54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320MHz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9.53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9.86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0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1"/>
                <a:ext cx="3962400" cy="29030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ko-KR" dirty="0" smtClean="0"/>
                  <a:t>We assume that,</a:t>
                </a:r>
              </a:p>
              <a:p>
                <a:pPr lvl="1"/>
                <a:r>
                  <a:rPr lang="en-US" altLang="ko-KR" dirty="0" smtClean="0"/>
                  <a:t>MU-MIMO cases </a:t>
                </a:r>
              </a:p>
              <a:p>
                <a:pPr lvl="2"/>
                <a:r>
                  <a:rPr lang="en-US" altLang="ko-KR" dirty="0" smtClean="0"/>
                  <a:t>4 users, 4 spatial stream per user (Total number of spatial streams is 16)</a:t>
                </a:r>
              </a:p>
              <a:p>
                <a:pPr lvl="1"/>
                <a:r>
                  <a:rPr lang="en-US" altLang="ko-KR" dirty="0" smtClean="0"/>
                  <a:t>We assume 16x16 P-matrix with 2xLTF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1"/>
                <a:ext cx="3962400" cy="2903020"/>
              </a:xfrm>
              <a:blipFill rotWithShape="0">
                <a:blip r:embed="rId2"/>
                <a:stretch>
                  <a:fillRect l="-2154" t="-2941" r="-16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67737" y="4840287"/>
            <a:ext cx="8153400" cy="163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 dirty="0" smtClean="0"/>
              <a:t>The </a:t>
            </a:r>
            <a:r>
              <a:rPr kumimoji="0" lang="en-US" altLang="ko-KR" kern="0" dirty="0"/>
              <a:t>figure shows the </a:t>
            </a:r>
            <a:r>
              <a:rPr kumimoji="0" lang="en-US" altLang="ko-KR" kern="0" dirty="0" smtClean="0"/>
              <a:t>ratio(%) </a:t>
            </a:r>
            <a:r>
              <a:rPr kumimoji="0" lang="en-US" altLang="ko-KR" kern="0" dirty="0"/>
              <a:t>between </a:t>
            </a:r>
            <a:r>
              <a:rPr kumimoji="0" lang="en-US" altLang="ko-KR" kern="0" dirty="0" smtClean="0"/>
              <a:t>length of LTF </a:t>
            </a:r>
            <a:r>
              <a:rPr kumimoji="0" lang="en-US" altLang="ko-KR" kern="0" dirty="0"/>
              <a:t>and </a:t>
            </a:r>
            <a:r>
              <a:rPr kumimoji="0" lang="en-US" altLang="ko-KR" kern="0" dirty="0" smtClean="0"/>
              <a:t>length of PPDU</a:t>
            </a:r>
          </a:p>
          <a:p>
            <a:pPr lvl="1"/>
            <a:r>
              <a:rPr kumimoji="0" lang="en-US" altLang="ko-KR" kern="0" dirty="0" smtClean="0"/>
              <a:t>Even in case of 10k byte data size(</a:t>
            </a:r>
            <a:r>
              <a:rPr lang="en-US" altLang="ko-KR" dirty="0" smtClean="0"/>
              <a:t>TXTIME=227.2us)</a:t>
            </a:r>
            <a:r>
              <a:rPr kumimoji="0" lang="en-US" altLang="ko-KR" kern="0" dirty="0" smtClean="0"/>
              <a:t>, LTF length is more than 50% of total PPDU length</a:t>
            </a:r>
          </a:p>
          <a:p>
            <a:pPr lvl="1"/>
            <a:r>
              <a:rPr kumimoji="0" lang="en-US" altLang="ko-KR" kern="0" dirty="0" smtClean="0"/>
              <a:t>With 4x LTF, overhead problem becomes worse</a:t>
            </a:r>
          </a:p>
          <a:p>
            <a:pPr marL="0" indent="0">
              <a:buNone/>
            </a:pPr>
            <a:endParaRPr kumimoji="0" lang="en-US" altLang="ko-KR" kern="0" dirty="0"/>
          </a:p>
          <a:p>
            <a:endParaRPr kumimoji="0" lang="en-US" altLang="ko-KR" sz="1800" kern="0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295400"/>
            <a:ext cx="4799012" cy="35972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72819" y="1633152"/>
            <a:ext cx="274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80MHz MU PPDU in 11ax</a:t>
            </a:r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MCS </a:t>
            </a:r>
            <a:r>
              <a:rPr lang="en-US" altLang="ko-KR" sz="1600" b="1" dirty="0"/>
              <a:t>6 (16QAM, R</a:t>
            </a:r>
            <a:r>
              <a:rPr lang="en-US" altLang="ko-KR" sz="1600" b="1" dirty="0" smtClean="0"/>
              <a:t>=¾)</a:t>
            </a:r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2x LTF, 0.8us GI</a:t>
            </a:r>
            <a:endParaRPr lang="ko-KR" altLang="en-US" sz="1600" b="1" dirty="0"/>
          </a:p>
        </p:txBody>
      </p:sp>
      <p:sp>
        <p:nvSpPr>
          <p:cNvPr id="1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Candidates for </a:t>
            </a:r>
            <a:r>
              <a:rPr lang="en-US" altLang="ko-KR" dirty="0"/>
              <a:t>EHT-LTF overhead reduction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atinLnBrk="1"/>
            <a:r>
              <a:rPr lang="en-US" altLang="ko-KR" dirty="0" smtClean="0"/>
              <a:t>It’s </a:t>
            </a:r>
            <a:r>
              <a:rPr lang="en-US" altLang="ko-KR" dirty="0"/>
              <a:t>easy way to adopt 2x &amp; 1x LTF </a:t>
            </a:r>
            <a:r>
              <a:rPr lang="en-US" altLang="ko-KR" dirty="0" smtClean="0"/>
              <a:t>structure in </a:t>
            </a:r>
            <a:r>
              <a:rPr lang="en-US" altLang="ko-KR" dirty="0"/>
              <a:t>11be</a:t>
            </a:r>
          </a:p>
          <a:p>
            <a:pPr lvl="1" latinLnBrk="1"/>
            <a:r>
              <a:rPr lang="en-US" altLang="ko-KR" dirty="0" smtClean="0"/>
              <a:t>11ax defined 2x &amp; 1x </a:t>
            </a:r>
            <a:r>
              <a:rPr lang="en-US" altLang="ko-KR" dirty="0"/>
              <a:t>HE-LTF </a:t>
            </a:r>
            <a:r>
              <a:rPr lang="en-US" altLang="ko-KR" dirty="0" smtClean="0"/>
              <a:t>to find middle </a:t>
            </a:r>
            <a:r>
              <a:rPr lang="en-US" altLang="ko-KR" dirty="0"/>
              <a:t>ground between overhead and </a:t>
            </a:r>
            <a:r>
              <a:rPr lang="en-US" altLang="ko-KR" dirty="0" smtClean="0"/>
              <a:t>performance</a:t>
            </a:r>
          </a:p>
          <a:p>
            <a:pPr lvl="1" latinLnBrk="1"/>
            <a:r>
              <a:rPr lang="en-US" altLang="ko-KR" dirty="0" smtClean="0"/>
              <a:t>However, as in previous page, even if we use 2x LTF, overhead portion is not negligible in high order MIMO or short packet scenario</a:t>
            </a:r>
          </a:p>
          <a:p>
            <a:pPr lvl="1" latinLnBrk="1"/>
            <a:endParaRPr lang="en-US" altLang="ko-KR" dirty="0" smtClean="0"/>
          </a:p>
          <a:p>
            <a:pPr latinLnBrk="1"/>
            <a:r>
              <a:rPr lang="en-US" altLang="ko-KR" dirty="0" smtClean="0"/>
              <a:t>There were some contributions to </a:t>
            </a:r>
            <a:r>
              <a:rPr lang="en-US" altLang="ko-KR" dirty="0"/>
              <a:t>further reduce </a:t>
            </a:r>
            <a:r>
              <a:rPr lang="en-US" altLang="ko-KR" dirty="0" smtClean="0"/>
              <a:t>overhead</a:t>
            </a:r>
          </a:p>
          <a:p>
            <a:pPr lvl="1" latinLnBrk="1"/>
            <a:r>
              <a:rPr lang="en-US" altLang="ko-KR" dirty="0" smtClean="0"/>
              <a:t>In [1,3], they proposed interleaved LTF sequence between streams in multi-AP scenario</a:t>
            </a:r>
          </a:p>
          <a:p>
            <a:pPr lvl="2" latinLnBrk="1"/>
            <a:r>
              <a:rPr lang="en-US" altLang="ko-KR" dirty="0" smtClean="0"/>
              <a:t>We think it is also applicable to SU-MIMO and it is simple way to reduce overhead</a:t>
            </a:r>
          </a:p>
          <a:p>
            <a:pPr lvl="1" latinLnBrk="1"/>
            <a:r>
              <a:rPr lang="en-US" altLang="ko-KR" dirty="0" smtClean="0"/>
              <a:t>In [2], orthogonal sequence was proposed to reduce overhead</a:t>
            </a:r>
          </a:p>
          <a:p>
            <a:pPr lvl="2" latinLnBrk="1"/>
            <a:endParaRPr lang="en-US" altLang="ko-KR" dirty="0"/>
          </a:p>
          <a:p>
            <a:pPr latinLnBrk="1"/>
            <a:r>
              <a:rPr lang="en-US" altLang="ko-KR" dirty="0" smtClean="0"/>
              <a:t>We think new techniques as well as the </a:t>
            </a:r>
            <a:r>
              <a:rPr lang="en-US" altLang="ko-KR" dirty="0"/>
              <a:t>methods </a:t>
            </a:r>
            <a:r>
              <a:rPr lang="en-US" altLang="ko-KR" dirty="0" smtClean="0"/>
              <a:t>above should be investigated for further overhead reduction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Generate 320MHz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think that 320MHz EHT-LTF sequence can be generated by duplication of 160MHz HE-LTF</a:t>
            </a:r>
          </a:p>
          <a:p>
            <a:pPr lvl="1"/>
            <a:r>
              <a:rPr lang="en-US" altLang="ko-KR" dirty="0" smtClean="0"/>
              <a:t>It is possible because 320MHz </a:t>
            </a:r>
            <a:r>
              <a:rPr lang="en-US" altLang="ko-KR" dirty="0"/>
              <a:t>tone plan </a:t>
            </a:r>
            <a:r>
              <a:rPr lang="en-US" altLang="ko-KR" dirty="0" smtClean="0"/>
              <a:t>consists of duplicated </a:t>
            </a:r>
            <a:r>
              <a:rPr lang="en-US" altLang="ko-KR" dirty="0"/>
              <a:t>tone plan of </a:t>
            </a:r>
            <a:r>
              <a:rPr lang="en-US" altLang="ko-KR" dirty="0" smtClean="0"/>
              <a:t>HE160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Also, duplication method is widely used to generate longer sequence</a:t>
            </a:r>
            <a:endParaRPr lang="en-US" altLang="ko-KR" dirty="0"/>
          </a:p>
          <a:p>
            <a:pPr lvl="2"/>
            <a:r>
              <a:rPr lang="en-US" altLang="ko-KR" dirty="0" smtClean="0"/>
              <a:t>It can guarantee PAPR performance when phase rotation is applied</a:t>
            </a:r>
          </a:p>
          <a:p>
            <a:pPr lvl="3"/>
            <a:r>
              <a:rPr lang="en-US" altLang="ko-KR" dirty="0" smtClean="0"/>
              <a:t>ex.) For </a:t>
            </a:r>
            <a:r>
              <a:rPr lang="en-US" altLang="ko-KR" dirty="0"/>
              <a:t>160MHz HE-LTF in 11ax, 80MHz sequence is duplicated with phase rotation to reduce </a:t>
            </a:r>
            <a:r>
              <a:rPr lang="en-US" altLang="ko-KR" dirty="0" smtClean="0"/>
              <a:t>PAPR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So, we investigate PAPR performance of proposed sequences (4x, 2x, 1x EHT-LTF) generated by </a:t>
            </a:r>
            <a:r>
              <a:rPr lang="en-US" altLang="ko-KR" dirty="0"/>
              <a:t>duplication of 160MHz HE-LTF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Since there isn’t agreement on how to generate 240MHz BW (puncturing from 320MHz or new channelization, etc.), we’d like to focus 320MHz LTF first.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4x EHT-LTF </a:t>
            </a:r>
            <a:r>
              <a:rPr lang="en-US" altLang="ko-KR" dirty="0"/>
              <a:t>Sequence </a:t>
            </a:r>
            <a:r>
              <a:rPr lang="en-US" altLang="ko-KR" dirty="0" smtClean="0"/>
              <a:t>for 320MHz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In a </a:t>
            </a:r>
            <a:r>
              <a:rPr lang="en-US" altLang="ko-KR" dirty="0" smtClean="0"/>
              <a:t>320 </a:t>
            </a:r>
            <a:r>
              <a:rPr lang="en-US" altLang="ko-KR" dirty="0"/>
              <a:t>MHz transmission using a 4x </a:t>
            </a:r>
            <a:r>
              <a:rPr lang="en-US" altLang="ko-KR" dirty="0" smtClean="0"/>
              <a:t>EHT-LTF,</a:t>
            </a:r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160MHz_upper_4x</a:t>
            </a:r>
            <a:r>
              <a:rPr lang="en-US" altLang="ko-KR" dirty="0" smtClean="0"/>
              <a:t>]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160MHz_lower_4x</a:t>
            </a:r>
            <a:r>
              <a:rPr lang="en-US" altLang="ko-KR" dirty="0" smtClean="0"/>
              <a:t> </a:t>
            </a:r>
            <a:r>
              <a:rPr lang="en-US" altLang="ko-KR" dirty="0"/>
              <a:t>= 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160MHz_upper_4x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dirty="0">
                <a:solidFill>
                  <a:srgbClr val="FF0000"/>
                </a:solidFill>
              </a:rPr>
              <a:t>(-)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  <a:r>
              <a:rPr lang="en-US" altLang="ko-KR" dirty="0" smtClean="0"/>
              <a:t>]</a:t>
            </a:r>
          </a:p>
          <a:p>
            <a:pPr lvl="3"/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  </a:t>
            </a:r>
            <a:r>
              <a:rPr lang="en-US" altLang="ko-KR" dirty="0" smtClean="0"/>
              <a:t>are already defined in 11ax</a:t>
            </a:r>
          </a:p>
          <a:p>
            <a:pPr lvl="4"/>
            <a:r>
              <a:rPr lang="en-US" altLang="ko-KR" dirty="0" smtClean="0"/>
              <a:t>So, we can simply define 4x EHT-LTF </a:t>
            </a:r>
            <a:r>
              <a:rPr lang="en-US" altLang="ko-KR" dirty="0"/>
              <a:t>sequences for 320MHz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We apply </a:t>
            </a:r>
            <a:r>
              <a:rPr lang="en-US" altLang="ko-KR" dirty="0"/>
              <a:t>phase rotation </a:t>
            </a:r>
            <a:r>
              <a:rPr lang="en-US" altLang="ko-KR" dirty="0" smtClean="0"/>
              <a:t>to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of</a:t>
            </a:r>
            <a:r>
              <a:rPr lang="en-US" altLang="ko-KR" i="1" dirty="0" smtClean="0"/>
              <a:t>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160MHz_upper_4x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since it has the best performance than other phase rotation cases</a:t>
            </a:r>
          </a:p>
          <a:p>
            <a:pPr lvl="2"/>
            <a:r>
              <a:rPr lang="en-US" altLang="ko-KR" dirty="0" smtClean="0"/>
              <a:t>0.1dB </a:t>
            </a:r>
            <a:r>
              <a:rPr lang="en-US" altLang="ko-KR" dirty="0"/>
              <a:t>is better than applying phase rotation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We don’t need to consider smaller segmented sequence than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or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if PAPR performance </a:t>
            </a:r>
            <a:r>
              <a:rPr lang="en-US" altLang="ko-KR" dirty="0"/>
              <a:t>is </a:t>
            </a:r>
            <a:r>
              <a:rPr lang="en-US" altLang="ko-KR" dirty="0" smtClean="0"/>
              <a:t>acceptable (see next page)</a:t>
            </a:r>
            <a:endParaRPr lang="ko-KR" altLang="en-US" dirty="0"/>
          </a:p>
          <a:p>
            <a:pPr lvl="3"/>
            <a:endParaRPr lang="en-US" altLang="ko-KR" i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4x EHT-LTF Sequence for </a:t>
            </a:r>
            <a:r>
              <a:rPr lang="en-US" altLang="ko-KR" dirty="0" smtClean="0"/>
              <a:t>320MHz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PAPR performance (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Except for center RU26 and RU996 in 3</a:t>
            </a:r>
            <a:r>
              <a:rPr lang="en-US" altLang="ko-KR" baseline="30000" dirty="0" smtClean="0"/>
              <a:t>rd </a:t>
            </a:r>
            <a:r>
              <a:rPr lang="en-US" altLang="ko-KR" dirty="0" smtClean="0"/>
              <a:t>&amp;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80MHz, RU2x996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160MHz and RU4x996 in 320MHz, PAPRs for all RUs are identical as in 11ax</a:t>
            </a:r>
          </a:p>
          <a:p>
            <a:pPr lvl="2"/>
            <a:r>
              <a:rPr lang="en-US" altLang="ko-KR" dirty="0" smtClean="0"/>
              <a:t>Also, theses exceptional RUs have reasonable PAPR performance comparing PAPR of data (see the Appendix)</a:t>
            </a:r>
          </a:p>
          <a:p>
            <a:pPr lvl="1"/>
            <a:r>
              <a:rPr lang="en-US" altLang="ko-KR" dirty="0" smtClean="0"/>
              <a:t>So, we conclude that proposed sequences with phase rotation is a good candidate for 4x EHT-LTF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03279"/>
              </p:ext>
            </p:extLst>
          </p:nvPr>
        </p:nvGraphicFramePr>
        <p:xfrm>
          <a:off x="152400" y="2597771"/>
          <a:ext cx="8796528" cy="13646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044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4.25,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4.43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00B0F0"/>
                          </a:solidFill>
                        </a:rPr>
                        <a:t>4.25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00B050"/>
                          </a:solidFill>
                        </a:rPr>
                        <a:t>4.43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5.35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5.60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81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5.97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6.00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6.29 for first 80MHz,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7.22 for second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80MHz, </a:t>
                      </a:r>
                      <a:r>
                        <a:rPr lang="en-US" altLang="ko-KR" sz="700" b="0" dirty="0" smtClean="0">
                          <a:solidFill>
                            <a:srgbClr val="00B0F0"/>
                          </a:solidFill>
                        </a:rPr>
                        <a:t>6.29 for third 80MHz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700" b="0" dirty="0" smtClean="0">
                          <a:solidFill>
                            <a:srgbClr val="00B050"/>
                          </a:solidFill>
                        </a:rPr>
                        <a:t>7.22 for fourth 80MHz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7.09 for first 160MHz,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7.20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160MHz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7.09 dB</a:t>
                      </a:r>
                      <a:r>
                        <a:rPr lang="en-US" altLang="ko-K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</a:rPr>
                        <a:t>for 320MHz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905000" y="2209800"/>
            <a:ext cx="60855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u="sng" dirty="0"/>
              <a:t>PAPR (dB) for 26, 52, </a:t>
            </a:r>
            <a:r>
              <a:rPr lang="en-US" altLang="ko-KR" sz="1600" b="1" u="sng" dirty="0" smtClean="0"/>
              <a:t>106, </a:t>
            </a:r>
            <a:r>
              <a:rPr lang="en-US" altLang="ko-KR" sz="1600" b="1" u="sng" dirty="0"/>
              <a:t>242, </a:t>
            </a:r>
            <a:r>
              <a:rPr lang="en-US" altLang="ko-KR" sz="1600" b="1" u="sng" dirty="0" smtClean="0"/>
              <a:t>484, 996, 2x996 and 4x996 </a:t>
            </a:r>
            <a:r>
              <a:rPr lang="en-US" altLang="ko-KR" sz="1600" b="1" u="sng" dirty="0"/>
              <a:t>tones RU</a:t>
            </a:r>
          </a:p>
        </p:txBody>
      </p:sp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2x </a:t>
            </a:r>
            <a:r>
              <a:rPr lang="en-US" altLang="ko-KR" dirty="0"/>
              <a:t>EHT-LTF Sequence for 320MHz </a:t>
            </a:r>
            <a:r>
              <a:rPr lang="en-US" altLang="ko-KR" dirty="0" smtClean="0"/>
              <a:t>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a 320 MHz transmission using a </a:t>
            </a:r>
            <a:r>
              <a:rPr lang="en-US" altLang="ko-KR" dirty="0" smtClean="0"/>
              <a:t>2x </a:t>
            </a:r>
            <a:r>
              <a:rPr lang="en-US" altLang="ko-KR" dirty="0"/>
              <a:t>EHT-LTF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 </a:t>
            </a:r>
            <a:r>
              <a:rPr lang="en-US" altLang="ko-KR" dirty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160MHz_lower_2x</a:t>
            </a:r>
            <a:r>
              <a:rPr lang="en-US" altLang="ko-KR" dirty="0" smtClean="0"/>
              <a:t>, zeros(1,23</a:t>
            </a:r>
            <a:r>
              <a:rPr lang="en-US" altLang="ko-KR" dirty="0"/>
              <a:t>)</a:t>
            </a:r>
            <a:r>
              <a:rPr lang="en-US" altLang="ko-KR" dirty="0" smtClean="0"/>
              <a:t>,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dirty="0"/>
              <a:t>]</a:t>
            </a:r>
          </a:p>
          <a:p>
            <a:pPr lvl="2"/>
            <a:r>
              <a:rPr lang="en-US" altLang="ko-KR" i="1" dirty="0"/>
              <a:t>LTF</a:t>
            </a:r>
            <a:r>
              <a:rPr lang="en-US" altLang="ko-KR" i="1" baseline="-25000" dirty="0"/>
              <a:t>160MHz_lower_2x</a:t>
            </a:r>
            <a:r>
              <a:rPr lang="en-US" altLang="ko-KR" dirty="0"/>
              <a:t> = [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80MHz_lower_2x</a:t>
            </a:r>
            <a:r>
              <a:rPr lang="en-US" altLang="ko-KR" dirty="0"/>
              <a:t>, zeros(1,23</a:t>
            </a:r>
            <a:r>
              <a:rPr lang="en-US" altLang="ko-KR" dirty="0" smtClean="0"/>
              <a:t>),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  <a:r>
              <a:rPr lang="en-US" altLang="ko-KR" dirty="0"/>
              <a:t>];</a:t>
            </a:r>
          </a:p>
          <a:p>
            <a:pPr lvl="2"/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baseline="-25000" dirty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dirty="0">
                <a:solidFill>
                  <a:srgbClr val="FF0000"/>
                </a:solidFill>
              </a:rPr>
              <a:t>(-)</a:t>
            </a: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</a:t>
            </a:r>
            <a:r>
              <a:rPr lang="en-US" altLang="ko-KR" dirty="0"/>
              <a:t>, zeros(1,23)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  <a:r>
              <a:rPr lang="en-US" altLang="ko-KR" dirty="0" smtClean="0"/>
              <a:t>];</a:t>
            </a:r>
          </a:p>
          <a:p>
            <a:pPr lvl="3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 </a:t>
            </a:r>
            <a:r>
              <a:rPr lang="en-US" altLang="ko-KR" dirty="0" smtClean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  </a:t>
            </a:r>
            <a:r>
              <a:rPr lang="en-US" altLang="ko-KR" i="1" baseline="-25000" dirty="0"/>
              <a:t> </a:t>
            </a:r>
            <a:r>
              <a:rPr lang="en-US" altLang="ko-KR" dirty="0"/>
              <a:t>are already defined in 11ax</a:t>
            </a:r>
            <a:endParaRPr lang="en-US" altLang="ko-KR" dirty="0" smtClean="0"/>
          </a:p>
          <a:p>
            <a:pPr lvl="4"/>
            <a:r>
              <a:rPr lang="en-US" altLang="ko-KR" dirty="0"/>
              <a:t>So, we can simply define </a:t>
            </a:r>
            <a:r>
              <a:rPr lang="en-US" altLang="ko-KR" dirty="0" smtClean="0"/>
              <a:t>2x </a:t>
            </a:r>
            <a:r>
              <a:rPr lang="en-US" altLang="ko-KR" dirty="0"/>
              <a:t>EHT-LTF sequences for 320MHz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/>
              <a:t>We apply phase rotation to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 </a:t>
            </a:r>
            <a:r>
              <a:rPr lang="en-US" altLang="ko-KR" dirty="0"/>
              <a:t>of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160MHz_upper_2x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since it has the best performance than other phase rotation cases</a:t>
            </a:r>
          </a:p>
          <a:p>
            <a:pPr lvl="2"/>
            <a:r>
              <a:rPr lang="en-US" altLang="ko-KR" dirty="0" smtClean="0"/>
              <a:t>0.5dB </a:t>
            </a:r>
            <a:r>
              <a:rPr lang="en-US" altLang="ko-KR" dirty="0"/>
              <a:t>is better than applying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We don’t need to consider further segmented sequence than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or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if PAPR performance is acceptable(see next page)</a:t>
            </a:r>
            <a:endParaRPr lang="ko-KR" altLang="en-US" dirty="0"/>
          </a:p>
          <a:p>
            <a:pPr lvl="1"/>
            <a:endParaRPr lang="ko-KR" altLang="en-US" dirty="0"/>
          </a:p>
          <a:p>
            <a:pPr lvl="3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EHT-LTF Sequence for 320MHz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PAPR performance (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Except for </a:t>
            </a:r>
            <a:r>
              <a:rPr lang="en-US" altLang="ko-KR" dirty="0" smtClean="0"/>
              <a:t>all RU484s and RU996 </a:t>
            </a:r>
            <a:r>
              <a:rPr lang="en-US" altLang="ko-KR" dirty="0"/>
              <a:t>in 3</a:t>
            </a:r>
            <a:r>
              <a:rPr lang="en-US" altLang="ko-KR" baseline="30000" dirty="0"/>
              <a:t>rd </a:t>
            </a:r>
            <a:r>
              <a:rPr lang="en-US" altLang="ko-KR" dirty="0"/>
              <a:t>&amp; 4</a:t>
            </a:r>
            <a:r>
              <a:rPr lang="en-US" altLang="ko-KR" baseline="30000" dirty="0"/>
              <a:t>th</a:t>
            </a:r>
            <a:r>
              <a:rPr lang="en-US" altLang="ko-KR" dirty="0"/>
              <a:t> 80MHz, RU2x996 in 2</a:t>
            </a:r>
            <a:r>
              <a:rPr lang="en-US" altLang="ko-KR" baseline="30000" dirty="0"/>
              <a:t>nd</a:t>
            </a:r>
            <a:r>
              <a:rPr lang="en-US" altLang="ko-KR" dirty="0"/>
              <a:t> 160MHz and </a:t>
            </a:r>
            <a:r>
              <a:rPr lang="en-US" altLang="ko-KR" dirty="0" smtClean="0"/>
              <a:t>RU4x996 </a:t>
            </a:r>
            <a:r>
              <a:rPr lang="en-US" altLang="ko-KR" dirty="0"/>
              <a:t>in </a:t>
            </a:r>
            <a:r>
              <a:rPr lang="en-US" altLang="ko-KR" dirty="0" smtClean="0"/>
              <a:t>320MHz</a:t>
            </a:r>
            <a:r>
              <a:rPr lang="en-US" altLang="ko-KR" dirty="0"/>
              <a:t>, PAPRs for all RUs are identical </a:t>
            </a:r>
            <a:r>
              <a:rPr lang="en-US" altLang="ko-KR" dirty="0" smtClean="0"/>
              <a:t>as in </a:t>
            </a:r>
            <a:r>
              <a:rPr lang="en-US" altLang="ko-KR" dirty="0"/>
              <a:t>11ax</a:t>
            </a:r>
          </a:p>
          <a:p>
            <a:pPr lvl="2"/>
            <a:r>
              <a:rPr lang="en-US" altLang="ko-KR" dirty="0"/>
              <a:t>Also, theses exceptional RUs have reasonable PAPR performance</a:t>
            </a:r>
          </a:p>
          <a:p>
            <a:pPr lvl="1"/>
            <a:r>
              <a:rPr lang="en-US" altLang="ko-KR" dirty="0"/>
              <a:t>So, we conclude that proposed sequences with phase rotation is </a:t>
            </a:r>
            <a:r>
              <a:rPr lang="en-US" altLang="ko-KR" dirty="0" smtClean="0"/>
              <a:t>a good candidate for 2x </a:t>
            </a:r>
            <a:r>
              <a:rPr lang="en-US" altLang="ko-KR" dirty="0"/>
              <a:t>EHT-LTF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99128"/>
              </p:ext>
            </p:extLst>
          </p:nvPr>
        </p:nvGraphicFramePr>
        <p:xfrm>
          <a:off x="152400" y="2654808"/>
          <a:ext cx="8796528" cy="1307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193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4.37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6.33,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6.40</a:t>
                      </a: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00B0F0"/>
                          </a:solidFill>
                        </a:rPr>
                        <a:t>6.33</a:t>
                      </a: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00B050"/>
                          </a:solidFill>
                        </a:rPr>
                        <a:t>6.40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6.40,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6.33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00B0F0"/>
                          </a:solidFill>
                        </a:rPr>
                        <a:t>6.40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00B050"/>
                          </a:solidFill>
                        </a:rPr>
                        <a:t>6.33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6.09 for first 80MHz,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6.69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80MHz, </a:t>
                      </a:r>
                      <a:r>
                        <a:rPr lang="en-US" altLang="ko-KR" sz="700" b="0" dirty="0" smtClean="0">
                          <a:solidFill>
                            <a:srgbClr val="00B0F0"/>
                          </a:solidFill>
                        </a:rPr>
                        <a:t>6.09 for third 80MHz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700" b="0" dirty="0" smtClean="0">
                          <a:solidFill>
                            <a:srgbClr val="00B050"/>
                          </a:solidFill>
                        </a:rPr>
                        <a:t>6.69 for fourth 80MHz</a:t>
                      </a:r>
                      <a:endParaRPr lang="en-US" altLang="ko-KR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6.72 for first 160MHz,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6.99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160MHz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6.69 dB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</a:rPr>
                        <a:t> for 320MHz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905000" y="2209800"/>
            <a:ext cx="60855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u="sng" dirty="0"/>
              <a:t>PAPR (dB) for 26, 52, </a:t>
            </a:r>
            <a:r>
              <a:rPr lang="en-US" altLang="ko-KR" sz="1600" b="1" u="sng" dirty="0" smtClean="0"/>
              <a:t>106, </a:t>
            </a:r>
            <a:r>
              <a:rPr lang="en-US" altLang="ko-KR" sz="1600" b="1" u="sng" dirty="0"/>
              <a:t>242, </a:t>
            </a:r>
            <a:r>
              <a:rPr lang="en-US" altLang="ko-KR" sz="1600" b="1" u="sng" dirty="0" smtClean="0"/>
              <a:t>484, 996, 2x996 and 4x996 </a:t>
            </a:r>
            <a:r>
              <a:rPr lang="en-US" altLang="ko-KR" sz="1600" b="1" u="sng" dirty="0"/>
              <a:t>tones RU</a:t>
            </a:r>
          </a:p>
        </p:txBody>
      </p:sp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10027711</TotalTime>
  <Words>2160</Words>
  <Application>Microsoft Office PowerPoint</Application>
  <PresentationFormat>화면 슬라이드 쇼(4:3)</PresentationFormat>
  <Paragraphs>564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Cambria Math</vt:lpstr>
      <vt:lpstr>Times New Roman</vt:lpstr>
      <vt:lpstr>802-11-Submission</vt:lpstr>
      <vt:lpstr>Consideration of EHT-LTF </vt:lpstr>
      <vt:lpstr>Introduction</vt:lpstr>
      <vt:lpstr>Overhead Analysis</vt:lpstr>
      <vt:lpstr>Candidates for EHT-LTF overhead reduction </vt:lpstr>
      <vt:lpstr>How to Generate 320MHz LTF</vt:lpstr>
      <vt:lpstr>4x EHT-LTF Sequence for 320MHz (1/2)</vt:lpstr>
      <vt:lpstr>4x EHT-LTF Sequence for 320MHz (2/2)</vt:lpstr>
      <vt:lpstr>2x EHT-LTF Sequence for 320MHz (1/2)</vt:lpstr>
      <vt:lpstr>2x EHT-LTF Sequence for 320MHz (2/2)</vt:lpstr>
      <vt:lpstr>1x EHT-LTF Sequence for 320MHz</vt:lpstr>
      <vt:lpstr>Further Considerations</vt:lpstr>
      <vt:lpstr>Puncturing in 80MHz</vt:lpstr>
      <vt:lpstr>Puncturing in 160MHz</vt:lpstr>
      <vt:lpstr>Puncturing in 320MHz</vt:lpstr>
      <vt:lpstr>Conclusion</vt:lpstr>
      <vt:lpstr>Straw poll 1</vt:lpstr>
      <vt:lpstr>Straw poll 1</vt:lpstr>
      <vt:lpstr>Motion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최진수/책임연구원/차세대표준(연)ICS팀(js.choi@lge.com)</cp:lastModifiedBy>
  <cp:revision>5750</cp:revision>
  <cp:lastPrinted>2019-09-11T06:10:08Z</cp:lastPrinted>
  <dcterms:created xsi:type="dcterms:W3CDTF">2007-05-21T21:00:37Z</dcterms:created>
  <dcterms:modified xsi:type="dcterms:W3CDTF">2020-01-16T17:46:23Z</dcterms:modified>
</cp:coreProperties>
</file>