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31" r:id="rId2"/>
    <p:sldId id="896" r:id="rId3"/>
    <p:sldId id="979" r:id="rId4"/>
    <p:sldId id="1039" r:id="rId5"/>
    <p:sldId id="1031" r:id="rId6"/>
    <p:sldId id="1032" r:id="rId7"/>
    <p:sldId id="1013" r:id="rId8"/>
    <p:sldId id="1014" r:id="rId9"/>
    <p:sldId id="1015" r:id="rId10"/>
    <p:sldId id="1016" r:id="rId11"/>
    <p:sldId id="1017" r:id="rId12"/>
    <p:sldId id="1018" r:id="rId13"/>
    <p:sldId id="1028" r:id="rId14"/>
    <p:sldId id="1048" r:id="rId15"/>
    <p:sldId id="1049" r:id="rId16"/>
    <p:sldId id="1052" r:id="rId17"/>
    <p:sldId id="1050" r:id="rId18"/>
    <p:sldId id="1051" r:id="rId19"/>
    <p:sldId id="1003" r:id="rId20"/>
    <p:sldId id="1037" r:id="rId21"/>
    <p:sldId id="1038" r:id="rId22"/>
    <p:sldId id="1044" r:id="rId23"/>
    <p:sldId id="1046" r:id="rId2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30"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Cariou, Laurent" initials="CL" lastIdx="3" clrIdx="3">
    <p:extLst>
      <p:ext uri="{19B8F6BF-5375-455C-9EA6-DF929625EA0E}">
        <p15:presenceInfo xmlns:p15="http://schemas.microsoft.com/office/powerpoint/2012/main" userId="S-1-5-21-725345543-602162358-527237240-2944557" providerId="AD"/>
      </p:ext>
    </p:extLst>
  </p:cmAuthor>
  <p:cmAuthor id="5" name="Bravo, Daniel F" initials="BDF" lastIdx="7" clrIdx="4">
    <p:extLst>
      <p:ext uri="{19B8F6BF-5375-455C-9EA6-DF929625EA0E}">
        <p15:presenceInfo xmlns:p15="http://schemas.microsoft.com/office/powerpoint/2012/main" userId="S-1-5-21-725345543-602162358-527237240-651012" providerId="AD"/>
      </p:ext>
    </p:extLst>
  </p:cmAuthor>
  <p:cmAuthor id="6" name="Das, Dibakar" initials="DD" lastIdx="7" clrIdx="5">
    <p:extLst>
      <p:ext uri="{19B8F6BF-5375-455C-9EA6-DF929625EA0E}">
        <p15:presenceInfo xmlns:p15="http://schemas.microsoft.com/office/powerpoint/2012/main" userId="S-1-5-21-725345543-602162358-527237240-32961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FFFF"/>
    <a:srgbClr val="FF6600"/>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6" autoAdjust="0"/>
    <p:restoredTop sz="94271" autoAdjust="0"/>
  </p:normalViewPr>
  <p:slideViewPr>
    <p:cSldViewPr>
      <p:cViewPr varScale="1">
        <p:scale>
          <a:sx n="81" d="100"/>
          <a:sy n="81" d="100"/>
        </p:scale>
        <p:origin x="1742" y="5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a:p>
          <a:p>
            <a:pPr marL="0" indent="0">
              <a:buFontTx/>
              <a:buNone/>
            </a:pPr>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687958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2320062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2304278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11</a:t>
            </a:fld>
            <a:endParaRPr lang="en-GB" altLang="en-US"/>
          </a:p>
        </p:txBody>
      </p:sp>
    </p:spTree>
    <p:extLst>
      <p:ext uri="{BB962C8B-B14F-4D97-AF65-F5344CB8AC3E}">
        <p14:creationId xmlns:p14="http://schemas.microsoft.com/office/powerpoint/2010/main" val="40565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2519056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22</a:t>
            </a:fld>
            <a:endParaRPr lang="en-GB" altLang="en-US"/>
          </a:p>
        </p:txBody>
      </p:sp>
    </p:spTree>
    <p:extLst>
      <p:ext uri="{BB962C8B-B14F-4D97-AF65-F5344CB8AC3E}">
        <p14:creationId xmlns:p14="http://schemas.microsoft.com/office/powerpoint/2010/main" val="2258277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a:prstGeom prst="rect">
            <a:avLst/>
          </a:prstGeom>
        </p:spPr>
        <p:txBody>
          <a:bodyPr/>
          <a:lstStyle>
            <a:lvl1pPr>
              <a:defRPr/>
            </a:lvl1pPr>
          </a:lstStyle>
          <a:p>
            <a:pPr>
              <a:defRPr/>
            </a:pPr>
            <a:r>
              <a:rPr lang="en-US" altLang="en-US" dirty="0"/>
              <a:t>March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8260194" y="6475413"/>
            <a:ext cx="283731" cy="184666"/>
          </a:xfrm>
        </p:spPr>
        <p:txBody>
          <a:bodyPr/>
          <a:lstStyle>
            <a:lvl1pPr>
              <a:defRPr/>
            </a:lvl1pPr>
          </a:lstStyle>
          <a:p>
            <a:pPr>
              <a:defRPr/>
            </a:pPr>
            <a:r>
              <a:rPr lang="en-GB"/>
              <a:t>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a:prstGeom prst="rect">
            <a:avLst/>
          </a:prstGeom>
        </p:spPr>
        <p:txBody>
          <a:bodyPr/>
          <a:lstStyle>
            <a:lvl1pPr>
              <a:defRPr/>
            </a:lvl1pPr>
          </a:lstStyle>
          <a:p>
            <a:pPr>
              <a:defRPr/>
            </a:pPr>
            <a:r>
              <a:rPr lang="en-US" altLang="en-US" dirty="0"/>
              <a:t>March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8260194" y="6475413"/>
            <a:ext cx="283731" cy="184666"/>
          </a:xfrm>
        </p:spPr>
        <p:txBody>
          <a:bodyPr/>
          <a:lstStyle>
            <a:lvl1pPr>
              <a:defRPr/>
            </a:lvl1pPr>
          </a:lstStyle>
          <a:p>
            <a:pPr>
              <a:defRPr/>
            </a:pPr>
            <a:r>
              <a:rPr lang="en-GB"/>
              <a:t>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8260194" y="6475413"/>
            <a:ext cx="2837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TextBox 11">
            <a:extLst>
              <a:ext uri="{FF2B5EF4-FFF2-40B4-BE49-F238E27FC236}">
                <a16:creationId xmlns:a16="http://schemas.microsoft.com/office/drawing/2014/main" id="{B3EA1723-5F82-46BD-A2CB-31220EE5D4CB}"/>
              </a:ext>
            </a:extLst>
          </p:cNvPr>
          <p:cNvSpPr txBox="1"/>
          <p:nvPr userDrawn="1"/>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802.11-19/1924r1</a:t>
            </a:r>
          </a:p>
        </p:txBody>
      </p:sp>
      <p:sp>
        <p:nvSpPr>
          <p:cNvPr id="13" name="TextBox 12">
            <a:extLst>
              <a:ext uri="{FF2B5EF4-FFF2-40B4-BE49-F238E27FC236}">
                <a16:creationId xmlns:a16="http://schemas.microsoft.com/office/drawing/2014/main" id="{E2F0F55C-151D-422D-B6F2-B93A08B2FCCC}"/>
              </a:ext>
            </a:extLst>
          </p:cNvPr>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Nov 2019</a:t>
            </a:r>
            <a:endParaRPr lang="en-US" sz="1400"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799" y="884745"/>
            <a:ext cx="7772400" cy="1066800"/>
          </a:xfrm>
          <a:noFill/>
        </p:spPr>
        <p:txBody>
          <a:bodyPr/>
          <a:lstStyle/>
          <a:p>
            <a:r>
              <a:rPr lang="en-GB" altLang="en-US" dirty="0"/>
              <a:t>Multi-link: steps for using a link</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2019-11-16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539552" y="2636912"/>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graphicFrame>
        <p:nvGraphicFramePr>
          <p:cNvPr id="7" name="Table 6">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896458662"/>
              </p:ext>
            </p:extLst>
          </p:nvPr>
        </p:nvGraphicFramePr>
        <p:xfrm>
          <a:off x="1152525" y="2998720"/>
          <a:ext cx="7019875" cy="23811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Cheng</a:t>
                      </a:r>
                      <a:r>
                        <a:rPr lang="en-US" sz="1200" baseline="0" dirty="0"/>
                        <a:t> Chen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Chittabrata</a:t>
                      </a:r>
                      <a:r>
                        <a:rPr lang="en-US" sz="1200" baseline="0" dirty="0"/>
                        <a:t> Ghosh</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9992"/>
            <a:ext cx="7772400" cy="1066800"/>
          </a:xfrm>
        </p:spPr>
        <p:txBody>
          <a:bodyPr/>
          <a:lstStyle/>
          <a:p>
            <a:r>
              <a:rPr lang="en-US" dirty="0"/>
              <a:t>Example 2 – illustration of how a single radio STA handles the 2 links</a:t>
            </a:r>
          </a:p>
        </p:txBody>
      </p:sp>
      <p:sp>
        <p:nvSpPr>
          <p:cNvPr id="3" name="Content Placeholder 2"/>
          <p:cNvSpPr>
            <a:spLocks noGrp="1"/>
          </p:cNvSpPr>
          <p:nvPr>
            <p:ph idx="1"/>
          </p:nvPr>
        </p:nvSpPr>
        <p:spPr>
          <a:xfrm>
            <a:off x="276858" y="1672774"/>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 </a:t>
            </a:r>
          </a:p>
          <a:p>
            <a:pPr lvl="1"/>
            <a:r>
              <a:rPr lang="en-US" sz="1400" dirty="0"/>
              <a:t>TID-to-link mapping: all TIDs except TID7 on Link 1, TID7 on Link 2</a:t>
            </a:r>
          </a:p>
          <a:p>
            <a:pPr marL="0" indent="0">
              <a:buNone/>
            </a:pPr>
            <a:r>
              <a:rPr lang="en-US" sz="1400" dirty="0"/>
              <a:t>Under that mode:</a:t>
            </a:r>
          </a:p>
          <a:p>
            <a:pPr>
              <a:buFontTx/>
              <a:buChar char="-"/>
            </a:pPr>
            <a:r>
              <a:rPr lang="en-US" sz="1400" dirty="0"/>
              <a:t>STA can use only link 1 for TIDs except TID7</a:t>
            </a:r>
          </a:p>
          <a:p>
            <a:pPr>
              <a:buFontTx/>
              <a:buChar char="-"/>
            </a:pPr>
            <a:r>
              <a:rPr lang="en-US" sz="1400" dirty="0"/>
              <a:t>STA can use only link 2 for TID7</a:t>
            </a:r>
          </a:p>
          <a:p>
            <a:pPr>
              <a:buFontTx/>
              <a:buChar char="-"/>
            </a:pPr>
            <a:r>
              <a:rPr lang="en-US" sz="1400" dirty="0"/>
              <a:t>Unavailable/available governed by the power state of the STA on each mapped link</a:t>
            </a: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6" name="TextBox 5"/>
          <p:cNvSpPr txBox="1"/>
          <p:nvPr/>
        </p:nvSpPr>
        <p:spPr>
          <a:xfrm>
            <a:off x="5502652"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1505775"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1331640"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2099772"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099772"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5782112"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6331965"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6331965"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2924530"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2924530" y="5339253"/>
            <a:ext cx="3103017" cy="236000"/>
          </a:xfrm>
          <a:prstGeom prst="rect">
            <a:avLst/>
          </a:prstGeom>
          <a:solidFill>
            <a:schemeClr val="accent5">
              <a:lumMod val="7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2094992"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327185"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2924530"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1259632" y="4819218"/>
            <a:ext cx="646331" cy="276999"/>
          </a:xfrm>
          <a:prstGeom prst="rect">
            <a:avLst/>
          </a:prstGeom>
          <a:solidFill>
            <a:schemeClr val="bg1"/>
          </a:solidFill>
          <a:ln>
            <a:solidFill>
              <a:schemeClr val="accent1"/>
            </a:solidFill>
          </a:ln>
        </p:spPr>
        <p:txBody>
          <a:bodyPr wrap="none" rtlCol="0">
            <a:spAutoFit/>
          </a:bodyPr>
          <a:lstStyle/>
          <a:p>
            <a:r>
              <a:rPr lang="en-US" dirty="0"/>
              <a:t>TID0-6</a:t>
            </a:r>
          </a:p>
        </p:txBody>
      </p:sp>
      <p:sp>
        <p:nvSpPr>
          <p:cNvPr id="20" name="TextBox 19"/>
          <p:cNvSpPr txBox="1"/>
          <p:nvPr/>
        </p:nvSpPr>
        <p:spPr>
          <a:xfrm>
            <a:off x="1389613" y="5312241"/>
            <a:ext cx="518091" cy="276999"/>
          </a:xfrm>
          <a:prstGeom prst="rect">
            <a:avLst/>
          </a:prstGeom>
          <a:solidFill>
            <a:schemeClr val="bg1"/>
          </a:solidFill>
          <a:ln>
            <a:solidFill>
              <a:schemeClr val="accent1"/>
            </a:solidFill>
          </a:ln>
        </p:spPr>
        <p:txBody>
          <a:bodyPr wrap="none" rtlCol="0">
            <a:spAutoFit/>
          </a:bodyPr>
          <a:lstStyle/>
          <a:p>
            <a:r>
              <a:rPr lang="en-US" dirty="0"/>
              <a:t>TID7</a:t>
            </a:r>
          </a:p>
        </p:txBody>
      </p:sp>
      <p:sp>
        <p:nvSpPr>
          <p:cNvPr id="21" name="TextBox 20"/>
          <p:cNvSpPr txBox="1"/>
          <p:nvPr/>
        </p:nvSpPr>
        <p:spPr>
          <a:xfrm>
            <a:off x="2924530" y="4592161"/>
            <a:ext cx="797463"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2" name="TextBox 21"/>
          <p:cNvSpPr txBox="1"/>
          <p:nvPr/>
        </p:nvSpPr>
        <p:spPr>
          <a:xfrm>
            <a:off x="4096376" y="5085184"/>
            <a:ext cx="783374"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3" name="TextBox 22"/>
          <p:cNvSpPr txBox="1"/>
          <p:nvPr/>
        </p:nvSpPr>
        <p:spPr>
          <a:xfrm>
            <a:off x="3728098" y="4584631"/>
            <a:ext cx="2293344"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4" name="TextBox 23"/>
          <p:cNvSpPr txBox="1"/>
          <p:nvPr/>
        </p:nvSpPr>
        <p:spPr>
          <a:xfrm>
            <a:off x="4875213" y="5127575"/>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a:t>Doze – disabled</a:t>
            </a:r>
          </a:p>
          <a:p>
            <a:endParaRPr lang="en-US"/>
          </a:p>
        </p:txBody>
      </p:sp>
      <p:sp>
        <p:nvSpPr>
          <p:cNvPr id="25" name="TextBox 24"/>
          <p:cNvSpPr txBox="1"/>
          <p:nvPr/>
        </p:nvSpPr>
        <p:spPr>
          <a:xfrm>
            <a:off x="2843808" y="5129060"/>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6" name="Rectangle 25"/>
          <p:cNvSpPr/>
          <p:nvPr/>
        </p:nvSpPr>
        <p:spPr bwMode="auto">
          <a:xfrm>
            <a:off x="185865" y="5764580"/>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Rectangle 26"/>
          <p:cNvSpPr/>
          <p:nvPr/>
        </p:nvSpPr>
        <p:spPr bwMode="auto">
          <a:xfrm>
            <a:off x="179512" y="6098409"/>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00874" y="5722666"/>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Tree>
    <p:extLst>
      <p:ext uri="{BB962C8B-B14F-4D97-AF65-F5344CB8AC3E}">
        <p14:creationId xmlns:p14="http://schemas.microsoft.com/office/powerpoint/2010/main" val="675282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3</a:t>
            </a:r>
          </a:p>
        </p:txBody>
      </p:sp>
      <p:sp>
        <p:nvSpPr>
          <p:cNvPr id="3" name="Content Placeholder 2"/>
          <p:cNvSpPr>
            <a:spLocks noGrp="1"/>
          </p:cNvSpPr>
          <p:nvPr>
            <p:ph idx="1"/>
          </p:nvPr>
        </p:nvSpPr>
        <p:spPr>
          <a:xfrm>
            <a:off x="541970" y="1209769"/>
            <a:ext cx="8136259" cy="4475138"/>
          </a:xfrm>
        </p:spPr>
        <p:txBody>
          <a:bodyPr/>
          <a:lstStyle/>
          <a:p>
            <a:pPr marL="0" indent="0">
              <a:buNone/>
            </a:pPr>
            <a:r>
              <a:rPr lang="en-US" sz="1800" dirty="0"/>
              <a:t>Mode where AP decides the following:</a:t>
            </a:r>
          </a:p>
          <a:p>
            <a:r>
              <a:rPr lang="en-US" sz="1400" dirty="0"/>
              <a:t>Link 1,2 are setup</a:t>
            </a:r>
          </a:p>
          <a:p>
            <a:r>
              <a:rPr lang="en-US" sz="1400" dirty="0"/>
              <a:t>Step 2:</a:t>
            </a:r>
          </a:p>
          <a:p>
            <a:pPr lvl="1"/>
            <a:r>
              <a:rPr lang="en-US" sz="1400" dirty="0"/>
              <a:t>TID-to-link mapping: all TIDs to Link 1,2</a:t>
            </a:r>
          </a:p>
          <a:p>
            <a:pPr marL="0" indent="0">
              <a:buNone/>
            </a:pPr>
            <a:r>
              <a:rPr lang="en-US" sz="1400" dirty="0"/>
              <a:t>Under that mode:</a:t>
            </a:r>
          </a:p>
          <a:p>
            <a:pPr>
              <a:buFontTx/>
              <a:buChar char="-"/>
            </a:pPr>
            <a:r>
              <a:rPr lang="en-US" sz="1400" dirty="0"/>
              <a:t>STA can use link 1,2 without restrictions</a:t>
            </a:r>
          </a:p>
          <a:p>
            <a:pPr>
              <a:buFontTx/>
              <a:buChar char="-"/>
            </a:pPr>
            <a:r>
              <a:rPr lang="en-US" sz="1400" dirty="0"/>
              <a:t>Unavailable/available governed by the power state of the STA on each mapped link</a:t>
            </a:r>
            <a:endParaRPr lang="en-US" sz="1000" dirty="0"/>
          </a:p>
          <a:p>
            <a:pPr lvl="1">
              <a:buFontTx/>
              <a:buChar char="-"/>
            </a:pPr>
            <a:r>
              <a:rPr lang="en-US" sz="1400" dirty="0"/>
              <a:t>Example: only one STA awake at a time for a single radio device</a:t>
            </a:r>
          </a:p>
          <a:p>
            <a:pPr lvl="1">
              <a:buFontTx/>
              <a:buChar char="-"/>
            </a:pPr>
            <a:r>
              <a:rPr lang="en-US" sz="1400" dirty="0"/>
              <a:t>Example: two STAs awake at a time for a dual radio device, …</a:t>
            </a:r>
          </a:p>
          <a:p>
            <a:pPr lvl="1">
              <a:buFontTx/>
              <a:buChar char="-"/>
            </a:pP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6" name="TextBox 5"/>
          <p:cNvSpPr txBox="1"/>
          <p:nvPr/>
        </p:nvSpPr>
        <p:spPr>
          <a:xfrm>
            <a:off x="68762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4298134" y="5339253"/>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p:cNvSpPr/>
          <p:nvPr/>
        </p:nvSpPr>
        <p:spPr bwMode="auto">
          <a:xfrm>
            <a:off x="220608" y="483721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p:cNvSpPr/>
          <p:nvPr/>
        </p:nvSpPr>
        <p:spPr bwMode="auto">
          <a:xfrm>
            <a:off x="214255" y="517104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535617" y="479530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
        <p:nvSpPr>
          <p:cNvPr id="22" name="TextBox 21"/>
          <p:cNvSpPr txBox="1"/>
          <p:nvPr/>
        </p:nvSpPr>
        <p:spPr>
          <a:xfrm>
            <a:off x="2195735" y="5312241"/>
            <a:ext cx="731219"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t>Queue</a:t>
            </a:r>
          </a:p>
        </p:txBody>
      </p:sp>
      <p:cxnSp>
        <p:nvCxnSpPr>
          <p:cNvPr id="24" name="Straight Connector 23"/>
          <p:cNvCxnSpPr>
            <a:stCxn id="22" idx="3"/>
            <a:endCxn id="9" idx="1"/>
          </p:cNvCxnSpPr>
          <p:nvPr/>
        </p:nvCxnSpPr>
        <p:spPr bwMode="auto">
          <a:xfrm flipV="1">
            <a:off x="2926954" y="4938658"/>
            <a:ext cx="546422" cy="5120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stCxn id="22" idx="3"/>
            <a:endCxn id="10" idx="1"/>
          </p:cNvCxnSpPr>
          <p:nvPr/>
        </p:nvCxnSpPr>
        <p:spPr bwMode="auto">
          <a:xfrm flipV="1">
            <a:off x="2926954" y="5449602"/>
            <a:ext cx="546422" cy="113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flipV="1">
            <a:off x="1968692" y="5451217"/>
            <a:ext cx="227044" cy="6036"/>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183264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093" y="562000"/>
            <a:ext cx="7772400" cy="1066800"/>
          </a:xfrm>
        </p:spPr>
        <p:txBody>
          <a:bodyPr/>
          <a:lstStyle/>
          <a:p>
            <a:r>
              <a:rPr lang="en-US" dirty="0"/>
              <a:t>Example 3 – illustration of different operating modes on different links</a:t>
            </a:r>
          </a:p>
        </p:txBody>
      </p:sp>
      <p:sp>
        <p:nvSpPr>
          <p:cNvPr id="3" name="Content Placeholder 2"/>
          <p:cNvSpPr>
            <a:spLocks noGrp="1"/>
          </p:cNvSpPr>
          <p:nvPr>
            <p:ph idx="1"/>
          </p:nvPr>
        </p:nvSpPr>
        <p:spPr>
          <a:xfrm>
            <a:off x="541970" y="1556792"/>
            <a:ext cx="8136259" cy="4475138"/>
          </a:xfrm>
        </p:spPr>
        <p:txBody>
          <a:bodyPr/>
          <a:lstStyle/>
          <a:p>
            <a:pPr marL="0" indent="0">
              <a:buNone/>
            </a:pPr>
            <a:r>
              <a:rPr lang="en-US" sz="1800" dirty="0"/>
              <a:t>Mode where AP decides the following:</a:t>
            </a:r>
          </a:p>
          <a:p>
            <a:r>
              <a:rPr lang="en-US" sz="1400" dirty="0"/>
              <a:t>Link 1,2 are setup</a:t>
            </a:r>
          </a:p>
          <a:p>
            <a:r>
              <a:rPr lang="en-US" sz="1400" dirty="0"/>
              <a:t>Step 2:</a:t>
            </a:r>
          </a:p>
          <a:p>
            <a:pPr lvl="1"/>
            <a:r>
              <a:rPr lang="en-US" sz="1400" dirty="0"/>
              <a:t>TID-to-link mapping: all TIDs to Link 1,2</a:t>
            </a:r>
          </a:p>
          <a:p>
            <a:pPr marL="0" indent="0">
              <a:buNone/>
            </a:pPr>
            <a:r>
              <a:rPr lang="en-US" sz="1400" dirty="0"/>
              <a:t>Under that mode:</a:t>
            </a:r>
          </a:p>
          <a:p>
            <a:pPr>
              <a:buFontTx/>
              <a:buChar char="-"/>
            </a:pPr>
            <a:r>
              <a:rPr lang="en-US" sz="1400" dirty="0"/>
              <a:t>STA can use link 1,2 without restrictions</a:t>
            </a:r>
          </a:p>
          <a:p>
            <a:pPr>
              <a:buFontTx/>
              <a:buChar char="-"/>
            </a:pPr>
            <a:r>
              <a:rPr lang="en-US" sz="1400" dirty="0"/>
              <a:t>Unavailable/available governed by the power state of the STA on each mapped link</a:t>
            </a:r>
            <a:endParaRPr lang="en-US" sz="1000" dirty="0"/>
          </a:p>
          <a:p>
            <a:pPr lvl="1">
              <a:buFontTx/>
              <a:buChar char="-"/>
            </a:pP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6" name="TextBox 5"/>
          <p:cNvSpPr txBox="1"/>
          <p:nvPr/>
        </p:nvSpPr>
        <p:spPr>
          <a:xfrm>
            <a:off x="64387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4418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2677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0358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0358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67182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2680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2680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38606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3860634" y="5339253"/>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8106425" y="4822164"/>
            <a:ext cx="939681" cy="276999"/>
          </a:xfrm>
          <a:prstGeom prst="rect">
            <a:avLst/>
          </a:prstGeom>
          <a:noFill/>
        </p:spPr>
        <p:txBody>
          <a:bodyPr wrap="none" rtlCol="0">
            <a:spAutoFit/>
          </a:bodyPr>
          <a:lstStyle/>
          <a:p>
            <a:r>
              <a:rPr lang="en-US" dirty="0"/>
              <a:t>20MHz 1SS</a:t>
            </a:r>
          </a:p>
        </p:txBody>
      </p:sp>
      <p:sp>
        <p:nvSpPr>
          <p:cNvPr id="20" name="TextBox 19"/>
          <p:cNvSpPr txBox="1"/>
          <p:nvPr/>
        </p:nvSpPr>
        <p:spPr>
          <a:xfrm>
            <a:off x="8099203" y="5286793"/>
            <a:ext cx="939681" cy="276999"/>
          </a:xfrm>
          <a:prstGeom prst="rect">
            <a:avLst/>
          </a:prstGeom>
          <a:noFill/>
        </p:spPr>
        <p:txBody>
          <a:bodyPr wrap="none" rtlCol="0">
            <a:spAutoFit/>
          </a:bodyPr>
          <a:lstStyle/>
          <a:p>
            <a:r>
              <a:rPr lang="en-US" dirty="0"/>
              <a:t>80MHz 2SS</a:t>
            </a:r>
          </a:p>
        </p:txBody>
      </p:sp>
      <p:sp>
        <p:nvSpPr>
          <p:cNvPr id="22" name="TextBox 21"/>
          <p:cNvSpPr txBox="1"/>
          <p:nvPr/>
        </p:nvSpPr>
        <p:spPr>
          <a:xfrm>
            <a:off x="4986313" y="5139619"/>
            <a:ext cx="823561"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3" name="TextBox 22"/>
          <p:cNvSpPr txBox="1"/>
          <p:nvPr/>
        </p:nvSpPr>
        <p:spPr>
          <a:xfrm>
            <a:off x="3851920" y="4622854"/>
            <a:ext cx="2297584"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4" name="TextBox 23"/>
          <p:cNvSpPr txBox="1"/>
          <p:nvPr/>
        </p:nvSpPr>
        <p:spPr>
          <a:xfrm>
            <a:off x="5819622" y="5126025"/>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5" name="TextBox 24"/>
          <p:cNvSpPr txBox="1"/>
          <p:nvPr/>
        </p:nvSpPr>
        <p:spPr>
          <a:xfrm>
            <a:off x="3788217" y="5127510"/>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6" name="Rectangle 25"/>
          <p:cNvSpPr/>
          <p:nvPr/>
        </p:nvSpPr>
        <p:spPr bwMode="auto">
          <a:xfrm>
            <a:off x="220608" y="5703162"/>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Rectangle 26"/>
          <p:cNvSpPr/>
          <p:nvPr/>
        </p:nvSpPr>
        <p:spPr bwMode="auto">
          <a:xfrm>
            <a:off x="214255" y="6036991"/>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35617" y="5661248"/>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
        <p:nvSpPr>
          <p:cNvPr id="32" name="TextBox 31"/>
          <p:cNvSpPr txBox="1"/>
          <p:nvPr/>
        </p:nvSpPr>
        <p:spPr>
          <a:xfrm>
            <a:off x="1782191" y="5312241"/>
            <a:ext cx="731219"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Queue</a:t>
            </a:r>
          </a:p>
        </p:txBody>
      </p:sp>
      <p:cxnSp>
        <p:nvCxnSpPr>
          <p:cNvPr id="33" name="Straight Connector 32"/>
          <p:cNvCxnSpPr>
            <a:stCxn id="32" idx="3"/>
          </p:cNvCxnSpPr>
          <p:nvPr/>
        </p:nvCxnSpPr>
        <p:spPr bwMode="auto">
          <a:xfrm flipV="1">
            <a:off x="2513410" y="4938658"/>
            <a:ext cx="546422" cy="5120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stCxn id="32" idx="3"/>
          </p:cNvCxnSpPr>
          <p:nvPr/>
        </p:nvCxnSpPr>
        <p:spPr bwMode="auto">
          <a:xfrm flipV="1">
            <a:off x="2513410" y="5449602"/>
            <a:ext cx="546422" cy="113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flipV="1">
            <a:off x="1555148" y="5445224"/>
            <a:ext cx="227044" cy="60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7" name="TextBox 36"/>
          <p:cNvSpPr txBox="1"/>
          <p:nvPr/>
        </p:nvSpPr>
        <p:spPr>
          <a:xfrm>
            <a:off x="6186630" y="4587408"/>
            <a:ext cx="783374"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Tree>
    <p:extLst>
      <p:ext uri="{BB962C8B-B14F-4D97-AF65-F5344CB8AC3E}">
        <p14:creationId xmlns:p14="http://schemas.microsoft.com/office/powerpoint/2010/main" val="2690806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706016"/>
            <a:ext cx="8964488" cy="1066800"/>
          </a:xfrm>
        </p:spPr>
        <p:txBody>
          <a:bodyPr/>
          <a:lstStyle/>
          <a:p>
            <a:r>
              <a:rPr lang="en-US" dirty="0"/>
              <a:t>Clarification: Link transition with step 2 or step 3</a:t>
            </a:r>
          </a:p>
        </p:txBody>
      </p:sp>
      <p:sp>
        <p:nvSpPr>
          <p:cNvPr id="3" name="Content Placeholder 2"/>
          <p:cNvSpPr>
            <a:spLocks noGrp="1"/>
          </p:cNvSpPr>
          <p:nvPr>
            <p:ph idx="1"/>
          </p:nvPr>
        </p:nvSpPr>
        <p:spPr>
          <a:xfrm>
            <a:off x="539553" y="1978496"/>
            <a:ext cx="8004372" cy="4114800"/>
          </a:xfrm>
        </p:spPr>
        <p:txBody>
          <a:bodyPr/>
          <a:lstStyle/>
          <a:p>
            <a:r>
              <a:rPr lang="en-US" sz="2000" dirty="0"/>
              <a:t>Link transition with step 2 can be done with an update of the link mapping:</a:t>
            </a:r>
          </a:p>
          <a:p>
            <a:pPr lvl="1"/>
            <a:r>
              <a:rPr lang="en-US" sz="1800" dirty="0"/>
              <a:t>For instance: from a mapping where all TIDs are on link 1, to a mapping where all TIDs are on link 2</a:t>
            </a:r>
          </a:p>
          <a:p>
            <a:endParaRPr lang="en-US" sz="2000" dirty="0"/>
          </a:p>
          <a:p>
            <a:r>
              <a:rPr lang="en-US" sz="2000" dirty="0"/>
              <a:t>Link transition with step 3 can be done with a STA power state change</a:t>
            </a:r>
          </a:p>
          <a:p>
            <a:pPr lvl="1"/>
            <a:r>
              <a:rPr lang="en-US" sz="1800" dirty="0"/>
              <a:t>For instance: from STA1 awake on link 1 and STA2 doze on link 2 to STA 1,2 awake on link 1,2</a:t>
            </a:r>
          </a:p>
          <a:p>
            <a:pPr lvl="1"/>
            <a:r>
              <a:rPr lang="en-US" sz="1800" dirty="0"/>
              <a:t>For instance: from STA1 awake on link 1 and STA 2 doze on link 2 to STA 2 awake on link 2 and STA1 doze on link1</a:t>
            </a:r>
          </a:p>
          <a:p>
            <a:pPr lvl="1"/>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28525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DC48-B7FD-41A4-889A-31AD906C14E9}"/>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0C89C9CA-1945-42E3-96EF-479CF9A2CB4F}"/>
              </a:ext>
            </a:extLst>
          </p:cNvPr>
          <p:cNvSpPr>
            <a:spLocks noGrp="1"/>
          </p:cNvSpPr>
          <p:nvPr>
            <p:ph idx="1"/>
          </p:nvPr>
        </p:nvSpPr>
        <p:spPr/>
        <p:txBody>
          <a:bodyPr/>
          <a:lstStyle/>
          <a:p>
            <a:r>
              <a:rPr lang="en-US" dirty="0"/>
              <a:t>In this contribution, we propose to better define step 2 phase (TID-link mapping)</a:t>
            </a:r>
          </a:p>
          <a:p>
            <a:pPr lvl="1"/>
            <a:r>
              <a:rPr lang="en-US" dirty="0"/>
              <a:t>What does this function do?</a:t>
            </a:r>
          </a:p>
          <a:p>
            <a:pPr lvl="1"/>
            <a:r>
              <a:rPr lang="en-US" dirty="0"/>
              <a:t>What is the default mode?</a:t>
            </a:r>
          </a:p>
          <a:p>
            <a:pPr lvl="1"/>
            <a:r>
              <a:rPr lang="en-US" dirty="0"/>
              <a:t>How can it be changed?</a:t>
            </a:r>
          </a:p>
          <a:p>
            <a:pPr marL="457200" lvl="1" indent="0">
              <a:buNone/>
            </a:pPr>
            <a:endParaRPr lang="en-US" dirty="0"/>
          </a:p>
          <a:p>
            <a:endParaRPr lang="en-US" dirty="0"/>
          </a:p>
        </p:txBody>
      </p:sp>
      <p:sp>
        <p:nvSpPr>
          <p:cNvPr id="4" name="Footer Placeholder 3">
            <a:extLst>
              <a:ext uri="{FF2B5EF4-FFF2-40B4-BE49-F238E27FC236}">
                <a16:creationId xmlns:a16="http://schemas.microsoft.com/office/drawing/2014/main" id="{0F7C0482-09CB-4698-84C4-13E41165510F}"/>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5B59C484-0590-4B0E-A3F1-01D43BF620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278961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F7B-E8FB-449F-9991-83B1E0181CC1}"/>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CD9849EF-1421-4EC4-94FA-D02D9388EF5C}"/>
              </a:ext>
            </a:extLst>
          </p:cNvPr>
          <p:cNvSpPr>
            <a:spLocks noGrp="1"/>
          </p:cNvSpPr>
          <p:nvPr>
            <p:ph idx="1"/>
          </p:nvPr>
        </p:nvSpPr>
        <p:spPr/>
        <p:txBody>
          <a:bodyPr/>
          <a:lstStyle/>
          <a:p>
            <a:r>
              <a:rPr lang="en-US" sz="1800" dirty="0"/>
              <a:t>What does TID-link mapping do?</a:t>
            </a:r>
          </a:p>
          <a:p>
            <a:pPr lvl="1"/>
            <a:r>
              <a:rPr lang="en-US" sz="1600" dirty="0"/>
              <a:t>Define the mapping of TIDs to the setup links</a:t>
            </a:r>
          </a:p>
          <a:p>
            <a:pPr lvl="1"/>
            <a:endParaRPr lang="en-US" sz="1600" dirty="0"/>
          </a:p>
          <a:p>
            <a:r>
              <a:rPr lang="en-US" sz="1800" dirty="0"/>
              <a:t>We propose the following:</a:t>
            </a:r>
          </a:p>
          <a:p>
            <a:pPr lvl="1"/>
            <a:r>
              <a:rPr lang="en-US" sz="1600" dirty="0"/>
              <a:t>A link is enabled when that link can be used to exchange frames subject to STA power states, and when at least one TID is mapped to that link</a:t>
            </a:r>
          </a:p>
          <a:p>
            <a:pPr lvl="1"/>
            <a:r>
              <a:rPr lang="en-US" sz="1600" dirty="0"/>
              <a:t>When a link is disabled (i.e. not enabled) by an MLLE, the frame exchanges are not possible and TID are not mapped to that link</a:t>
            </a:r>
          </a:p>
          <a:p>
            <a:pPr lvl="1"/>
            <a:r>
              <a:rPr lang="en-US" sz="1600" dirty="0"/>
              <a:t>Management frames are allowed on all enabled links, unless explicitly restricted</a:t>
            </a:r>
          </a:p>
          <a:p>
            <a:pPr lvl="1"/>
            <a:endParaRPr lang="en-US" sz="1600" dirty="0"/>
          </a:p>
          <a:p>
            <a:pPr lvl="1"/>
            <a:r>
              <a:rPr lang="en-US" sz="1600" dirty="0"/>
              <a:t>At any point in time, a TID shall always be mapped to at least one link that is set up</a:t>
            </a:r>
          </a:p>
          <a:p>
            <a:pPr lvl="1"/>
            <a:endParaRPr lang="en-US" sz="1600" dirty="0"/>
          </a:p>
          <a:p>
            <a:endParaRPr lang="en-US" sz="1800" dirty="0"/>
          </a:p>
          <a:p>
            <a:pPr lvl="1"/>
            <a:endParaRPr lang="en-US" sz="1400" dirty="0"/>
          </a:p>
        </p:txBody>
      </p:sp>
      <p:sp>
        <p:nvSpPr>
          <p:cNvPr id="4" name="Footer Placeholder 3">
            <a:extLst>
              <a:ext uri="{FF2B5EF4-FFF2-40B4-BE49-F238E27FC236}">
                <a16:creationId xmlns:a16="http://schemas.microsoft.com/office/drawing/2014/main" id="{EC5F43BB-E5D9-4470-A47F-5A806ED4AD48}"/>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80696349-BC93-4ADB-9745-D85B967961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680509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5CE88-80FB-4A98-B06B-0AD29E535CA6}"/>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9D0D6A45-089B-4F51-952E-BA065C643113}"/>
              </a:ext>
            </a:extLst>
          </p:cNvPr>
          <p:cNvSpPr>
            <a:spLocks noGrp="1"/>
          </p:cNvSpPr>
          <p:nvPr>
            <p:ph idx="1"/>
          </p:nvPr>
        </p:nvSpPr>
        <p:spPr/>
        <p:txBody>
          <a:bodyPr/>
          <a:lstStyle/>
          <a:p>
            <a:r>
              <a:rPr lang="en-US" sz="1800" dirty="0"/>
              <a:t>What does TID-link mapping do?</a:t>
            </a:r>
          </a:p>
          <a:p>
            <a:pPr lvl="1"/>
            <a:r>
              <a:rPr lang="en-US" sz="1600" dirty="0"/>
              <a:t>Define the mapping of TIDs to the setup links</a:t>
            </a:r>
          </a:p>
          <a:p>
            <a:pPr lvl="1"/>
            <a:endParaRPr lang="en-US" sz="1600" dirty="0"/>
          </a:p>
          <a:p>
            <a:r>
              <a:rPr lang="en-US" sz="1800" dirty="0"/>
              <a:t>We propose the following:</a:t>
            </a:r>
          </a:p>
          <a:p>
            <a:pPr lvl="1"/>
            <a:r>
              <a:rPr lang="en-US" sz="1600" dirty="0"/>
              <a:t>If a TID is mapped in UL to a set of enabled links for a non-AP MLLE, then the non-AP MLLE can use any link within this set of enabled links to transmit data frames from that TID</a:t>
            </a:r>
          </a:p>
          <a:p>
            <a:pPr lvl="1"/>
            <a:r>
              <a:rPr lang="en-US" sz="1600" dirty="0"/>
              <a:t>If a TID is mapped in DL to a set of enabled links for a non-AP MLLE, then:</a:t>
            </a:r>
          </a:p>
          <a:p>
            <a:pPr lvl="2"/>
            <a:r>
              <a:rPr lang="en-US" sz="1400" dirty="0"/>
              <a:t>the non-AP MLLE can retrieve buffered BUs corresponding to that TID on any links within this set of enabled links, provided that a link is enabled in UL for the non-AP MLLE to indicate a request for delivery</a:t>
            </a:r>
          </a:p>
          <a:p>
            <a:pPr lvl="2"/>
            <a:r>
              <a:rPr lang="en-US" sz="1400" dirty="0"/>
              <a:t>The AP MLLE can use any link within this set of enabled links to transmit data frames from that TID, subject to existing restrictions for transmissions of frames that apply to those enabled links</a:t>
            </a:r>
          </a:p>
          <a:p>
            <a:endParaRPr lang="en-US" dirty="0"/>
          </a:p>
        </p:txBody>
      </p:sp>
      <p:sp>
        <p:nvSpPr>
          <p:cNvPr id="4" name="Footer Placeholder 3">
            <a:extLst>
              <a:ext uri="{FF2B5EF4-FFF2-40B4-BE49-F238E27FC236}">
                <a16:creationId xmlns:a16="http://schemas.microsoft.com/office/drawing/2014/main" id="{D963DD48-B257-44A5-8B21-7805EE07D2A6}"/>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AB6BC868-ECC0-4535-ACD4-D1917066FC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170970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F7B-E8FB-449F-9991-83B1E0181CC1}"/>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CD9849EF-1421-4EC4-94FA-D02D9388EF5C}"/>
              </a:ext>
            </a:extLst>
          </p:cNvPr>
          <p:cNvSpPr>
            <a:spLocks noGrp="1"/>
          </p:cNvSpPr>
          <p:nvPr>
            <p:ph idx="1"/>
          </p:nvPr>
        </p:nvSpPr>
        <p:spPr/>
        <p:txBody>
          <a:bodyPr/>
          <a:lstStyle/>
          <a:p>
            <a:r>
              <a:rPr lang="en-US" sz="1800" dirty="0"/>
              <a:t>What is the default mode?</a:t>
            </a:r>
          </a:p>
          <a:p>
            <a:pPr lvl="1"/>
            <a:r>
              <a:rPr lang="en-US" sz="1600" dirty="0"/>
              <a:t>Mapping TIDs specifically to some link is a good functionality to have, but it seems clear that the main operation would be to allow all TIDs to go in all links</a:t>
            </a:r>
          </a:p>
          <a:p>
            <a:endParaRPr lang="en-US" sz="1800" dirty="0"/>
          </a:p>
          <a:p>
            <a:endParaRPr lang="en-US" sz="1800" dirty="0"/>
          </a:p>
          <a:p>
            <a:r>
              <a:rPr lang="en-US" sz="1800" dirty="0"/>
              <a:t>We propose the following:</a:t>
            </a:r>
          </a:p>
          <a:p>
            <a:pPr lvl="1"/>
            <a:r>
              <a:rPr lang="en-US" sz="1800" dirty="0"/>
              <a:t>The default TID-to-link mapping is:</a:t>
            </a:r>
          </a:p>
          <a:p>
            <a:pPr lvl="2"/>
            <a:r>
              <a:rPr lang="en-US" sz="1600" dirty="0"/>
              <a:t>All TIDs are mapped to all setup links</a:t>
            </a:r>
          </a:p>
          <a:p>
            <a:pPr lvl="1"/>
            <a:r>
              <a:rPr lang="en-US" sz="1800" dirty="0"/>
              <a:t>By default all setup links are enabled</a:t>
            </a:r>
          </a:p>
          <a:p>
            <a:pPr lvl="1"/>
            <a:r>
              <a:rPr lang="en-US" sz="1800" dirty="0"/>
              <a:t>If no TID-to-link mapping information is provided, the default mapping applies</a:t>
            </a:r>
          </a:p>
          <a:p>
            <a:pPr lvl="1"/>
            <a:endParaRPr lang="en-US" sz="1600" dirty="0"/>
          </a:p>
          <a:p>
            <a:endParaRPr lang="en-US" sz="1800" dirty="0"/>
          </a:p>
          <a:p>
            <a:pPr lvl="1"/>
            <a:endParaRPr lang="en-US" sz="1400" dirty="0"/>
          </a:p>
        </p:txBody>
      </p:sp>
      <p:sp>
        <p:nvSpPr>
          <p:cNvPr id="4" name="Footer Placeholder 3">
            <a:extLst>
              <a:ext uri="{FF2B5EF4-FFF2-40B4-BE49-F238E27FC236}">
                <a16:creationId xmlns:a16="http://schemas.microsoft.com/office/drawing/2014/main" id="{EC5F43BB-E5D9-4470-A47F-5A806ED4AD48}"/>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80696349-BC93-4ADB-9745-D85B967961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39263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F7B-E8FB-449F-9991-83B1E0181CC1}"/>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CD9849EF-1421-4EC4-94FA-D02D9388EF5C}"/>
              </a:ext>
            </a:extLst>
          </p:cNvPr>
          <p:cNvSpPr>
            <a:spLocks noGrp="1"/>
          </p:cNvSpPr>
          <p:nvPr>
            <p:ph idx="1"/>
          </p:nvPr>
        </p:nvSpPr>
        <p:spPr/>
        <p:txBody>
          <a:bodyPr/>
          <a:lstStyle/>
          <a:p>
            <a:r>
              <a:rPr lang="en-US" sz="1800" dirty="0"/>
              <a:t>How can this be updated?</a:t>
            </a:r>
          </a:p>
          <a:p>
            <a:pPr lvl="1"/>
            <a:r>
              <a:rPr lang="en-US" sz="1400" dirty="0"/>
              <a:t>This function is a relatively long term operation and both AP MLLE and non-AP MLLE should have a say on this</a:t>
            </a:r>
          </a:p>
          <a:p>
            <a:endParaRPr lang="en-US" sz="1800" dirty="0"/>
          </a:p>
          <a:p>
            <a:r>
              <a:rPr lang="en-US" sz="1800" dirty="0"/>
              <a:t>We propose the following:</a:t>
            </a:r>
          </a:p>
          <a:p>
            <a:pPr lvl="1"/>
            <a:r>
              <a:rPr lang="en-US" sz="1400" dirty="0"/>
              <a:t>TID-link mapping is negotiated between an AP MLLE and a non-AP MLLE, through a request/response protocol</a:t>
            </a:r>
          </a:p>
          <a:p>
            <a:endParaRPr lang="en-US" sz="1800" dirty="0"/>
          </a:p>
          <a:p>
            <a:pPr lvl="1"/>
            <a:endParaRPr lang="en-US" sz="1400" dirty="0"/>
          </a:p>
        </p:txBody>
      </p:sp>
      <p:sp>
        <p:nvSpPr>
          <p:cNvPr id="4" name="Footer Placeholder 3">
            <a:extLst>
              <a:ext uri="{FF2B5EF4-FFF2-40B4-BE49-F238E27FC236}">
                <a16:creationId xmlns:a16="http://schemas.microsoft.com/office/drawing/2014/main" id="{EC5F43BB-E5D9-4470-A47F-5A806ED4AD48}"/>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80696349-BC93-4ADB-9745-D85B967961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434292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2000" dirty="0"/>
              <a:t>We clarify the 3 steps that we see needed before exchanging frames on a link</a:t>
            </a:r>
          </a:p>
          <a:p>
            <a:r>
              <a:rPr lang="en-US" sz="2000" dirty="0"/>
              <a:t>For step 2 (TID-link mapping) design, we propose</a:t>
            </a:r>
          </a:p>
          <a:p>
            <a:pPr lvl="1"/>
            <a:r>
              <a:rPr lang="en-US" sz="1800" dirty="0"/>
              <a:t>A default mode (all links enabled and TIDs mapped to all links)</a:t>
            </a:r>
          </a:p>
          <a:p>
            <a:pPr lvl="1"/>
            <a:r>
              <a:rPr lang="en-US" sz="1800" dirty="0"/>
              <a:t>The basic functionalities of TID-link mapping and rules that need to be respected (all TIDs mapped to at least one link, …)</a:t>
            </a:r>
          </a:p>
          <a:p>
            <a:endParaRPr lang="en-US" sz="20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426776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4266206"/>
          </a:xfrm>
        </p:spPr>
        <p:txBody>
          <a:bodyPr/>
          <a:lstStyle/>
          <a:p>
            <a:r>
              <a:rPr lang="en-US" dirty="0"/>
              <a:t>This presentation discusses multi-link operations for 802.11be, and especially the different steps before using a link, and proposes to better define one of the steps (TID-link mapping step)</a:t>
            </a:r>
          </a:p>
          <a:p>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Tree>
    <p:extLst>
      <p:ext uri="{BB962C8B-B14F-4D97-AF65-F5344CB8AC3E}">
        <p14:creationId xmlns:p14="http://schemas.microsoft.com/office/powerpoint/2010/main" val="1039029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#1</a:t>
            </a:r>
          </a:p>
        </p:txBody>
      </p:sp>
      <p:sp>
        <p:nvSpPr>
          <p:cNvPr id="3" name="Content Placeholder 2"/>
          <p:cNvSpPr>
            <a:spLocks noGrp="1"/>
          </p:cNvSpPr>
          <p:nvPr>
            <p:ph idx="1"/>
          </p:nvPr>
        </p:nvSpPr>
        <p:spPr/>
        <p:txBody>
          <a:bodyPr/>
          <a:lstStyle/>
          <a:p>
            <a:r>
              <a:rPr lang="en-US" dirty="0"/>
              <a:t>Do you agree to add the following to the specification framework document:</a:t>
            </a:r>
          </a:p>
          <a:p>
            <a:pPr lvl="1"/>
            <a:r>
              <a:rPr lang="en-US" dirty="0"/>
              <a:t>default TID-to-link mapping is:</a:t>
            </a:r>
          </a:p>
          <a:p>
            <a:pPr lvl="2"/>
            <a:r>
              <a:rPr lang="en-US" dirty="0"/>
              <a:t>All TIDs are mapped to all setup links</a:t>
            </a:r>
          </a:p>
          <a:p>
            <a:pPr lvl="1"/>
            <a:r>
              <a:rPr lang="en-US" dirty="0"/>
              <a:t>by default, all setup links are enabled</a:t>
            </a:r>
          </a:p>
          <a:p>
            <a:pPr lvl="1"/>
            <a:r>
              <a:rPr lang="en-US" dirty="0"/>
              <a:t>if no TID-to-link mapping information is provided, the default mapping applies</a:t>
            </a:r>
          </a:p>
          <a:p>
            <a:pPr lvl="1"/>
            <a:endParaRPr lang="en-US" dirty="0"/>
          </a:p>
          <a:p>
            <a:pPr lvl="2"/>
            <a:endParaRPr lang="en-US" dirty="0"/>
          </a:p>
          <a:p>
            <a:pPr lvl="2"/>
            <a:endParaRPr lang="en-US" dirty="0"/>
          </a:p>
          <a:p>
            <a:pPr lvl="1"/>
            <a:endParaRPr lang="en-US"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63601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#2</a:t>
            </a:r>
          </a:p>
        </p:txBody>
      </p:sp>
      <p:sp>
        <p:nvSpPr>
          <p:cNvPr id="3" name="Content Placeholder 2"/>
          <p:cNvSpPr>
            <a:spLocks noGrp="1"/>
          </p:cNvSpPr>
          <p:nvPr>
            <p:ph idx="1"/>
          </p:nvPr>
        </p:nvSpPr>
        <p:spPr>
          <a:xfrm>
            <a:off x="685800" y="1844824"/>
            <a:ext cx="7772400" cy="4114800"/>
          </a:xfrm>
        </p:spPr>
        <p:txBody>
          <a:bodyPr/>
          <a:lstStyle/>
          <a:p>
            <a:r>
              <a:rPr lang="en-US" dirty="0"/>
              <a:t>Do you agree to add the following to the specification framework document:</a:t>
            </a:r>
          </a:p>
          <a:p>
            <a:pPr lvl="1"/>
            <a:r>
              <a:rPr lang="en-US" dirty="0"/>
              <a:t>At any point in time, a TID shall always be mapped to at least one link that is set up, unless admission control is used</a:t>
            </a:r>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225553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#3</a:t>
            </a:r>
          </a:p>
        </p:txBody>
      </p:sp>
      <p:sp>
        <p:nvSpPr>
          <p:cNvPr id="3" name="Content Placeholder 2"/>
          <p:cNvSpPr>
            <a:spLocks noGrp="1"/>
          </p:cNvSpPr>
          <p:nvPr>
            <p:ph idx="1"/>
          </p:nvPr>
        </p:nvSpPr>
        <p:spPr/>
        <p:txBody>
          <a:bodyPr/>
          <a:lstStyle/>
          <a:p>
            <a:r>
              <a:rPr lang="en-US" dirty="0"/>
              <a:t>Do you agree to add the following to the specification framework document:</a:t>
            </a:r>
          </a:p>
          <a:p>
            <a:pPr lvl="1"/>
            <a:r>
              <a:rPr lang="en-US" dirty="0"/>
              <a:t>Management frames are allowed on all enabled links, following baseline</a:t>
            </a:r>
          </a:p>
          <a:p>
            <a:pPr marL="457200" lvl="1" indent="0">
              <a:buNone/>
            </a:pPr>
            <a:endParaRPr lang="en-US" dirty="0">
              <a:solidFill>
                <a:srgbClr val="FF0000"/>
              </a:solidFill>
            </a:endParaRPr>
          </a:p>
          <a:p>
            <a:pPr marL="457200" lvl="1" indent="0">
              <a:buNone/>
            </a:pPr>
            <a:endParaRPr lang="en-US" dirty="0">
              <a:solidFill>
                <a:srgbClr val="FF0000"/>
              </a:solidFill>
            </a:endParaRPr>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367328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#4</a:t>
            </a:r>
          </a:p>
        </p:txBody>
      </p:sp>
      <p:sp>
        <p:nvSpPr>
          <p:cNvPr id="3" name="Content Placeholder 2"/>
          <p:cNvSpPr>
            <a:spLocks noGrp="1"/>
          </p:cNvSpPr>
          <p:nvPr>
            <p:ph idx="1"/>
          </p:nvPr>
        </p:nvSpPr>
        <p:spPr/>
        <p:txBody>
          <a:bodyPr/>
          <a:lstStyle/>
          <a:p>
            <a:r>
              <a:rPr lang="en-US" sz="2000" dirty="0"/>
              <a:t>Do you agree to add the following to the specification framework document:</a:t>
            </a:r>
          </a:p>
          <a:p>
            <a:pPr lvl="1"/>
            <a:r>
              <a:rPr lang="en-US" sz="1800" dirty="0"/>
              <a:t>If a TID is mapped in UL to a set of enabled links for a non-AP MLD, then the non-AP MLD can use any link within this set of enabled links to transmit data frames from that TID</a:t>
            </a:r>
          </a:p>
          <a:p>
            <a:pPr lvl="1"/>
            <a:r>
              <a:rPr lang="en-US" sz="1800" dirty="0"/>
              <a:t>If a TID is mapped in DL to a set of enabled links for a non-AP MLD, then:</a:t>
            </a:r>
          </a:p>
          <a:p>
            <a:pPr lvl="2"/>
            <a:r>
              <a:rPr lang="en-US" sz="1600" dirty="0"/>
              <a:t>the non-AP MLD can retrieve buffered BUs corresponding to that TID on any links within this set of enabled links</a:t>
            </a:r>
          </a:p>
          <a:p>
            <a:pPr lvl="2"/>
            <a:r>
              <a:rPr lang="en-US" sz="1600" dirty="0"/>
              <a:t>The AP MLD can use any link within this set of enabled links to transmit data frames from that TID, subject to existing restrictions for transmissions of frames that apply to those enabled links</a:t>
            </a:r>
          </a:p>
          <a:p>
            <a:pPr lvl="3"/>
            <a:r>
              <a:rPr lang="en-US" sz="1400" dirty="0"/>
              <a:t>An example of restriction is if the STA is in doze state</a:t>
            </a:r>
          </a:p>
          <a:p>
            <a:pPr marL="857250" lvl="2" indent="0">
              <a:buNone/>
            </a:pPr>
            <a:endParaRPr lang="en-US" sz="16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340332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a:t>
            </a:r>
          </a:p>
        </p:txBody>
      </p:sp>
      <p:sp>
        <p:nvSpPr>
          <p:cNvPr id="3" name="Content Placeholder 2"/>
          <p:cNvSpPr>
            <a:spLocks noGrp="1"/>
          </p:cNvSpPr>
          <p:nvPr>
            <p:ph idx="1"/>
          </p:nvPr>
        </p:nvSpPr>
        <p:spPr>
          <a:xfrm>
            <a:off x="684212" y="1682491"/>
            <a:ext cx="8208268" cy="2381882"/>
          </a:xfrm>
        </p:spPr>
        <p:txBody>
          <a:bodyPr/>
          <a:lstStyle/>
          <a:p>
            <a:r>
              <a:rPr lang="en-US" sz="2000" dirty="0"/>
              <a:t>EHT devices (or multi-link logical entity) will be multi-link capable</a:t>
            </a:r>
          </a:p>
          <a:p>
            <a:pPr lvl="1">
              <a:spcBef>
                <a:spcPts val="400"/>
              </a:spcBef>
            </a:pPr>
            <a:r>
              <a:rPr lang="en-US" sz="1800" dirty="0"/>
              <a:t>Exchange frames over multiple links concurrently or non-concurrently</a:t>
            </a:r>
          </a:p>
          <a:p>
            <a:endParaRPr lang="en-US" sz="1800" b="0" dirty="0"/>
          </a:p>
          <a:p>
            <a:pPr marL="0" indent="0">
              <a:buNone/>
            </a:pPr>
            <a:r>
              <a:rPr lang="en-US" sz="1800" i="1" dirty="0"/>
              <a:t>Note</a:t>
            </a:r>
            <a:r>
              <a:rPr lang="en-US" sz="1800" b="0" i="1" dirty="0"/>
              <a:t> – We assume in this presentation the framework proposed in doc 773r7 and described below</a:t>
            </a:r>
          </a:p>
          <a:p>
            <a:pPr marL="0" indent="0">
              <a:buNone/>
            </a:pPr>
            <a:r>
              <a:rPr lang="en-US" sz="1800" b="0" i="1" dirty="0"/>
              <a:t>Multi-link logical entity is called </a:t>
            </a:r>
            <a:r>
              <a:rPr lang="en-US" sz="1800" b="0" i="1" u="sng" dirty="0"/>
              <a:t>MLLE</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Multi-link non-AP logical entity (Non-AP MLLE)</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6712"/>
            <a:ext cx="7772400" cy="1066800"/>
          </a:xfrm>
        </p:spPr>
        <p:txBody>
          <a:bodyPr/>
          <a:lstStyle/>
          <a:p>
            <a:r>
              <a:rPr lang="en-US" sz="2800" dirty="0"/>
              <a:t>Proposal: Multiple steps to complete before being able to transmit frames between an AP MLLE and a non-AP MLLE</a:t>
            </a:r>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Content Placeholder 2"/>
          <p:cNvSpPr>
            <a:spLocks noGrp="1"/>
          </p:cNvSpPr>
          <p:nvPr>
            <p:ph idx="1"/>
          </p:nvPr>
        </p:nvSpPr>
        <p:spPr>
          <a:xfrm>
            <a:off x="684212" y="2060847"/>
            <a:ext cx="7992243" cy="4414566"/>
          </a:xfrm>
        </p:spPr>
        <p:txBody>
          <a:bodyPr/>
          <a:lstStyle/>
          <a:p>
            <a:endParaRPr lang="en-US" sz="1800" dirty="0"/>
          </a:p>
          <a:p>
            <a:endParaRPr lang="en-US" sz="1800" dirty="0"/>
          </a:p>
          <a:p>
            <a:r>
              <a:rPr lang="en-US" sz="1800" dirty="0"/>
              <a:t>For frame exchange on one or more links, AP/non-AP MLLEs have to go through roughly 3 steps:</a:t>
            </a:r>
          </a:p>
          <a:p>
            <a:pPr lvl="1"/>
            <a:r>
              <a:rPr lang="en-US" sz="1600" dirty="0"/>
              <a:t>Step1: AP/non-AP MLLEs exchange multi-link capabilities</a:t>
            </a:r>
          </a:p>
          <a:p>
            <a:pPr lvl="1"/>
            <a:r>
              <a:rPr lang="en-US" sz="1600" b="1" dirty="0"/>
              <a:t>Step2: TID-to-link mapping: </a:t>
            </a:r>
            <a:r>
              <a:rPr lang="en-US" sz="1600" dirty="0"/>
              <a:t>AP/non-AP MLLEs negotiate and agree which links to use for frame exchange and TID-to-link mapping (if any)</a:t>
            </a:r>
          </a:p>
          <a:p>
            <a:pPr lvl="2"/>
            <a:r>
              <a:rPr lang="en-US" sz="1600" dirty="0"/>
              <a:t>The TID-link mapping may be updated after this step.</a:t>
            </a:r>
          </a:p>
          <a:p>
            <a:pPr lvl="1"/>
            <a:r>
              <a:rPr lang="en-US" sz="1600" b="1" dirty="0"/>
              <a:t>Step3: a STA of a non-AP MLLE has to be in the awake state for frame exchange on its corresponding link (power state indication)</a:t>
            </a:r>
          </a:p>
          <a:p>
            <a:pPr lvl="1"/>
            <a:endParaRPr lang="en-US" sz="1600" b="1" dirty="0"/>
          </a:p>
        </p:txBody>
      </p:sp>
      <p:sp>
        <p:nvSpPr>
          <p:cNvPr id="7" name="Left Brace 6"/>
          <p:cNvSpPr/>
          <p:nvPr/>
        </p:nvSpPr>
        <p:spPr bwMode="auto">
          <a:xfrm>
            <a:off x="899592" y="342900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367069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9" name="TextBox 8"/>
          <p:cNvSpPr txBox="1"/>
          <p:nvPr/>
        </p:nvSpPr>
        <p:spPr>
          <a:xfrm>
            <a:off x="-830" y="4377616"/>
            <a:ext cx="1008113" cy="461665"/>
          </a:xfrm>
          <a:prstGeom prst="rect">
            <a:avLst/>
          </a:prstGeom>
          <a:noFill/>
        </p:spPr>
        <p:txBody>
          <a:bodyPr wrap="square" rtlCol="0">
            <a:spAutoFit/>
          </a:bodyPr>
          <a:lstStyle/>
          <a:p>
            <a:r>
              <a:rPr lang="en-US" dirty="0">
                <a:solidFill>
                  <a:srgbClr val="FF0000"/>
                </a:solidFill>
              </a:rPr>
              <a:t>After multi-link setup</a:t>
            </a:r>
          </a:p>
        </p:txBody>
      </p:sp>
      <p:sp>
        <p:nvSpPr>
          <p:cNvPr id="10" name="Left Brace 9"/>
          <p:cNvSpPr/>
          <p:nvPr/>
        </p:nvSpPr>
        <p:spPr bwMode="auto">
          <a:xfrm>
            <a:off x="876524" y="4167653"/>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59094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604448" cy="1066800"/>
          </a:xfrm>
        </p:spPr>
        <p:txBody>
          <a:bodyPr/>
          <a:lstStyle/>
          <a:p>
            <a:r>
              <a:rPr lang="en-US" dirty="0"/>
              <a:t>Steps after ML capabilities exchange</a:t>
            </a:r>
          </a:p>
        </p:txBody>
      </p:sp>
      <p:sp>
        <p:nvSpPr>
          <p:cNvPr id="3" name="Content Placeholder 2"/>
          <p:cNvSpPr>
            <a:spLocks noGrp="1"/>
          </p:cNvSpPr>
          <p:nvPr>
            <p:ph idx="1"/>
          </p:nvPr>
        </p:nvSpPr>
        <p:spPr>
          <a:xfrm>
            <a:off x="251520" y="1751275"/>
            <a:ext cx="8676456" cy="4114800"/>
          </a:xfrm>
        </p:spPr>
        <p:txBody>
          <a:bodyPr/>
          <a:lstStyle/>
          <a:p>
            <a:r>
              <a:rPr lang="en-US" sz="2000" dirty="0"/>
              <a:t>TID-to-link mapping (step 2):</a:t>
            </a:r>
          </a:p>
          <a:p>
            <a:pPr lvl="1"/>
            <a:r>
              <a:rPr lang="en-US" sz="1800" dirty="0"/>
              <a:t>Defining the links that will be used for operation:</a:t>
            </a:r>
          </a:p>
          <a:p>
            <a:pPr lvl="2"/>
            <a:r>
              <a:rPr lang="en-US" sz="1600" dirty="0"/>
              <a:t>TID Mapping:</a:t>
            </a:r>
          </a:p>
          <a:p>
            <a:pPr lvl="3"/>
            <a:r>
              <a:rPr lang="en-US" sz="1400" dirty="0"/>
              <a:t>All TIDs in all links</a:t>
            </a:r>
          </a:p>
          <a:p>
            <a:pPr lvl="3"/>
            <a:r>
              <a:rPr lang="en-US" sz="1400" dirty="0"/>
              <a:t>All TIDs in a single link</a:t>
            </a:r>
          </a:p>
          <a:p>
            <a:pPr lvl="3"/>
            <a:r>
              <a:rPr lang="en-US" sz="1400" dirty="0"/>
              <a:t>TID split: Some TIDs in one link, some TIDs in another link</a:t>
            </a:r>
          </a:p>
          <a:p>
            <a:pPr lvl="2"/>
            <a:r>
              <a:rPr lang="en-US" sz="1600" dirty="0"/>
              <a:t>What links are enabled/disabled (a link being enabled if at least one TID is mapped to it)</a:t>
            </a:r>
          </a:p>
          <a:p>
            <a:pPr lvl="1"/>
            <a:r>
              <a:rPr lang="en-US" sz="1800" dirty="0"/>
              <a:t>Management level change</a:t>
            </a:r>
          </a:p>
          <a:p>
            <a:pPr lvl="2"/>
            <a:r>
              <a:rPr lang="en-US" sz="1600" dirty="0"/>
              <a:t>First established during Multi-link setup</a:t>
            </a:r>
          </a:p>
          <a:p>
            <a:pPr lvl="2"/>
            <a:r>
              <a:rPr lang="en-US" sz="1600" dirty="0"/>
              <a:t>can be dynamically updated during operation through negotiation</a:t>
            </a:r>
          </a:p>
          <a:p>
            <a:pPr lvl="2"/>
            <a:r>
              <a:rPr lang="en-US" sz="1600" dirty="0"/>
              <a:t>Can be the same for all STAs, but should be able to be different for each STA</a:t>
            </a:r>
          </a:p>
          <a:p>
            <a:endParaRPr lang="en-US" sz="2000" dirty="0"/>
          </a:p>
          <a:p>
            <a:pPr lvl="1"/>
            <a:endParaRPr lang="en-US" sz="1600" dirty="0"/>
          </a:p>
          <a:p>
            <a:endParaRPr lang="en-US" sz="20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500327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16832"/>
            <a:ext cx="7772400" cy="4114800"/>
          </a:xfrm>
        </p:spPr>
        <p:txBody>
          <a:bodyPr/>
          <a:lstStyle/>
          <a:p>
            <a:r>
              <a:rPr lang="en-US" sz="2000" dirty="0"/>
              <a:t>STA power states per link (step 3)</a:t>
            </a:r>
          </a:p>
          <a:p>
            <a:pPr lvl="1"/>
            <a:r>
              <a:rPr lang="en-US" sz="1600" dirty="0"/>
              <a:t>Each STA has its own power state on each link</a:t>
            </a:r>
          </a:p>
          <a:p>
            <a:pPr lvl="1"/>
            <a:r>
              <a:rPr lang="en-US" sz="1600" dirty="0"/>
              <a:t>Once a link is mapped/enabled, power state of the STA dictates if the corresponding link can be used for frame exchange</a:t>
            </a:r>
          </a:p>
          <a:p>
            <a:pPr lvl="2"/>
            <a:r>
              <a:rPr lang="en-US" sz="1400" dirty="0"/>
              <a:t>Awake: available, Doze: unavailable</a:t>
            </a:r>
          </a:p>
          <a:p>
            <a:endParaRPr lang="en-US" sz="20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Title 1"/>
          <p:cNvSpPr>
            <a:spLocks noGrp="1"/>
          </p:cNvSpPr>
          <p:nvPr>
            <p:ph type="title"/>
          </p:nvPr>
        </p:nvSpPr>
        <p:spPr>
          <a:xfrm>
            <a:off x="323528" y="685800"/>
            <a:ext cx="8604448" cy="1066800"/>
          </a:xfrm>
        </p:spPr>
        <p:txBody>
          <a:bodyPr/>
          <a:lstStyle/>
          <a:p>
            <a:r>
              <a:rPr lang="en-US" dirty="0"/>
              <a:t>Steps after ML capabilities exchange</a:t>
            </a:r>
          </a:p>
        </p:txBody>
      </p:sp>
    </p:spTree>
    <p:extLst>
      <p:ext uri="{BB962C8B-B14F-4D97-AF65-F5344CB8AC3E}">
        <p14:creationId xmlns:p14="http://schemas.microsoft.com/office/powerpoint/2010/main" val="1197527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1</a:t>
            </a:r>
          </a:p>
        </p:txBody>
      </p:sp>
      <p:sp>
        <p:nvSpPr>
          <p:cNvPr id="3" name="Content Placeholder 2"/>
          <p:cNvSpPr>
            <a:spLocks noGrp="1"/>
          </p:cNvSpPr>
          <p:nvPr>
            <p:ph idx="1"/>
          </p:nvPr>
        </p:nvSpPr>
        <p:spPr>
          <a:xfrm>
            <a:off x="541970" y="1209769"/>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a:t>
            </a:r>
          </a:p>
          <a:p>
            <a:pPr lvl="1"/>
            <a:r>
              <a:rPr lang="en-US" sz="1400" dirty="0"/>
              <a:t>(TID mapping): all TIDs on link 1</a:t>
            </a:r>
          </a:p>
          <a:p>
            <a:pPr marL="0" indent="0">
              <a:buNone/>
            </a:pPr>
            <a:r>
              <a:rPr lang="en-US" sz="1400" dirty="0"/>
              <a:t>Under that mode:</a:t>
            </a:r>
          </a:p>
          <a:p>
            <a:pPr>
              <a:buFontTx/>
              <a:buChar char="-"/>
            </a:pPr>
            <a:r>
              <a:rPr lang="en-US" sz="1400" dirty="0"/>
              <a:t>STA can use only link 1</a:t>
            </a:r>
          </a:p>
          <a:p>
            <a:pPr>
              <a:buFontTx/>
              <a:buChar char="-"/>
            </a:pPr>
            <a:r>
              <a:rPr lang="en-US" sz="1400" dirty="0"/>
              <a:t>Unavailable/available governed by the power state of the STA on each enabled link</a:t>
            </a:r>
            <a:endParaRPr lang="en-US" sz="1000" dirty="0"/>
          </a:p>
          <a:p>
            <a:pPr>
              <a:buFontTx/>
              <a:buChar char="-"/>
            </a:pPr>
            <a:r>
              <a:rPr lang="en-US" sz="1400" dirty="0"/>
              <a:t>AP can dynamically change TID-link mapping to move the non-AP MLLE to link 2 if it wants for load balancing reasons for instance</a:t>
            </a:r>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TextBox 5"/>
          <p:cNvSpPr txBox="1"/>
          <p:nvPr/>
        </p:nvSpPr>
        <p:spPr>
          <a:xfrm>
            <a:off x="68762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4298134" y="5339253"/>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p:cNvSpPr/>
          <p:nvPr/>
        </p:nvSpPr>
        <p:spPr bwMode="auto">
          <a:xfrm>
            <a:off x="220608" y="483721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p:cNvSpPr/>
          <p:nvPr/>
        </p:nvSpPr>
        <p:spPr bwMode="auto">
          <a:xfrm>
            <a:off x="214255" y="517104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535617" y="479530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
        <p:nvSpPr>
          <p:cNvPr id="22" name="TextBox 21"/>
          <p:cNvSpPr txBox="1"/>
          <p:nvPr/>
        </p:nvSpPr>
        <p:spPr>
          <a:xfrm>
            <a:off x="4283967" y="4592161"/>
            <a:ext cx="795507"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3" name="TextBox 22"/>
          <p:cNvSpPr txBox="1"/>
          <p:nvPr/>
        </p:nvSpPr>
        <p:spPr>
          <a:xfrm>
            <a:off x="5093641" y="4581128"/>
            <a:ext cx="2293344"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unavailable</a:t>
            </a:r>
          </a:p>
          <a:p>
            <a:endParaRPr lang="en-US" dirty="0"/>
          </a:p>
        </p:txBody>
      </p:sp>
    </p:spTree>
    <p:extLst>
      <p:ext uri="{BB962C8B-B14F-4D97-AF65-F5344CB8AC3E}">
        <p14:creationId xmlns:p14="http://schemas.microsoft.com/office/powerpoint/2010/main" val="2801035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1 – AP initiated link transition</a:t>
            </a:r>
          </a:p>
        </p:txBody>
      </p:sp>
      <p:sp>
        <p:nvSpPr>
          <p:cNvPr id="3" name="Content Placeholder 2"/>
          <p:cNvSpPr>
            <a:spLocks noGrp="1"/>
          </p:cNvSpPr>
          <p:nvPr>
            <p:ph idx="1"/>
          </p:nvPr>
        </p:nvSpPr>
        <p:spPr>
          <a:xfrm>
            <a:off x="541970" y="1209769"/>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a:t>
            </a:r>
          </a:p>
          <a:p>
            <a:pPr lvl="1"/>
            <a:r>
              <a:rPr lang="en-US" sz="1400" dirty="0"/>
              <a:t>(TID mapping): all TIDs on link 1</a:t>
            </a:r>
          </a:p>
          <a:p>
            <a:pPr marL="0" indent="0">
              <a:buNone/>
            </a:pPr>
            <a:r>
              <a:rPr lang="en-US" sz="1400" dirty="0"/>
              <a:t>Under that mode:</a:t>
            </a:r>
          </a:p>
          <a:p>
            <a:pPr>
              <a:buFontTx/>
              <a:buChar char="-"/>
            </a:pPr>
            <a:r>
              <a:rPr lang="en-US" sz="1400" dirty="0"/>
              <a:t>STA can use only link 1</a:t>
            </a:r>
          </a:p>
          <a:p>
            <a:pPr>
              <a:buFontTx/>
              <a:buChar char="-"/>
            </a:pPr>
            <a:r>
              <a:rPr lang="en-US" sz="1400" dirty="0"/>
              <a:t>Unavailable/available governed by the power state of the STA on each enabled link</a:t>
            </a:r>
            <a:endParaRPr lang="en-US" sz="1000" dirty="0"/>
          </a:p>
          <a:p>
            <a:pPr>
              <a:buFontTx/>
              <a:buChar char="-"/>
            </a:pPr>
            <a:r>
              <a:rPr lang="en-US" sz="1400" dirty="0"/>
              <a:t>AP can dynamically change link mapping to move the non-AP MLLE to link 2 if it wants for load balancing reasons for instance</a:t>
            </a:r>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pSp>
        <p:nvGrpSpPr>
          <p:cNvPr id="19" name="Group 18"/>
          <p:cNvGrpSpPr/>
          <p:nvPr/>
        </p:nvGrpSpPr>
        <p:grpSpPr>
          <a:xfrm>
            <a:off x="-180528" y="4293096"/>
            <a:ext cx="4608512" cy="1573730"/>
            <a:chOff x="2705244" y="4149080"/>
            <a:chExt cx="6403260" cy="2149794"/>
          </a:xfrm>
        </p:grpSpPr>
        <p:sp>
          <p:nvSpPr>
            <p:cNvPr id="6" name="TextBox 5"/>
            <p:cNvSpPr txBox="1"/>
            <p:nvPr/>
          </p:nvSpPr>
          <p:spPr>
            <a:xfrm>
              <a:off x="6876256" y="4160261"/>
              <a:ext cx="2232248" cy="462482"/>
            </a:xfrm>
            <a:prstGeom prst="rect">
              <a:avLst/>
            </a:prstGeom>
            <a:noFill/>
          </p:spPr>
          <p:txBody>
            <a:bodyPr wrap="square" rtlCol="0">
              <a:spAutoFit/>
            </a:bodyPr>
            <a:lstStyle/>
            <a:p>
              <a:pPr algn="ctr"/>
              <a:r>
                <a:rPr lang="en-US" sz="800"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3" cy="462482"/>
            </a:xfrm>
            <a:prstGeom prst="rect">
              <a:avLst/>
            </a:prstGeom>
            <a:noFill/>
          </p:spPr>
          <p:txBody>
            <a:bodyPr wrap="square" rtlCol="0">
              <a:spAutoFit/>
            </a:bodyPr>
            <a:lstStyle/>
            <a:p>
              <a:pPr algn="ctr"/>
              <a:r>
                <a:rPr lang="en-US" sz="800" dirty="0"/>
                <a:t>Multi-link AP logical entity </a:t>
              </a:r>
            </a:p>
            <a:p>
              <a:pPr algn="ctr"/>
              <a:r>
                <a:rPr lang="en-US" sz="800"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1</a:t>
              </a:r>
              <a:endParaRPr kumimoji="0" lang="en-US" sz="800" b="0" i="0" u="none" strike="noStrike" cap="none" normalizeH="0" baseline="0" dirty="0">
                <a:ln>
                  <a:noFill/>
                </a:ln>
                <a:solidFill>
                  <a:schemeClr val="tx1"/>
                </a:solidFill>
                <a:effectLst/>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2</a:t>
              </a:r>
              <a:endParaRPr kumimoji="0" lang="en-US" sz="800" b="0" i="0" u="none" strike="noStrike" cap="none" normalizeH="0" baseline="0" dirty="0">
                <a:ln>
                  <a:noFill/>
                </a:ln>
                <a:solidFill>
                  <a:schemeClr val="tx1"/>
                </a:solidFill>
                <a:effectLst/>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1</a:t>
              </a:r>
              <a:endParaRPr kumimoji="0" lang="en-US" sz="800" b="0" i="0" u="none" strike="noStrike" cap="none" normalizeH="0" baseline="0" dirty="0">
                <a:ln>
                  <a:noFill/>
                </a:ln>
                <a:solidFill>
                  <a:schemeClr val="tx1"/>
                </a:solidFill>
                <a:effectLst/>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2</a:t>
              </a:r>
              <a:endParaRPr kumimoji="0" lang="en-US" sz="800" b="0" i="0" u="none" strike="noStrike" cap="none" normalizeH="0" baseline="0" dirty="0">
                <a:ln>
                  <a:noFill/>
                </a:ln>
                <a:solidFill>
                  <a:schemeClr val="tx1"/>
                </a:solidFill>
                <a:effectLst/>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1 (e.g., 2.4GHz band)</a:t>
              </a:r>
              <a:endParaRPr kumimoji="0" lang="en-US" sz="800" b="0" i="0" u="none" strike="noStrike" cap="none" normalizeH="0" baseline="0" dirty="0">
                <a:ln>
                  <a:noFill/>
                </a:ln>
                <a:solidFill>
                  <a:schemeClr val="tx1"/>
                </a:solidFill>
                <a:effectLst/>
              </a:endParaRPr>
            </a:p>
          </p:txBody>
        </p:sp>
        <p:sp>
          <p:nvSpPr>
            <p:cNvPr id="15" name="Rectangle 14"/>
            <p:cNvSpPr/>
            <p:nvPr/>
          </p:nvSpPr>
          <p:spPr bwMode="auto">
            <a:xfrm>
              <a:off x="4298134" y="5339253"/>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2 (e.g., 5GHz band)</a:t>
              </a:r>
              <a:endParaRPr kumimoji="0" lang="en-US" sz="800" b="0" i="0" u="none" strike="noStrike" cap="none" normalizeH="0" baseline="0" dirty="0">
                <a:ln>
                  <a:noFill/>
                </a:ln>
                <a:solidFill>
                  <a:schemeClr val="tx1"/>
                </a:solidFill>
                <a:effectLst/>
              </a:endParaRPr>
            </a:p>
          </p:txBody>
        </p:sp>
        <p:sp>
          <p:nvSpPr>
            <p:cNvPr id="16" name="Rectangle 15"/>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3</a:t>
              </a:r>
              <a:endParaRPr kumimoji="0" lang="en-US" sz="800" b="0" i="0" u="none" strike="noStrike" cap="none" normalizeH="0" baseline="0" dirty="0">
                <a:ln>
                  <a:noFill/>
                </a:ln>
                <a:solidFill>
                  <a:schemeClr val="tx1"/>
                </a:solidFill>
                <a:effectLst/>
              </a:endParaRPr>
            </a:p>
          </p:txBody>
        </p:sp>
        <p:sp>
          <p:nvSpPr>
            <p:cNvPr id="17" name="Rectangle 16"/>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3</a:t>
              </a:r>
              <a:endParaRPr kumimoji="0" lang="en-US" sz="800" b="0" i="0" u="none" strike="noStrike" cap="none" normalizeH="0" baseline="0" dirty="0">
                <a:ln>
                  <a:noFill/>
                </a:ln>
                <a:solidFill>
                  <a:schemeClr val="tx1"/>
                </a:solidFill>
                <a:effectLst/>
              </a:endParaRPr>
            </a:p>
          </p:txBody>
        </p:sp>
        <p:sp>
          <p:nvSpPr>
            <p:cNvPr id="18" name="Rectangle 17"/>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3 (e.g., 6GHz band)</a:t>
              </a:r>
              <a:endParaRPr kumimoji="0" lang="en-US" sz="800" b="0" i="0" u="none" strike="noStrike" cap="none" normalizeH="0" baseline="0" dirty="0">
                <a:ln>
                  <a:noFill/>
                </a:ln>
                <a:solidFill>
                  <a:schemeClr val="tx1"/>
                </a:solidFill>
                <a:effectLst/>
              </a:endParaRPr>
            </a:p>
          </p:txBody>
        </p:sp>
      </p:grpSp>
      <p:grpSp>
        <p:nvGrpSpPr>
          <p:cNvPr id="20" name="Group 19"/>
          <p:cNvGrpSpPr/>
          <p:nvPr/>
        </p:nvGrpSpPr>
        <p:grpSpPr>
          <a:xfrm>
            <a:off x="4651443" y="4301281"/>
            <a:ext cx="4608512" cy="1573730"/>
            <a:chOff x="2705244" y="4149080"/>
            <a:chExt cx="6403260" cy="2149794"/>
          </a:xfrm>
        </p:grpSpPr>
        <p:sp>
          <p:nvSpPr>
            <p:cNvPr id="21" name="TextBox 20"/>
            <p:cNvSpPr txBox="1"/>
            <p:nvPr/>
          </p:nvSpPr>
          <p:spPr>
            <a:xfrm>
              <a:off x="6876256" y="4160261"/>
              <a:ext cx="2232248" cy="462482"/>
            </a:xfrm>
            <a:prstGeom prst="rect">
              <a:avLst/>
            </a:prstGeom>
            <a:noFill/>
          </p:spPr>
          <p:txBody>
            <a:bodyPr wrap="square" rtlCol="0">
              <a:spAutoFit/>
            </a:bodyPr>
            <a:lstStyle/>
            <a:p>
              <a:pPr algn="ctr"/>
              <a:r>
                <a:rPr lang="en-US" sz="800" dirty="0"/>
                <a:t>Multi-link non-AP logical entity (Non-AP MLLE)</a:t>
              </a:r>
            </a:p>
          </p:txBody>
        </p:sp>
        <p:sp>
          <p:nvSpPr>
            <p:cNvPr id="22" name="Rectangle 21"/>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2705244" y="4149080"/>
              <a:ext cx="2016223" cy="462482"/>
            </a:xfrm>
            <a:prstGeom prst="rect">
              <a:avLst/>
            </a:prstGeom>
            <a:noFill/>
          </p:spPr>
          <p:txBody>
            <a:bodyPr wrap="square" rtlCol="0">
              <a:spAutoFit/>
            </a:bodyPr>
            <a:lstStyle/>
            <a:p>
              <a:pPr algn="ctr"/>
              <a:r>
                <a:rPr lang="en-US" sz="800" dirty="0"/>
                <a:t>Multi-link AP logical entity </a:t>
              </a:r>
            </a:p>
            <a:p>
              <a:pPr algn="ctr"/>
              <a:r>
                <a:rPr lang="en-US" sz="800" dirty="0"/>
                <a:t>(AP MLLE)</a:t>
              </a:r>
            </a:p>
          </p:txBody>
        </p:sp>
        <p:sp>
          <p:nvSpPr>
            <p:cNvPr id="24" name="Rectangle 23"/>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1</a:t>
              </a:r>
              <a:endParaRPr kumimoji="0" lang="en-US" sz="800" b="0" i="0" u="none" strike="noStrike" cap="none" normalizeH="0" baseline="0" dirty="0">
                <a:ln>
                  <a:noFill/>
                </a:ln>
                <a:solidFill>
                  <a:schemeClr val="tx1"/>
                </a:solidFill>
                <a:effectLst/>
              </a:endParaRPr>
            </a:p>
          </p:txBody>
        </p:sp>
        <p:sp>
          <p:nvSpPr>
            <p:cNvPr id="25" name="Rectangle 24"/>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2</a:t>
              </a:r>
              <a:endParaRPr kumimoji="0" lang="en-US" sz="800" b="0" i="0" u="none" strike="noStrike" cap="none" normalizeH="0" baseline="0" dirty="0">
                <a:ln>
                  <a:noFill/>
                </a:ln>
                <a:solidFill>
                  <a:schemeClr val="tx1"/>
                </a:solidFill>
                <a:effectLst/>
              </a:endParaRPr>
            </a:p>
          </p:txBody>
        </p:sp>
        <p:sp>
          <p:nvSpPr>
            <p:cNvPr id="26" name="Rectangle 25"/>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27" name="Rectangle 26"/>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1</a:t>
              </a:r>
              <a:endParaRPr kumimoji="0" lang="en-US" sz="800" b="0" i="0" u="none" strike="noStrike" cap="none" normalizeH="0" baseline="0" dirty="0">
                <a:ln>
                  <a:noFill/>
                </a:ln>
                <a:solidFill>
                  <a:schemeClr val="tx1"/>
                </a:solidFill>
                <a:effectLst/>
              </a:endParaRPr>
            </a:p>
          </p:txBody>
        </p:sp>
        <p:sp>
          <p:nvSpPr>
            <p:cNvPr id="28" name="Rectangle 27"/>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2</a:t>
              </a:r>
              <a:endParaRPr kumimoji="0" lang="en-US" sz="800" b="0" i="0" u="none" strike="noStrike" cap="none" normalizeH="0" baseline="0" dirty="0">
                <a:ln>
                  <a:noFill/>
                </a:ln>
                <a:solidFill>
                  <a:schemeClr val="tx1"/>
                </a:solidFill>
                <a:effectLst/>
              </a:endParaRPr>
            </a:p>
          </p:txBody>
        </p:sp>
        <p:sp>
          <p:nvSpPr>
            <p:cNvPr id="29" name="Rectangle 28"/>
            <p:cNvSpPr/>
            <p:nvPr/>
          </p:nvSpPr>
          <p:spPr bwMode="auto">
            <a:xfrm>
              <a:off x="4298134" y="482216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1 (e.g., 2.4GHz band)</a:t>
              </a:r>
              <a:endParaRPr kumimoji="0" lang="en-US" sz="800" b="0" i="0" u="none" strike="noStrike" cap="none" normalizeH="0" baseline="0" dirty="0">
                <a:ln>
                  <a:noFill/>
                </a:ln>
                <a:solidFill>
                  <a:schemeClr val="tx1"/>
                </a:solidFill>
                <a:effectLst/>
              </a:endParaRPr>
            </a:p>
          </p:txBody>
        </p:sp>
        <p:sp>
          <p:nvSpPr>
            <p:cNvPr id="30" name="Rectangle 29"/>
            <p:cNvSpPr/>
            <p:nvPr/>
          </p:nvSpPr>
          <p:spPr bwMode="auto">
            <a:xfrm>
              <a:off x="4298134" y="5339253"/>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2 (e.g., 5GHz band)</a:t>
              </a:r>
              <a:endParaRPr kumimoji="0" lang="en-US" sz="800" b="0" i="0" u="none" strike="noStrike" cap="none" normalizeH="0" baseline="0" dirty="0">
                <a:ln>
                  <a:noFill/>
                </a:ln>
                <a:solidFill>
                  <a:schemeClr val="tx1"/>
                </a:solidFill>
                <a:effectLst/>
              </a:endParaRPr>
            </a:p>
          </p:txBody>
        </p:sp>
        <p:sp>
          <p:nvSpPr>
            <p:cNvPr id="31" name="Rectangle 30"/>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3</a:t>
              </a:r>
              <a:endParaRPr kumimoji="0" lang="en-US" sz="800" b="0" i="0" u="none" strike="noStrike" cap="none" normalizeH="0" baseline="0" dirty="0">
                <a:ln>
                  <a:noFill/>
                </a:ln>
                <a:solidFill>
                  <a:schemeClr val="tx1"/>
                </a:solidFill>
                <a:effectLst/>
              </a:endParaRPr>
            </a:p>
          </p:txBody>
        </p:sp>
        <p:sp>
          <p:nvSpPr>
            <p:cNvPr id="32" name="Rectangle 31"/>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3</a:t>
              </a:r>
              <a:endParaRPr kumimoji="0" lang="en-US" sz="800" b="0" i="0" u="none" strike="noStrike" cap="none" normalizeH="0" baseline="0" dirty="0">
                <a:ln>
                  <a:noFill/>
                </a:ln>
                <a:solidFill>
                  <a:schemeClr val="tx1"/>
                </a:solidFill>
                <a:effectLst/>
              </a:endParaRPr>
            </a:p>
          </p:txBody>
        </p:sp>
        <p:sp>
          <p:nvSpPr>
            <p:cNvPr id="33" name="Rectangle 32"/>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3 (e.g., 6GHz band)</a:t>
              </a:r>
              <a:endParaRPr kumimoji="0" lang="en-US" sz="800" b="0" i="0" u="none" strike="noStrike" cap="none" normalizeH="0" baseline="0" dirty="0">
                <a:ln>
                  <a:noFill/>
                </a:ln>
                <a:solidFill>
                  <a:schemeClr val="tx1"/>
                </a:solidFill>
                <a:effectLst/>
              </a:endParaRPr>
            </a:p>
          </p:txBody>
        </p:sp>
      </p:grpSp>
      <p:sp>
        <p:nvSpPr>
          <p:cNvPr id="34" name="Right Arrow 33"/>
          <p:cNvSpPr/>
          <p:nvPr/>
        </p:nvSpPr>
        <p:spPr bwMode="auto">
          <a:xfrm>
            <a:off x="4139952" y="5245127"/>
            <a:ext cx="792088" cy="236869"/>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TextBox 34"/>
          <p:cNvSpPr txBox="1"/>
          <p:nvPr/>
        </p:nvSpPr>
        <p:spPr>
          <a:xfrm>
            <a:off x="4096016" y="4581128"/>
            <a:ext cx="1124056" cy="1384995"/>
          </a:xfrm>
          <a:prstGeom prst="rect">
            <a:avLst/>
          </a:prstGeom>
          <a:noFill/>
        </p:spPr>
        <p:txBody>
          <a:bodyPr wrap="square" rtlCol="0">
            <a:spAutoFit/>
          </a:bodyPr>
          <a:lstStyle/>
          <a:p>
            <a:r>
              <a:rPr lang="en-US" dirty="0"/>
              <a:t>AP disables link 1 and enables link 2</a:t>
            </a:r>
          </a:p>
          <a:p>
            <a:endParaRPr lang="en-US" dirty="0"/>
          </a:p>
          <a:p>
            <a:endParaRPr lang="en-US" dirty="0"/>
          </a:p>
          <a:p>
            <a:r>
              <a:rPr lang="en-US" dirty="0"/>
              <a:t>All TIDs now in link 2</a:t>
            </a:r>
          </a:p>
        </p:txBody>
      </p:sp>
      <p:sp>
        <p:nvSpPr>
          <p:cNvPr id="36" name="Rectangle 35"/>
          <p:cNvSpPr/>
          <p:nvPr/>
        </p:nvSpPr>
        <p:spPr bwMode="auto">
          <a:xfrm>
            <a:off x="1361365" y="584717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7" name="Rectangle 36"/>
          <p:cNvSpPr/>
          <p:nvPr/>
        </p:nvSpPr>
        <p:spPr bwMode="auto">
          <a:xfrm>
            <a:off x="1355012" y="618100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8" name="TextBox 37"/>
          <p:cNvSpPr txBox="1"/>
          <p:nvPr/>
        </p:nvSpPr>
        <p:spPr>
          <a:xfrm>
            <a:off x="1676374" y="580526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Tree>
    <p:extLst>
      <p:ext uri="{BB962C8B-B14F-4D97-AF65-F5344CB8AC3E}">
        <p14:creationId xmlns:p14="http://schemas.microsoft.com/office/powerpoint/2010/main" val="199351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2</a:t>
            </a:r>
          </a:p>
        </p:txBody>
      </p:sp>
      <p:sp>
        <p:nvSpPr>
          <p:cNvPr id="3" name="Content Placeholder 2"/>
          <p:cNvSpPr>
            <a:spLocks noGrp="1"/>
          </p:cNvSpPr>
          <p:nvPr>
            <p:ph idx="1"/>
          </p:nvPr>
        </p:nvSpPr>
        <p:spPr>
          <a:xfrm>
            <a:off x="328930" y="1186110"/>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 </a:t>
            </a:r>
          </a:p>
          <a:p>
            <a:pPr lvl="1"/>
            <a:r>
              <a:rPr lang="en-US" sz="1400" dirty="0"/>
              <a:t>TID-to-link mapping: all TIDs except TID7 on Link 1, TID7 on Link 2</a:t>
            </a:r>
          </a:p>
          <a:p>
            <a:pPr lvl="1"/>
            <a:r>
              <a:rPr lang="en-US" sz="1400" dirty="0"/>
              <a:t>Link 1 and 2 are enabled</a:t>
            </a:r>
          </a:p>
          <a:p>
            <a:pPr marL="0" indent="0">
              <a:buNone/>
            </a:pPr>
            <a:r>
              <a:rPr lang="en-US" sz="1400" dirty="0"/>
              <a:t>Under that mode:</a:t>
            </a:r>
          </a:p>
          <a:p>
            <a:pPr>
              <a:buFontTx/>
              <a:buChar char="-"/>
            </a:pPr>
            <a:r>
              <a:rPr lang="en-US" sz="1400" dirty="0"/>
              <a:t>STA can use only link 1 for TIDs except TID7</a:t>
            </a:r>
          </a:p>
          <a:p>
            <a:pPr>
              <a:buFontTx/>
              <a:buChar char="-"/>
            </a:pPr>
            <a:r>
              <a:rPr lang="en-US" sz="1400" dirty="0"/>
              <a:t>STA can use only link 2 for TID7</a:t>
            </a:r>
          </a:p>
          <a:p>
            <a:pPr>
              <a:buFontTx/>
              <a:buChar char="-"/>
            </a:pPr>
            <a:r>
              <a:rPr lang="en-US" sz="1400" dirty="0"/>
              <a:t>Unavailable/available governed by the power state of the STA on each mapped link</a:t>
            </a: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9</a:t>
            </a:fld>
            <a:endParaRPr lang="en-GB" altLang="en-US" dirty="0"/>
          </a:p>
        </p:txBody>
      </p:sp>
      <p:sp>
        <p:nvSpPr>
          <p:cNvPr id="6" name="TextBox 5"/>
          <p:cNvSpPr txBox="1"/>
          <p:nvPr/>
        </p:nvSpPr>
        <p:spPr>
          <a:xfrm>
            <a:off x="68762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4298134" y="5339253"/>
            <a:ext cx="3103017" cy="236000"/>
          </a:xfrm>
          <a:prstGeom prst="rect">
            <a:avLst/>
          </a:prstGeom>
          <a:solidFill>
            <a:schemeClr val="accent5">
              <a:lumMod val="7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6739088" y="4722208"/>
            <a:ext cx="646331" cy="276999"/>
          </a:xfrm>
          <a:prstGeom prst="rect">
            <a:avLst/>
          </a:prstGeom>
          <a:solidFill>
            <a:schemeClr val="bg1"/>
          </a:solidFill>
          <a:ln>
            <a:solidFill>
              <a:schemeClr val="accent1"/>
            </a:solidFill>
          </a:ln>
        </p:spPr>
        <p:txBody>
          <a:bodyPr wrap="none" rtlCol="0">
            <a:spAutoFit/>
          </a:bodyPr>
          <a:lstStyle/>
          <a:p>
            <a:r>
              <a:rPr lang="en-US"/>
              <a:t>TID0-6</a:t>
            </a:r>
          </a:p>
        </p:txBody>
      </p:sp>
      <p:sp>
        <p:nvSpPr>
          <p:cNvPr id="20" name="TextBox 19"/>
          <p:cNvSpPr txBox="1"/>
          <p:nvPr/>
        </p:nvSpPr>
        <p:spPr>
          <a:xfrm>
            <a:off x="6732240" y="5229200"/>
            <a:ext cx="518091" cy="276999"/>
          </a:xfrm>
          <a:prstGeom prst="rect">
            <a:avLst/>
          </a:prstGeom>
          <a:solidFill>
            <a:schemeClr val="bg1"/>
          </a:solidFill>
          <a:ln>
            <a:solidFill>
              <a:schemeClr val="accent1"/>
            </a:solidFill>
          </a:ln>
        </p:spPr>
        <p:txBody>
          <a:bodyPr wrap="none" rtlCol="0">
            <a:spAutoFit/>
          </a:bodyPr>
          <a:lstStyle/>
          <a:p>
            <a:r>
              <a:rPr lang="en-US"/>
              <a:t>TID7</a:t>
            </a:r>
          </a:p>
        </p:txBody>
      </p:sp>
      <p:sp>
        <p:nvSpPr>
          <p:cNvPr id="21" name="Rectangle 20"/>
          <p:cNvSpPr/>
          <p:nvPr/>
        </p:nvSpPr>
        <p:spPr bwMode="auto">
          <a:xfrm>
            <a:off x="220608" y="483721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Rectangle 21"/>
          <p:cNvSpPr/>
          <p:nvPr/>
        </p:nvSpPr>
        <p:spPr bwMode="auto">
          <a:xfrm>
            <a:off x="214255" y="517104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535617" y="479530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Tree>
    <p:extLst>
      <p:ext uri="{BB962C8B-B14F-4D97-AF65-F5344CB8AC3E}">
        <p14:creationId xmlns:p14="http://schemas.microsoft.com/office/powerpoint/2010/main" val="1719197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136610</TotalTime>
  <Words>2540</Words>
  <Application>Microsoft Office PowerPoint</Application>
  <PresentationFormat>On-screen Show (4:3)</PresentationFormat>
  <Paragraphs>406</Paragraphs>
  <Slides>23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Qualcomm Office Regular</vt:lpstr>
      <vt:lpstr>Qualcomm Regular</vt:lpstr>
      <vt:lpstr>Times New Roman</vt:lpstr>
      <vt:lpstr>802-11-Submission</vt:lpstr>
      <vt:lpstr>Multi-link: steps for using a link</vt:lpstr>
      <vt:lpstr>Abstract</vt:lpstr>
      <vt:lpstr>Background – Multi-link Framework</vt:lpstr>
      <vt:lpstr>Proposal: Multiple steps to complete before being able to transmit frames between an AP MLLE and a non-AP MLLE</vt:lpstr>
      <vt:lpstr>Steps after ML capabilities exchange</vt:lpstr>
      <vt:lpstr>Steps after ML capabilities exchange</vt:lpstr>
      <vt:lpstr>Example 1</vt:lpstr>
      <vt:lpstr>Example 1 – AP initiated link transition</vt:lpstr>
      <vt:lpstr>Example 2</vt:lpstr>
      <vt:lpstr>Example 2 – illustration of how a single radio STA handles the 2 links</vt:lpstr>
      <vt:lpstr>Example 3</vt:lpstr>
      <vt:lpstr>Example 3 – illustration of different operating modes on different links</vt:lpstr>
      <vt:lpstr>Clarification: Link transition with step 2 or step 3</vt:lpstr>
      <vt:lpstr>Clarifications on TID-link mapping (step 2)</vt:lpstr>
      <vt:lpstr>Clarifications on TID-link mapping (step 2)</vt:lpstr>
      <vt:lpstr>Clarifications on TID-link mapping (step 2)</vt:lpstr>
      <vt:lpstr>Clarifications on TID-link mapping (step 2)</vt:lpstr>
      <vt:lpstr>Clarifications on TID-link mapping (step 2)</vt:lpstr>
      <vt:lpstr>Conclusion</vt:lpstr>
      <vt:lpstr>Staw poll #1</vt:lpstr>
      <vt:lpstr>Staw poll #2</vt:lpstr>
      <vt:lpstr>Staw poll #3</vt:lpstr>
      <vt:lpstr>Staw poll #4</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Cariou, Laurent</cp:lastModifiedBy>
  <cp:revision>2723</cp:revision>
  <cp:lastPrinted>1998-02-10T13:28:06Z</cp:lastPrinted>
  <dcterms:created xsi:type="dcterms:W3CDTF">2004-12-02T14:01:45Z</dcterms:created>
  <dcterms:modified xsi:type="dcterms:W3CDTF">2020-01-16T19:23:30Z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3dbaf971-c427-4104-ad7c-fc27290ba68e</vt:lpwstr>
  </property>
  <property fmtid="{D5CDD505-2E9C-101B-9397-08002B2CF9AE}" pid="4" name="CTP_TimeStamp">
    <vt:lpwstr>2020-01-16 19:23:30Z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