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302" r:id="rId4"/>
    <p:sldId id="292" r:id="rId5"/>
    <p:sldId id="293" r:id="rId6"/>
    <p:sldId id="301" r:id="rId7"/>
    <p:sldId id="294" r:id="rId8"/>
    <p:sldId id="295" r:id="rId9"/>
    <p:sldId id="296" r:id="rId10"/>
    <p:sldId id="297" r:id="rId11"/>
    <p:sldId id="298" r:id="rId12"/>
    <p:sldId id="299" r:id="rId13"/>
    <p:sldId id="291" r:id="rId14"/>
    <p:sldId id="27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00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59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66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8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3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6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19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629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1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9524" y="332601"/>
            <a:ext cx="3795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802.11-19/1923-01-0be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alcomm.com/news/releases/2019/01/07/qualcomm-demonstrates-continued-leadership-industry-transitions-wi-fi-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Revisiting HARQ Complexity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2019-01-06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796147"/>
              </p:ext>
            </p:extLst>
          </p:nvPr>
        </p:nvGraphicFramePr>
        <p:xfrm>
          <a:off x="766763" y="2547938"/>
          <a:ext cx="7037387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8" name="Document" r:id="rId4" imgW="8240717" imgH="4430282" progId="Word.Document.8">
                  <p:embed/>
                </p:oleObj>
              </mc:Choice>
              <mc:Fallback>
                <p:oleObj name="Document" r:id="rId4" imgW="8240717" imgH="443028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7938"/>
                        <a:ext cx="7037387" cy="377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As indicated in [8], with HARQ – depending on the retransmission scheme – less time may be required to transmit the code bits respective to an LDPC </a:t>
            </a:r>
            <a:r>
              <a:rPr lang="en-US" altLang="zh-CN" sz="2000" b="0" dirty="0" err="1" smtClean="0"/>
              <a:t>codeword</a:t>
            </a: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This means that more </a:t>
            </a:r>
            <a:r>
              <a:rPr lang="en-US" altLang="zh-CN" sz="2000" b="0" dirty="0" err="1" smtClean="0"/>
              <a:t>codewords</a:t>
            </a:r>
            <a:r>
              <a:rPr lang="en-US" altLang="zh-CN" sz="2000" b="0" dirty="0" smtClean="0"/>
              <a:t> may be transmitted in a given period of time; for example, as shown below, if 50% of the coded bits are retransmitted, then within any given time twice as many </a:t>
            </a:r>
            <a:r>
              <a:rPr lang="en-US" altLang="zh-CN" sz="2000" b="0" dirty="0" err="1" smtClean="0"/>
              <a:t>codewords</a:t>
            </a:r>
            <a:r>
              <a:rPr lang="en-US" altLang="zh-CN" sz="2000" b="0" dirty="0" smtClean="0"/>
              <a:t> are transmitted within a </a:t>
            </a:r>
            <a:r>
              <a:rPr lang="en-US" altLang="zh-CN" sz="2000" b="0" dirty="0" err="1" smtClean="0"/>
              <a:t>reTx</a:t>
            </a: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0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It appears as if </a:t>
            </a:r>
            <a:r>
              <a:rPr lang="en-US" altLang="zh-CN" sz="2000" b="0" dirty="0" err="1" smtClean="0"/>
              <a:t>codeword</a:t>
            </a:r>
            <a:r>
              <a:rPr lang="en-US" altLang="zh-CN" sz="2000" b="0" dirty="0" smtClean="0"/>
              <a:t> processing rate may need to be </a:t>
            </a:r>
            <a:r>
              <a:rPr lang="en-US" altLang="zh-CN" sz="2000" b="0" dirty="0" smtClean="0"/>
              <a:t>doubled in this case; </a:t>
            </a:r>
            <a:r>
              <a:rPr lang="en-US" altLang="zh-CN" sz="2000" b="0" dirty="0"/>
              <a:t>let us </a:t>
            </a:r>
            <a:r>
              <a:rPr lang="en-US" altLang="zh-CN" sz="2000" b="0" dirty="0" smtClean="0"/>
              <a:t>see if this is indeed true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1130" y="4088028"/>
            <a:ext cx="3733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100% of the code bits from the k-</a:t>
            </a:r>
            <a:r>
              <a:rPr lang="en-US" dirty="0" err="1" smtClean="0"/>
              <a:t>th</a:t>
            </a:r>
            <a:r>
              <a:rPr lang="en-US" dirty="0" smtClean="0"/>
              <a:t> LDPC </a:t>
            </a:r>
            <a:r>
              <a:rPr lang="en-US" dirty="0" err="1" smtClean="0"/>
              <a:t>Codeword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5248" y="4953000"/>
            <a:ext cx="1849396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50% of the code bits from the k-</a:t>
            </a:r>
            <a:r>
              <a:rPr lang="en-US" dirty="0" err="1" smtClean="0"/>
              <a:t>th</a:t>
            </a:r>
            <a:r>
              <a:rPr lang="en-US" dirty="0" smtClean="0"/>
              <a:t> LDPC </a:t>
            </a:r>
            <a:r>
              <a:rPr lang="en-US" dirty="0" err="1" smtClean="0"/>
              <a:t>Codeword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43844" y="4069493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66776" y="4963644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281130" y="4773828"/>
            <a:ext cx="46729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97688" y="4507128"/>
            <a:ext cx="646112" cy="5334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34644" y="4953000"/>
            <a:ext cx="1862782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50% of the code bits from the k+1th LDPC </a:t>
            </a:r>
            <a:r>
              <a:rPr lang="en-US" dirty="0" err="1" smtClean="0"/>
              <a:t>Codeword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LDPC decoder processing rate is mainly dictated by the number of decoding iterations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We now compare the number </a:t>
            </a:r>
            <a:r>
              <a:rPr lang="en-US" altLang="zh-CN" sz="2000" b="0" dirty="0" smtClean="0"/>
              <a:t>of iterations required for the 1</a:t>
            </a:r>
            <a:r>
              <a:rPr lang="en-US" altLang="zh-CN" sz="2000" b="0" baseline="30000" dirty="0" smtClean="0"/>
              <a:t>st</a:t>
            </a:r>
            <a:r>
              <a:rPr lang="en-US" altLang="zh-CN" sz="2000" b="0" dirty="0" smtClean="0"/>
              <a:t> </a:t>
            </a:r>
            <a:r>
              <a:rPr lang="en-US" altLang="zh-CN" sz="2000" b="0" dirty="0" err="1" smtClean="0"/>
              <a:t>Tx</a:t>
            </a:r>
            <a:r>
              <a:rPr lang="en-US" altLang="zh-CN" sz="2000" b="0" dirty="0" smtClean="0"/>
              <a:t> (no combining) and the 2</a:t>
            </a:r>
            <a:r>
              <a:rPr lang="en-US" altLang="zh-CN" sz="2000" b="0" baseline="30000" dirty="0" smtClean="0"/>
              <a:t>nd</a:t>
            </a:r>
            <a:r>
              <a:rPr lang="en-US" altLang="zh-CN" sz="2000" b="0" dirty="0" smtClean="0"/>
              <a:t> </a:t>
            </a:r>
            <a:r>
              <a:rPr lang="en-US" altLang="zh-CN" sz="2000" b="0" dirty="0" err="1" smtClean="0"/>
              <a:t>Tx</a:t>
            </a:r>
            <a:r>
              <a:rPr lang="en-US" altLang="zh-CN" sz="2000" b="0" dirty="0" smtClean="0"/>
              <a:t> (after </a:t>
            </a:r>
            <a:r>
              <a:rPr lang="en-US" altLang="zh-CN" sz="2000" b="0" dirty="0" smtClean="0"/>
              <a:t>combining), </a:t>
            </a:r>
            <a:r>
              <a:rPr lang="en-US" altLang="zh-CN" sz="2000" b="0" dirty="0" smtClean="0"/>
              <a:t>where we use one of two HARQ combining schemes: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Chase combining (retransmission of all bits)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b="0" dirty="0" smtClean="0"/>
              <a:t>Info bit retransmission (as per [10]); for this analysis we assume coding rate ½, hence 50% of coded bits are retransmitted</a:t>
            </a:r>
            <a:endParaRPr lang="en-US" altLang="zh-CN" sz="16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Maximum number of </a:t>
            </a:r>
            <a:r>
              <a:rPr lang="en-US" altLang="zh-CN" sz="2000" b="0" dirty="0" smtClean="0"/>
              <a:t>iterations is </a:t>
            </a:r>
            <a:r>
              <a:rPr lang="en-US" altLang="zh-CN" sz="2000" b="0" dirty="0" smtClean="0"/>
              <a:t>set to </a:t>
            </a:r>
            <a:r>
              <a:rPr lang="en-US" altLang="zh-CN" sz="2000" b="0" dirty="0" smtClean="0"/>
              <a:t>8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We chose an operating SNR, such that the PER after combining using the ‘</a:t>
            </a:r>
            <a:r>
              <a:rPr lang="en-US" altLang="zh-CN" sz="2000" b="0" dirty="0"/>
              <a:t>I</a:t>
            </a:r>
            <a:r>
              <a:rPr lang="en-US" altLang="zh-CN" sz="2000" b="0" dirty="0" smtClean="0"/>
              <a:t>nfo Retransmission’ and ‘Chase’ HARQ schemes is ~8% and ~0.5%, respectively</a:t>
            </a:r>
            <a:endParaRPr lang="en-US" altLang="zh-CN" sz="20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1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figure below shows the distribution of #LDPC iterations for all three cases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</a:t>
            </a:r>
            <a:r>
              <a:rPr lang="en-US" altLang="zh-CN" sz="2000" b="0" dirty="0"/>
              <a:t>average number of iterations</a:t>
            </a:r>
            <a:br>
              <a:rPr lang="en-US" altLang="zh-CN" sz="2000" b="0" dirty="0"/>
            </a:br>
            <a:r>
              <a:rPr lang="en-US" altLang="zh-CN" sz="2000" b="0" dirty="0"/>
              <a:t>required for </a:t>
            </a:r>
            <a:r>
              <a:rPr lang="en-US" altLang="zh-CN" sz="2000" b="0" dirty="0" smtClean="0"/>
              <a:t>the ‘No HARQ’, ‘Chase’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and ‘Info’ HARQ schemes is 6.2, 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2.65 and 4.4, respectively</a:t>
            </a:r>
            <a:endParaRPr lang="en-US" altLang="zh-CN" sz="20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This means within the retransmission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(for this specific operating SNR),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where </a:t>
            </a:r>
            <a:r>
              <a:rPr lang="en-US" altLang="zh-CN" sz="2000" b="0" dirty="0" smtClean="0"/>
              <a:t>only </a:t>
            </a:r>
            <a:r>
              <a:rPr lang="en-US" altLang="zh-CN" sz="2000" b="0" dirty="0" smtClean="0"/>
              <a:t>50% of </a:t>
            </a:r>
            <a:r>
              <a:rPr lang="en-US" altLang="zh-CN" sz="2000" b="0" dirty="0" smtClean="0"/>
              <a:t>the coded bits </a:t>
            </a:r>
            <a:r>
              <a:rPr lang="en-US" altLang="zh-CN" sz="2000" b="0" dirty="0" smtClean="0"/>
              <a:t>are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transmitted, the </a:t>
            </a:r>
            <a:r>
              <a:rPr lang="en-US" altLang="zh-CN" sz="2000" b="0" dirty="0" smtClean="0"/>
              <a:t>LDPC decoder needs </a:t>
            </a:r>
            <a:r>
              <a:rPr lang="en-US" altLang="zh-CN" sz="2000" b="0" dirty="0" smtClean="0"/>
              <a:t>to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‘work’ only ~70</a:t>
            </a:r>
            <a:r>
              <a:rPr lang="en-US" altLang="zh-CN" sz="2000" b="0" dirty="0" smtClean="0"/>
              <a:t>% of the time as </a:t>
            </a:r>
            <a:r>
              <a:rPr lang="en-US" altLang="zh-CN" sz="2000" b="0" dirty="0" smtClean="0"/>
              <a:t>well,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so the increase </a:t>
            </a:r>
            <a:r>
              <a:rPr lang="en-US" altLang="zh-CN" sz="2000" b="0" dirty="0" smtClean="0"/>
              <a:t>in LDPC </a:t>
            </a:r>
            <a:r>
              <a:rPr lang="en-US" altLang="zh-CN" sz="2000" b="0" dirty="0" err="1" smtClean="0"/>
              <a:t>codeword</a:t>
            </a:r>
            <a:r>
              <a:rPr lang="en-US" altLang="zh-CN" sz="2000" b="0" dirty="0" smtClean="0"/>
              <a:t/>
            </a:r>
            <a:br>
              <a:rPr lang="en-US" altLang="zh-CN" sz="2000" b="0" dirty="0" smtClean="0"/>
            </a:br>
            <a:r>
              <a:rPr lang="en-US" altLang="zh-CN" sz="2000" b="0" dirty="0" smtClean="0"/>
              <a:t>processing requirement is small (far from being doubled)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This all assumes CW retransmission; with MPDU retransmission (e.g. [10]), the processing is further relaxed</a:t>
            </a:r>
            <a:endParaRPr lang="en-US" altLang="zh-CN" sz="20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LDPC </a:t>
            </a:r>
            <a:r>
              <a:rPr lang="en-IE" dirty="0" err="1" smtClean="0">
                <a:solidFill>
                  <a:schemeClr val="tx1"/>
                </a:solidFill>
              </a:rPr>
              <a:t>Codeword</a:t>
            </a:r>
            <a:r>
              <a:rPr lang="en-IE" smtClean="0">
                <a:solidFill>
                  <a:schemeClr val="tx1"/>
                </a:solidFill>
              </a:rPr>
              <a:t> Processing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703" y="1671450"/>
            <a:ext cx="5554922" cy="3966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2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We looked at two aspects related to HARQ – the required memory, and the LDPC processing rate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We’ve shown that the impact of HARQ on the memory size and LDPC decoder processing is not as significant as previously thought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dirty="0" smtClean="0"/>
              <a:t>A later contribution will discuss the MAC processing rate aspect</a:t>
            </a:r>
            <a:endParaRPr lang="en-US" altLang="zh-CN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11-19-1979: HARQ performance analysis, Jan. </a:t>
            </a:r>
            <a:r>
              <a:rPr lang="en-US" sz="2000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/>
              <a:t>11-19-780: Consideration on HARQ, </a:t>
            </a:r>
            <a:r>
              <a:rPr lang="en-US" altLang="zh-CN" sz="2000" dirty="0" smtClean="0"/>
              <a:t>May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smtClean="0"/>
              <a:t>11-19-1080r0: </a:t>
            </a:r>
            <a:r>
              <a:rPr lang="en-US" altLang="zh-CN" sz="2000" dirty="0" smtClean="0"/>
              <a:t>HARQ Complexity, Sep.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www.qualcomm.com/news/releases/2019/01/07/qualcomm-demonstrates-continued-leadership-industry-transitions-wi-fi-6</a:t>
            </a:r>
            <a:endParaRPr lang="en-US" sz="20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11-19-1578: An HARQ Transmission Scheme for 11be, Nov. 2019</a:t>
            </a:r>
            <a:endParaRPr lang="en-US" altLang="zh-CN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[8], HARQ complexity was addressed, with focus on 3 major aspects: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Receiver LLR Memory requirements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PHY LDPC </a:t>
            </a:r>
            <a:r>
              <a:rPr lang="en-US" b="0" dirty="0" err="1" smtClean="0"/>
              <a:t>codeword</a:t>
            </a:r>
            <a:r>
              <a:rPr lang="en-US" b="0" dirty="0" smtClean="0"/>
              <a:t> processing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MAC layer processing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is an updated revision based on comments received during the </a:t>
            </a:r>
            <a:r>
              <a:rPr lang="en-US" b="0" dirty="0" err="1" smtClean="0"/>
              <a:t>conf</a:t>
            </a:r>
            <a:r>
              <a:rPr lang="en-US" b="0" dirty="0" smtClean="0"/>
              <a:t>-call; in particular, the following were updated/added: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Updated the memory area estimation (28nm→7nm conversion)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Added discussion about the general considerations with HARQ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Added </a:t>
            </a:r>
            <a:r>
              <a:rPr lang="en-US" dirty="0" smtClean="0"/>
              <a:t>more </a:t>
            </a:r>
            <a:r>
              <a:rPr lang="en-US" dirty="0" smtClean="0"/>
              <a:t>details on </a:t>
            </a:r>
            <a:r>
              <a:rPr lang="en-US" dirty="0" smtClean="0"/>
              <a:t>LDPC </a:t>
            </a:r>
            <a:r>
              <a:rPr lang="en-US" dirty="0" err="1" smtClean="0"/>
              <a:t>codeword</a:t>
            </a:r>
            <a:r>
              <a:rPr lang="en-US" dirty="0" smtClean="0"/>
              <a:t> </a:t>
            </a:r>
            <a:r>
              <a:rPr lang="en-US" dirty="0" smtClean="0"/>
              <a:t>processing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HARQ: General Considerations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HARQ can be used to significantly improve the performance, as shown in various contributions; in order to support HARQ, both transmitter and receiver need to accommodate it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At transmitter side, HARQ can be accommodated with minor design and spec changes, as suggested for example in [10]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100" dirty="0"/>
              <a:t>At receiver side, the major cost associated with HARQ is the memory required; we </a:t>
            </a:r>
            <a:r>
              <a:rPr lang="en-US" sz="2100" dirty="0" smtClean="0"/>
              <a:t>show </a:t>
            </a:r>
            <a:r>
              <a:rPr lang="en-US" sz="2100" dirty="0"/>
              <a:t>in this contribution that the impact on memory size is not very significant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HARQ support should be signaled via capability exchange; </a:t>
            </a:r>
            <a:r>
              <a:rPr lang="en-US" b="0" dirty="0" smtClean="0"/>
              <a:t>if either transmitter or receiver do not support it, it will not be used – no harm done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 transmission scheme that is backward compatible (e.g. no changes to encoder design) is hence preferred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Receiver should be able to indicate its memory size; </a:t>
            </a:r>
            <a:r>
              <a:rPr lang="en-US" dirty="0" smtClean="0"/>
              <a:t>both sides can then use this </a:t>
            </a:r>
            <a:r>
              <a:rPr lang="en-US" sz="2100" dirty="0"/>
              <a:t>information to dynamically adapt the retransmissions (requesting/selecting HARQ or ARQ mode)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3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start out with similar assumptions as in [8]: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An HARQ sequence (defined here as a block of data, e.g. PSDU, that is contained in the initial transmission and any subsequent HARQ retransmission) completes within a TXOP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A single HARQ sequence is active at any time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Memory is allocated for the LLRs for all code bits in the </a:t>
            </a:r>
            <a:r>
              <a:rPr lang="en-US" altLang="zh-CN" sz="1800" dirty="0" err="1" smtClean="0">
                <a:ea typeface="+mn-ea"/>
                <a:cs typeface="+mn-cs"/>
              </a:rPr>
              <a:t>codeword</a:t>
            </a:r>
            <a:endParaRPr lang="en-US" altLang="zh-CN" sz="1800" dirty="0" smtClean="0">
              <a:ea typeface="+mn-ea"/>
              <a:cs typeface="+mn-cs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Focus on Chase Combining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>
                <a:ea typeface="+mn-ea"/>
                <a:cs typeface="+mn-cs"/>
              </a:rPr>
              <a:t>5 bits are allocated for an LLR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the next slides, we compute the memory size respective to various scenarios, </a:t>
            </a:r>
            <a:r>
              <a:rPr lang="en-US" altLang="zh-CN" sz="2200" b="0" smtClean="0"/>
              <a:t>just like [8]</a:t>
            </a:r>
            <a:endParaRPr lang="en-US" altLang="zh-CN" sz="2200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Let us begin with a discussion of the memory size required for the LLRs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We will reuse the same </a:t>
            </a:r>
            <a:r>
              <a:rPr lang="en-US" altLang="zh-CN" b="0" dirty="0" smtClean="0"/>
              <a:t>scenarios of </a:t>
            </a:r>
            <a:r>
              <a:rPr lang="en-US" altLang="zh-CN" b="0" dirty="0"/>
              <a:t>data rates and durations given</a:t>
            </a:r>
            <a:br>
              <a:rPr lang="en-US" altLang="zh-CN" b="0" dirty="0"/>
            </a:br>
            <a:r>
              <a:rPr lang="en-US" altLang="zh-CN" b="0" dirty="0"/>
              <a:t>in the table </a:t>
            </a:r>
            <a:r>
              <a:rPr lang="en-US" altLang="zh-CN" b="0" dirty="0" smtClean="0"/>
              <a:t>below, </a:t>
            </a:r>
            <a:r>
              <a:rPr lang="en-US" altLang="zh-CN" b="0" dirty="0"/>
              <a:t>and </a:t>
            </a:r>
            <a:r>
              <a:rPr lang="en-US" altLang="zh-CN" b="0" dirty="0" smtClean="0"/>
              <a:t>then compute </a:t>
            </a:r>
            <a:r>
              <a:rPr lang="en-US" altLang="zh-CN" b="0" dirty="0"/>
              <a:t>the </a:t>
            </a:r>
            <a:r>
              <a:rPr lang="en-US" altLang="zh-CN" b="0" dirty="0" smtClean="0"/>
              <a:t>corresponding LLR </a:t>
            </a:r>
            <a:r>
              <a:rPr lang="en-US" altLang="zh-CN" b="0" dirty="0"/>
              <a:t>memory </a:t>
            </a:r>
            <a:r>
              <a:rPr lang="en-US" altLang="zh-CN" b="0" dirty="0" smtClean="0"/>
              <a:t>size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695605"/>
              </p:ext>
            </p:extLst>
          </p:nvPr>
        </p:nvGraphicFramePr>
        <p:xfrm>
          <a:off x="2783490" y="3872397"/>
          <a:ext cx="3653219" cy="23760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4117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2209102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2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Let us look at how many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> fail, on average, within a failed MPDU, where we assume 20% PER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look at three different</a:t>
            </a:r>
            <a:br>
              <a:rPr lang="en-US" altLang="zh-CN" b="0" dirty="0" smtClean="0"/>
            </a:br>
            <a:r>
              <a:rPr lang="en-US" altLang="zh-CN" b="0" dirty="0" smtClean="0"/>
              <a:t>MCS – each with a different</a:t>
            </a:r>
            <a:br>
              <a:rPr lang="en-US" altLang="zh-CN" b="0" dirty="0" smtClean="0"/>
            </a:br>
            <a:r>
              <a:rPr lang="en-US" altLang="zh-CN" b="0" dirty="0" smtClean="0"/>
              <a:t>coding rate - for a 1500B MPDU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results are shown in the</a:t>
            </a:r>
            <a:br>
              <a:rPr lang="en-US" altLang="zh-CN" b="0" dirty="0" smtClean="0"/>
            </a:br>
            <a:r>
              <a:rPr lang="en-US" altLang="zh-CN" b="0" dirty="0" smtClean="0"/>
              <a:t>figure on the right; the average</a:t>
            </a:r>
            <a:br>
              <a:rPr lang="en-US" altLang="zh-CN" b="0" dirty="0" smtClean="0"/>
            </a:br>
            <a:r>
              <a:rPr lang="en-US" altLang="zh-CN" b="0" dirty="0" smtClean="0"/>
              <a:t>number of failed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> is: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MCS 1 = 5.68 out of 13, ~43%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MCS 4 = 6.11 out of 9, ~67%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MCS 7 = 5.55 out of 8, ~69%</a:t>
            </a:r>
            <a:endParaRPr lang="en-US" altLang="zh-CN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286000"/>
            <a:ext cx="5388691" cy="403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6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Some things to consider before we compute the memory size: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b="0" dirty="0" smtClean="0"/>
              <a:t>Rate of 1Gbps corresponds to 1Mbit transmitted within 1msec, which means </a:t>
            </a:r>
            <a:br>
              <a:rPr lang="en-US" altLang="zh-CN" sz="1800" b="0" dirty="0" smtClean="0"/>
            </a:br>
            <a:r>
              <a:rPr lang="en-US" altLang="zh-CN" sz="1800" b="0" dirty="0" smtClean="0"/>
              <a:t/>
            </a:r>
            <a:br>
              <a:rPr lang="en-US" altLang="zh-CN" sz="1800" b="0" dirty="0" smtClean="0"/>
            </a:br>
            <a:r>
              <a:rPr lang="en-US" altLang="zh-CN" sz="1800" b="0" dirty="0" smtClean="0"/>
              <a:t/>
            </a:r>
            <a:br>
              <a:rPr lang="en-US" altLang="zh-CN" sz="1800" b="0" dirty="0" smtClean="0"/>
            </a:br>
            <a:r>
              <a:rPr lang="en-US" altLang="zh-CN" sz="1800" b="0" dirty="0" smtClean="0"/>
              <a:t>which is a rather large aggregation; s</a:t>
            </a:r>
            <a:r>
              <a:rPr lang="en-US" altLang="zh-CN" sz="1800" dirty="0" smtClean="0"/>
              <a:t>imilarly, 10Gbps transmitted within 1msec corresponds to ~833 MPDUs…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We assume packets of size 1500B are used for </a:t>
            </a:r>
            <a:r>
              <a:rPr lang="en-US" altLang="zh-CN" sz="1600" dirty="0"/>
              <a:t>such high data rates</a:t>
            </a:r>
            <a:endParaRPr lang="en-US" altLang="zh-CN" sz="1600" dirty="0" smtClean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 smtClean="0"/>
              <a:t>These are far from being typical scenarios; nevertheless, we will adopt them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Typical MCS selection/link adaptation works around 10% PER, however with HARQ we may aim for a higher, pre-combining PER, so let’s assume we operate around 20% PER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On average, as shown in previous slide, roughly half the </a:t>
            </a:r>
            <a:r>
              <a:rPr lang="en-US" altLang="zh-CN" sz="1800" dirty="0" err="1" smtClean="0"/>
              <a:t>codewords</a:t>
            </a:r>
            <a:r>
              <a:rPr lang="en-US" altLang="zh-CN" sz="1800" dirty="0" smtClean="0"/>
              <a:t> fail within a failed MPDU, for practical PER; let’s assume 66% of </a:t>
            </a:r>
            <a:r>
              <a:rPr lang="en-US" altLang="zh-CN" sz="1800" dirty="0" err="1" smtClean="0"/>
              <a:t>codewords</a:t>
            </a:r>
            <a:r>
              <a:rPr lang="en-US" altLang="zh-CN" sz="1800" dirty="0" smtClean="0"/>
              <a:t> fail on average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We need to store only LLRs corresponding to incorrectly decoded </a:t>
            </a:r>
            <a:r>
              <a:rPr lang="en-US" altLang="zh-CN" sz="1800" dirty="0" err="1" smtClean="0"/>
              <a:t>codewords</a:t>
            </a:r>
            <a:endParaRPr lang="en-US" altLang="zh-CN" sz="18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Based on the above, ~0.2*0.66= ~13% of transmitted </a:t>
            </a:r>
            <a:r>
              <a:rPr lang="en-US" altLang="zh-CN" sz="2200" b="0" dirty="0" err="1" smtClean="0"/>
              <a:t>codewords</a:t>
            </a:r>
            <a:r>
              <a:rPr lang="en-US" altLang="zh-CN" sz="2200" b="0" dirty="0" smtClean="0"/>
              <a:t> need to be stored (on average</a:t>
            </a:r>
            <a:r>
              <a:rPr lang="en-US" altLang="zh-CN" sz="2200" b="0" dirty="0"/>
              <a:t>); </a:t>
            </a:r>
            <a:r>
              <a:rPr lang="en-US" altLang="zh-CN" sz="2200" b="0" dirty="0" smtClean="0"/>
              <a:t>the memory </a:t>
            </a:r>
            <a:r>
              <a:rPr lang="en-US" altLang="zh-CN" sz="2200" b="0" dirty="0"/>
              <a:t>required for storing LLRs is the same irrespective of the HARQ feedback scheme</a:t>
            </a:r>
            <a:r>
              <a:rPr lang="en-US" altLang="zh-CN" sz="2200" b="0"/>
              <a:t>, </a:t>
            </a:r>
            <a:r>
              <a:rPr lang="en-US" altLang="zh-CN" sz="2200" b="0" smtClean="0"/>
              <a:t>since </a:t>
            </a:r>
            <a:r>
              <a:rPr lang="en-US" altLang="zh-CN" sz="2200" b="0" dirty="0"/>
              <a:t>only failed </a:t>
            </a:r>
            <a:r>
              <a:rPr lang="en-US" altLang="zh-CN" sz="2200" b="0" dirty="0" err="1"/>
              <a:t>codewords</a:t>
            </a:r>
            <a:r>
              <a:rPr lang="en-US" altLang="zh-CN" sz="2200" b="0" dirty="0"/>
              <a:t> are stored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22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823331"/>
              </p:ext>
            </p:extLst>
          </p:nvPr>
        </p:nvGraphicFramePr>
        <p:xfrm>
          <a:off x="2171700" y="2174632"/>
          <a:ext cx="4762500" cy="667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3" name="Equation" r:id="rId4" imgW="3352680" imgH="469800" progId="Equation.DSMT4">
                  <p:embed/>
                </p:oleObj>
              </mc:Choice>
              <mc:Fallback>
                <p:oleObj name="Equation" r:id="rId4" imgW="33526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1700" y="2174632"/>
                        <a:ext cx="4762500" cy="667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Based on the previous slide, we update the table with the respective LLR memory size, where we slightly modify </a:t>
            </a:r>
            <a:r>
              <a:rPr lang="en-US" altLang="zh-CN" b="0" dirty="0"/>
              <a:t>the memory size </a:t>
            </a:r>
            <a:r>
              <a:rPr lang="en-US" altLang="zh-CN" b="0" dirty="0" smtClean="0"/>
              <a:t>computation from [8]:</a:t>
            </a:r>
            <a:r>
              <a:rPr lang="en-US" altLang="zh-CN" b="0" dirty="0"/>
              <a:t/>
            </a:r>
            <a:br>
              <a:rPr lang="en-US" altLang="zh-CN" b="0" dirty="0"/>
            </a:br>
            <a:r>
              <a:rPr lang="en-US" altLang="zh-CN" b="0" dirty="0"/>
              <a:t/>
            </a:r>
            <a:br>
              <a:rPr lang="en-US" altLang="zh-CN" b="0" dirty="0"/>
            </a:br>
            <a:r>
              <a:rPr lang="en-US" altLang="zh-CN" b="0" dirty="0" smtClean="0"/>
              <a:t>where </a:t>
            </a:r>
            <a:r>
              <a:rPr lang="en-US" altLang="zh-CN" b="0" i="1" dirty="0"/>
              <a:t>D</a:t>
            </a:r>
            <a:r>
              <a:rPr lang="en-US" altLang="zh-CN" b="0" dirty="0"/>
              <a:t> is the data rate </a:t>
            </a:r>
            <a:r>
              <a:rPr lang="en-US" altLang="zh-CN" b="0" dirty="0" smtClean="0"/>
              <a:t>in</a:t>
            </a:r>
            <a:br>
              <a:rPr lang="en-US" altLang="zh-CN" b="0" dirty="0" smtClean="0"/>
            </a:br>
            <a:r>
              <a:rPr lang="en-US" altLang="zh-CN" b="0" dirty="0" smtClean="0"/>
              <a:t>Gb/sec, </a:t>
            </a:r>
            <a:r>
              <a:rPr lang="en-US" altLang="zh-CN" b="0" i="1" dirty="0" smtClean="0"/>
              <a:t>T</a:t>
            </a:r>
            <a:r>
              <a:rPr lang="en-US" altLang="zh-CN" b="0" dirty="0" smtClean="0"/>
              <a:t> </a:t>
            </a:r>
            <a:r>
              <a:rPr lang="en-US" altLang="zh-CN" b="0" dirty="0"/>
              <a:t>is the data </a:t>
            </a:r>
            <a:r>
              <a:rPr lang="en-US" altLang="zh-CN" b="0" dirty="0" smtClean="0"/>
              <a:t>field</a:t>
            </a:r>
            <a:br>
              <a:rPr lang="en-US" altLang="zh-CN" b="0" dirty="0" smtClean="0"/>
            </a:br>
            <a:r>
              <a:rPr lang="en-US" altLang="zh-CN" b="0" dirty="0" smtClean="0"/>
              <a:t>duration </a:t>
            </a:r>
            <a:r>
              <a:rPr lang="en-US" altLang="zh-CN" b="0" dirty="0"/>
              <a:t>in </a:t>
            </a:r>
            <a:r>
              <a:rPr lang="en-US" altLang="zh-CN" b="0" dirty="0" err="1"/>
              <a:t>msec</a:t>
            </a:r>
            <a:r>
              <a:rPr lang="en-US" altLang="zh-CN" b="0" dirty="0"/>
              <a:t>, </a:t>
            </a:r>
            <a:r>
              <a:rPr lang="en-US" altLang="zh-CN" b="0" dirty="0" smtClean="0"/>
              <a:t>and</a:t>
            </a:r>
            <a:br>
              <a:rPr lang="en-US" altLang="zh-CN" b="0" dirty="0" smtClean="0"/>
            </a:br>
            <a:r>
              <a:rPr lang="en-US" altLang="zh-CN" b="0" dirty="0" smtClean="0"/>
              <a:t>C is the ratio of </a:t>
            </a:r>
            <a:r>
              <a:rPr lang="en-US" altLang="zh-CN" b="0" dirty="0" err="1" smtClean="0"/>
              <a:t>codewords</a:t>
            </a:r>
            <a:r>
              <a:rPr lang="en-US" altLang="zh-CN" b="0" dirty="0" smtClean="0"/>
              <a:t/>
            </a:r>
            <a:br>
              <a:rPr lang="en-US" altLang="zh-CN" b="0" dirty="0" smtClean="0"/>
            </a:br>
            <a:r>
              <a:rPr lang="en-US" altLang="zh-CN" b="0" dirty="0" smtClean="0"/>
              <a:t>that needs to be stored</a:t>
            </a:r>
            <a:endParaRPr lang="en-US" altLang="zh-CN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 assume both C=13%</a:t>
            </a:r>
            <a:br>
              <a:rPr lang="en-US" altLang="zh-CN" b="0" dirty="0" smtClean="0"/>
            </a:br>
            <a:r>
              <a:rPr lang="en-US" altLang="zh-CN" b="0" dirty="0" smtClean="0"/>
              <a:t>and C=26%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Code </a:t>
            </a:r>
            <a:r>
              <a:rPr lang="en-US" altLang="zh-CN" b="0" dirty="0"/>
              <a:t>rate </a:t>
            </a:r>
            <a:r>
              <a:rPr lang="en-US" altLang="zh-CN" b="0" dirty="0" smtClean="0"/>
              <a:t>5/6 is assumed</a:t>
            </a:r>
            <a:endParaRPr lang="en-US" altLang="zh-CN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941516"/>
              </p:ext>
            </p:extLst>
          </p:nvPr>
        </p:nvGraphicFramePr>
        <p:xfrm>
          <a:off x="4112741" y="3541266"/>
          <a:ext cx="4876800" cy="25547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8859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  <a:gridCol w="1177789">
                  <a:extLst>
                    <a:ext uri="{9D8B030D-6E8A-4147-A177-3AD203B41FA5}">
                      <a16:colId xmlns:a16="http://schemas.microsoft.com/office/drawing/2014/main" val="4010536268"/>
                    </a:ext>
                  </a:extLst>
                </a:gridCol>
                <a:gridCol w="1334752">
                  <a:extLst>
                    <a:ext uri="{9D8B030D-6E8A-4147-A177-3AD203B41FA5}">
                      <a16:colId xmlns:a16="http://schemas.microsoft.com/office/drawing/2014/main" val="4207870569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Codeword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Storage Ratio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LLR Memory Size (MB)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4.65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74507"/>
              </p:ext>
            </p:extLst>
          </p:nvPr>
        </p:nvGraphicFramePr>
        <p:xfrm>
          <a:off x="3505200" y="2324997"/>
          <a:ext cx="495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5" name="Equation" r:id="rId4" imgW="3301920" imgH="507960" progId="Equation.DSMT4">
                  <p:embed/>
                </p:oleObj>
              </mc:Choice>
              <mc:Fallback>
                <p:oleObj name="Equation" r:id="rId4" imgW="33019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5200" y="2324997"/>
                        <a:ext cx="4953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Rough Estimate of LLR Memory Size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We will assume, similar to [8], MCS 11 with 2 SS, and Chase Combining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Since there are 11ax chipsets fabricated at 14nm process [9] in the market, we expect 11be to be fabricated at 7nm or below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Given an area ratio of </a:t>
            </a:r>
            <a:r>
              <a:rPr lang="en-US" altLang="zh-CN" sz="2000" b="0" dirty="0" smtClean="0"/>
              <a:t>4.5:1 </a:t>
            </a:r>
            <a:r>
              <a:rPr lang="en-US" altLang="zh-CN" sz="2000" b="0" dirty="0" smtClean="0"/>
              <a:t>(28nm→7nm process) and re-using the value of 0.155mm</a:t>
            </a:r>
            <a:r>
              <a:rPr lang="en-US" altLang="zh-CN" sz="2000" b="0" baseline="30000" dirty="0" smtClean="0"/>
              <a:t>2</a:t>
            </a:r>
            <a:r>
              <a:rPr lang="en-US" altLang="zh-CN" sz="2000" b="0" dirty="0" smtClean="0"/>
              <a:t>/Mb from [8], the </a:t>
            </a:r>
            <a:r>
              <a:rPr lang="en-US" altLang="zh-CN" sz="2000" b="0" dirty="0"/>
              <a:t>m</a:t>
            </a:r>
            <a:r>
              <a:rPr lang="en-US" altLang="zh-CN" sz="2000" b="0" dirty="0" smtClean="0"/>
              <a:t>emory die size at 7nm is </a:t>
            </a:r>
            <a:r>
              <a:rPr lang="en-US" altLang="zh-CN" sz="2000" b="0" dirty="0" smtClean="0"/>
              <a:t>0.034mm</a:t>
            </a:r>
            <a:r>
              <a:rPr lang="en-US" altLang="zh-CN" sz="2000" b="0" baseline="30000" dirty="0" smtClean="0"/>
              <a:t>2</a:t>
            </a:r>
            <a:r>
              <a:rPr lang="en-US" altLang="zh-CN" sz="2000" b="0" dirty="0" smtClean="0"/>
              <a:t>/Mb </a:t>
            </a:r>
            <a:r>
              <a:rPr lang="en-US" altLang="zh-CN" sz="2000" b="0" dirty="0" smtClean="0"/>
              <a:t>for memory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cells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000" b="0" dirty="0" smtClean="0"/>
              <a:t>The resulting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required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memory area</a:t>
            </a:r>
            <a:br>
              <a:rPr lang="en-US" altLang="zh-CN" sz="2000" b="0" dirty="0" smtClean="0"/>
            </a:br>
            <a:r>
              <a:rPr lang="en-US" altLang="zh-CN" sz="2000" b="0" dirty="0" smtClean="0"/>
              <a:t>is relatively</a:t>
            </a:r>
            <a:br>
              <a:rPr lang="en-US" altLang="zh-CN" sz="2000" b="0" dirty="0" smtClean="0"/>
            </a:br>
            <a:r>
              <a:rPr lang="en-US" altLang="zh-CN" sz="2000" b="0" dirty="0"/>
              <a:t>small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D5762C46-3CE1-49CA-A49B-DAC7160E9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098520"/>
              </p:ext>
            </p:extLst>
          </p:nvPr>
        </p:nvGraphicFramePr>
        <p:xfrm>
          <a:off x="2108886" y="3862593"/>
          <a:ext cx="6930297" cy="25547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5314">
                  <a:extLst>
                    <a:ext uri="{9D8B030D-6E8A-4147-A177-3AD203B41FA5}">
                      <a16:colId xmlns:a16="http://schemas.microsoft.com/office/drawing/2014/main" val="205883119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91393392"/>
                    </a:ext>
                  </a:extLst>
                </a:gridCol>
                <a:gridCol w="1419183">
                  <a:extLst>
                    <a:ext uri="{9D8B030D-6E8A-4147-A177-3AD203B41FA5}">
                      <a16:colId xmlns:a16="http://schemas.microsoft.com/office/drawing/2014/main" val="38894201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105362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0787056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94232180"/>
                    </a:ext>
                  </a:extLst>
                </a:gridCol>
              </a:tblGrid>
              <a:tr h="3394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(MHz)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 (Gb/s)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 of Data Field (ms)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Codeword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Storage Ratio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LLR Memory Size (MB)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SRAM Area (7nm) (mm</a:t>
                      </a:r>
                      <a:r>
                        <a:rPr lang="en-US" sz="1400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6697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0.029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679920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0.059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49566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0.45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7971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177232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2.23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614854"/>
                  </a:ext>
                </a:extLst>
              </a:tr>
              <a:tr h="3394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4.47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1.21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825529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Receiver LLR Memory Requirements – Required memory at STA (DL example)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61727</TotalTime>
  <Words>1481</Words>
  <Application>Microsoft Office PowerPoint</Application>
  <PresentationFormat>On-screen Show (4:3)</PresentationFormat>
  <Paragraphs>274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802-11-Submission</vt:lpstr>
      <vt:lpstr>Document</vt:lpstr>
      <vt:lpstr>Equation</vt:lpstr>
      <vt:lpstr>Revisiting HARQ Complexity</vt:lpstr>
      <vt:lpstr>Background</vt:lpstr>
      <vt:lpstr>HARQ: General Considerations</vt:lpstr>
      <vt:lpstr>Receiver LLR Memory Requirements</vt:lpstr>
      <vt:lpstr>Receiver LLR Memory Requirements – Rough Estimate of LLR Memory Size</vt:lpstr>
      <vt:lpstr>Receiver LLR Memory Requirements – Rough Estimate of LLR Memory Size</vt:lpstr>
      <vt:lpstr>Receiver LLR Memory Requirements – Rough Estimate of LLR Memory Size</vt:lpstr>
      <vt:lpstr>Receiver LLR Memory Requirements – Rough Estimate of LLR Memory Size</vt:lpstr>
      <vt:lpstr>Receiver LLR Memory Requirements – Required memory at STA (DL example)</vt:lpstr>
      <vt:lpstr>LDPC Codeword Processing</vt:lpstr>
      <vt:lpstr>LDPC Codeword Processing</vt:lpstr>
      <vt:lpstr>LDPC Codeword Processing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385</cp:revision>
  <cp:lastPrinted>1998-02-10T13:28:06Z</cp:lastPrinted>
  <dcterms:created xsi:type="dcterms:W3CDTF">2013-11-12T18:41:50Z</dcterms:created>
  <dcterms:modified xsi:type="dcterms:W3CDTF">2020-01-12T20:38:43Z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(3)RmwGh4zCVue6evV7qy/uzLd/OIQyrpPRDnqkAlol1QuiHhPmlxgGQV4xNkeaJ5cSdrLWarOw
KXBgxWYpVoujc2j3DWc4UAZcmJyDuN6CmatSat3FFFo74AQlzcM72jc/ckeBIOb+v2OUu8OM
Su+m02bHdM/TRwoAvJ88tSSrgfaLLgBeOlqf02mRImByEDKHTBlg5JWLHXTLSVdHIiOP8/BG
grmpc8/EGwihhUvaQY</vt:lpwstr>
  </property>
  <property fmtid="{D5CDD505-2E9C-101B-9397-08002B2CF9AE}" pid="4" name="_2015_ms_pID_7253431">
    <vt:lpwstr>9Nf9NRJ5O5M0MFnyQ3XWgAtvMgpYi6Pq5JbWD6SuR6dJ3vT5k1s84y
NJrx9S2lbxMCPjAXiaaWs1KF9b1Wlyk2o1/r+8EzBYti93QeSzwN0vuorhXj5J16Br4rTrqh
Bcvo5hY4SjKB5zs9Y5psKMnf4r9zZMJ2hmYndKdAaVYcmjdlyyQDa443KNcMv5UxhRB2mH2I
kf6cv2Wo/XqyZ4pvVJ+ckZ03rJwzLhBtqGML</vt:lpwstr>
  </property>
  <property fmtid="{D5CDD505-2E9C-101B-9397-08002B2CF9AE}" pid="5" name="_2015_ms_pID_7253432">
    <vt:lpwstr>uA==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