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7" r:id="rId3"/>
    <p:sldId id="292" r:id="rId4"/>
    <p:sldId id="293" r:id="rId5"/>
    <p:sldId id="301" r:id="rId6"/>
    <p:sldId id="294" r:id="rId7"/>
    <p:sldId id="295" r:id="rId8"/>
    <p:sldId id="296" r:id="rId9"/>
    <p:sldId id="297" r:id="rId10"/>
    <p:sldId id="298" r:id="rId11"/>
    <p:sldId id="299" r:id="rId12"/>
    <p:sldId id="291" r:id="rId13"/>
    <p:sldId id="272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059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666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17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00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23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56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019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629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410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00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9524" y="332601"/>
            <a:ext cx="37959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802.11-19/1923-00-0be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alcomm.com/news/releases/2019/01/07/qualcomm-demonstrates-continued-leadership-industry-transitions-wi-fi-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Revisiting HARQ Complexity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2019-11-08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796147"/>
              </p:ext>
            </p:extLst>
          </p:nvPr>
        </p:nvGraphicFramePr>
        <p:xfrm>
          <a:off x="766763" y="2547938"/>
          <a:ext cx="7037387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3" name="Document" r:id="rId4" imgW="8240717" imgH="4430282" progId="Word.Document.8">
                  <p:embed/>
                </p:oleObj>
              </mc:Choice>
              <mc:Fallback>
                <p:oleObj name="Document" r:id="rId4" imgW="8240717" imgH="4430282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2547938"/>
                        <a:ext cx="7037387" cy="377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The LDPC decoder processing rate is mainly dictated by the number of decoding iterations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The figure below shows the number of iterations required for the 1</a:t>
            </a:r>
            <a:r>
              <a:rPr lang="en-US" altLang="zh-CN" sz="2000" b="0" baseline="30000" dirty="0" smtClean="0"/>
              <a:t>st</a:t>
            </a:r>
            <a:r>
              <a:rPr lang="en-US" altLang="zh-CN" sz="2000" b="0" dirty="0" smtClean="0"/>
              <a:t> </a:t>
            </a:r>
            <a:r>
              <a:rPr lang="en-US" altLang="zh-CN" sz="2000" b="0" dirty="0" err="1" smtClean="0"/>
              <a:t>Tx</a:t>
            </a:r>
            <a:r>
              <a:rPr lang="en-US" altLang="zh-CN" sz="2000" b="0" dirty="0" smtClean="0"/>
              <a:t> (no combining) and the 2</a:t>
            </a:r>
            <a:r>
              <a:rPr lang="en-US" altLang="zh-CN" sz="2000" b="0" baseline="30000" dirty="0" smtClean="0"/>
              <a:t>nd</a:t>
            </a:r>
            <a:r>
              <a:rPr lang="en-US" altLang="zh-CN" sz="2000" b="0" dirty="0" smtClean="0"/>
              <a:t> </a:t>
            </a:r>
            <a:r>
              <a:rPr lang="en-US" altLang="zh-CN" sz="2000" b="0" dirty="0" err="1" smtClean="0"/>
              <a:t>Tx</a:t>
            </a:r>
            <a:r>
              <a:rPr lang="en-US" altLang="zh-CN" sz="2000" b="0" dirty="0" smtClean="0"/>
              <a:t/>
            </a:r>
            <a:br>
              <a:rPr lang="en-US" altLang="zh-CN" sz="2000" b="0" dirty="0" smtClean="0"/>
            </a:br>
            <a:r>
              <a:rPr lang="en-US" altLang="zh-CN" sz="2000" b="0" dirty="0" smtClean="0"/>
              <a:t>(after combining), for a scenario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where post-combining PER is 1%</a:t>
            </a:r>
            <a:endParaRPr lang="en-US" altLang="zh-CN" sz="2000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Maximum number of iterations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is set to 8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We assume here only 50% of the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coded bits are retransmitted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The average number of iterations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required for 1</a:t>
            </a:r>
            <a:r>
              <a:rPr lang="en-US" altLang="zh-CN" sz="2000" b="0" baseline="30000" dirty="0" smtClean="0"/>
              <a:t>st</a:t>
            </a:r>
            <a:r>
              <a:rPr lang="en-US" altLang="zh-CN" sz="2000" b="0" dirty="0" smtClean="0"/>
              <a:t> and 2</a:t>
            </a:r>
            <a:r>
              <a:rPr lang="en-US" altLang="zh-CN" sz="2000" b="0" baseline="30000" dirty="0" smtClean="0"/>
              <a:t>nd</a:t>
            </a:r>
            <a:r>
              <a:rPr lang="en-US" altLang="zh-CN" sz="2000" b="0" dirty="0" smtClean="0"/>
              <a:t> </a:t>
            </a:r>
            <a:r>
              <a:rPr lang="en-US" altLang="zh-CN" sz="2000" b="0" dirty="0" err="1" smtClean="0"/>
              <a:t>Tx</a:t>
            </a:r>
            <a:r>
              <a:rPr lang="en-US" altLang="zh-CN" sz="2000" b="0" dirty="0" smtClean="0"/>
              <a:t> are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6.6 and 3.7, respectively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LDPC </a:t>
            </a:r>
            <a:r>
              <a:rPr lang="en-IE" dirty="0" err="1" smtClean="0">
                <a:solidFill>
                  <a:schemeClr val="tx1"/>
                </a:solidFill>
              </a:rPr>
              <a:t>Codeword</a:t>
            </a:r>
            <a:r>
              <a:rPr lang="en-IE" smtClean="0">
                <a:solidFill>
                  <a:schemeClr val="tx1"/>
                </a:solidFill>
              </a:rPr>
              <a:t> Processing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5999" y="2537778"/>
            <a:ext cx="5288400" cy="396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10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The result on the previous slide means that within the retransmission, where only 50% of the coded bits are transmitted, the LDPC decoder needs to ‘work’ only ~50% of the time as well, so there is no real increase in LDPC </a:t>
            </a:r>
            <a:r>
              <a:rPr lang="en-US" altLang="zh-CN" sz="2000" b="0" dirty="0" err="1" smtClean="0"/>
              <a:t>codeword</a:t>
            </a:r>
            <a:r>
              <a:rPr lang="en-US" altLang="zh-CN" sz="2000" b="0" dirty="0" smtClean="0"/>
              <a:t> processing requirement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LDPC </a:t>
            </a:r>
            <a:r>
              <a:rPr lang="en-IE" dirty="0" err="1" smtClean="0">
                <a:solidFill>
                  <a:schemeClr val="tx1"/>
                </a:solidFill>
              </a:rPr>
              <a:t>Codeword</a:t>
            </a:r>
            <a:r>
              <a:rPr lang="en-IE" smtClean="0">
                <a:solidFill>
                  <a:schemeClr val="tx1"/>
                </a:solidFill>
              </a:rPr>
              <a:t> Processing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42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dirty="0" smtClean="0"/>
              <a:t>We looked at two aspects related to HARQ – the required memory, and the LDPC processing rate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dirty="0" smtClean="0"/>
              <a:t>We’ve shown that the impact of HARQ </a:t>
            </a:r>
            <a:r>
              <a:rPr lang="en-US" altLang="zh-CN" sz="2000" dirty="0" smtClean="0"/>
              <a:t>on the memory size and LDPC decoder processing is </a:t>
            </a:r>
            <a:r>
              <a:rPr lang="en-US" altLang="zh-CN" sz="2000" dirty="0" smtClean="0"/>
              <a:t>not as significant as previously thought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dirty="0" smtClean="0"/>
              <a:t>A later contribution will discuss the MAC processing rate aspect</a:t>
            </a:r>
            <a:endParaRPr lang="en-US" altLang="zh-CN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</p:spTree>
    <p:extLst>
      <p:ext uri="{BB962C8B-B14F-4D97-AF65-F5344CB8AC3E}">
        <p14:creationId xmlns:p14="http://schemas.microsoft.com/office/powerpoint/2010/main" val="24435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11-18-1587: HARQ for EHT, Sep.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11-18-1955: HARQ for EHT – Further Information,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11-18-1963: Discussion on HARQ for EHT,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11-19-1992: HARQ Feasibility,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11-19-2029: HARQ in EHT,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11-19-1979: HARQ performance analysis, Jan. </a:t>
            </a:r>
            <a:r>
              <a:rPr lang="en-US" sz="2000" dirty="0" smtClean="0"/>
              <a:t>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000" dirty="0"/>
              <a:t>11-19-780: Consideration on HARQ, </a:t>
            </a:r>
            <a:r>
              <a:rPr lang="en-US" altLang="zh-CN" sz="2000" dirty="0" smtClean="0"/>
              <a:t>May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000" dirty="0" smtClean="0"/>
              <a:t>11-19-1080: HARQ Complexity, Sep.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hlinkClick r:id="rId2"/>
              </a:rPr>
              <a:t>https://www.qualcomm.com/news/releases/2019/01/07/qualcomm-demonstrates-continued-leadership-industry-transitions-wi-fi-6</a:t>
            </a:r>
            <a:endParaRPr lang="en-US" altLang="zh-CN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</p:spTree>
    <p:extLst>
      <p:ext uri="{BB962C8B-B14F-4D97-AF65-F5344CB8AC3E}">
        <p14:creationId xmlns:p14="http://schemas.microsoft.com/office/powerpoint/2010/main" val="4472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Various contributions on Hybrid Automatic Repeat Request (HARQ) have been presented in previous meetings [1-7]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[8], HARQ complexity was addressed, with focus on 3 major aspects: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Receiver LLR Memory requirements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PHY LDPC </a:t>
            </a:r>
            <a:r>
              <a:rPr lang="en-US" b="0" dirty="0" err="1" smtClean="0"/>
              <a:t>codeword</a:t>
            </a:r>
            <a:r>
              <a:rPr lang="en-US" b="0" dirty="0" smtClean="0"/>
              <a:t> processing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MAC layer processing</a:t>
            </a:r>
            <a:endParaRPr lang="en-US" b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Here we want to address the first two aspects in detail, and give a different view, some of which is based on simulation results</a:t>
            </a: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Receiver LLR Memory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We start out with similar assumptions as in [8]: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>
                <a:ea typeface="+mn-ea"/>
                <a:cs typeface="+mn-cs"/>
              </a:rPr>
              <a:t>An HARQ sequence (defined here as a block of data, e.g. PSDU, that is contained in the initial transmission and any subsequent HARQ retransmission) completes within a TXOP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>
                <a:ea typeface="+mn-ea"/>
                <a:cs typeface="+mn-cs"/>
              </a:rPr>
              <a:t>A single HARQ sequence is active at any time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>
                <a:ea typeface="+mn-ea"/>
                <a:cs typeface="+mn-cs"/>
              </a:rPr>
              <a:t>Memory is allocated for the LLRs for all code bits in the </a:t>
            </a:r>
            <a:r>
              <a:rPr lang="en-US" altLang="zh-CN" sz="1800" dirty="0" err="1" smtClean="0">
                <a:ea typeface="+mn-ea"/>
                <a:cs typeface="+mn-cs"/>
              </a:rPr>
              <a:t>codeword</a:t>
            </a:r>
            <a:endParaRPr lang="en-US" altLang="zh-CN" sz="1800" dirty="0" smtClean="0">
              <a:ea typeface="+mn-ea"/>
              <a:cs typeface="+mn-cs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>
                <a:ea typeface="+mn-ea"/>
                <a:cs typeface="+mn-cs"/>
              </a:rPr>
              <a:t>Focus on Chase Combining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>
                <a:ea typeface="+mn-ea"/>
                <a:cs typeface="+mn-cs"/>
              </a:rPr>
              <a:t>5 bits are allocated for an LLR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In the next slides, we compute the memory size respective to various scenarios, </a:t>
            </a:r>
            <a:r>
              <a:rPr lang="en-US" altLang="zh-CN" sz="2200" b="0" smtClean="0"/>
              <a:t>just like [8]</a:t>
            </a:r>
            <a:endParaRPr lang="en-US" altLang="zh-CN" sz="2200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5457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Receiver LLR Memory Requirements – Rough Estimate of LLR Memory Size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Let us begin with a discussion of the memory size required for the LLRs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/>
              <a:t>We will reuse the same </a:t>
            </a:r>
            <a:r>
              <a:rPr lang="en-US" altLang="zh-CN" b="0" dirty="0" smtClean="0"/>
              <a:t>scenarios of </a:t>
            </a:r>
            <a:r>
              <a:rPr lang="en-US" altLang="zh-CN" b="0" dirty="0"/>
              <a:t>data rates and durations given</a:t>
            </a:r>
            <a:br>
              <a:rPr lang="en-US" altLang="zh-CN" b="0" dirty="0"/>
            </a:br>
            <a:r>
              <a:rPr lang="en-US" altLang="zh-CN" b="0" dirty="0"/>
              <a:t>in the table </a:t>
            </a:r>
            <a:r>
              <a:rPr lang="en-US" altLang="zh-CN" b="0" dirty="0" smtClean="0"/>
              <a:t>below, </a:t>
            </a:r>
            <a:r>
              <a:rPr lang="en-US" altLang="zh-CN" b="0" dirty="0"/>
              <a:t>and </a:t>
            </a:r>
            <a:r>
              <a:rPr lang="en-US" altLang="zh-CN" b="0" dirty="0" smtClean="0"/>
              <a:t>then compute </a:t>
            </a:r>
            <a:r>
              <a:rPr lang="en-US" altLang="zh-CN" b="0" dirty="0"/>
              <a:t>the </a:t>
            </a:r>
            <a:r>
              <a:rPr lang="en-US" altLang="zh-CN" b="0" dirty="0" smtClean="0"/>
              <a:t>corresponding LLR </a:t>
            </a:r>
            <a:r>
              <a:rPr lang="en-US" altLang="zh-CN" b="0" dirty="0"/>
              <a:t>memory </a:t>
            </a:r>
            <a:r>
              <a:rPr lang="en-US" altLang="zh-CN" b="0" dirty="0" smtClean="0"/>
              <a:t>size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D5762C46-3CE1-49CA-A49B-DAC7160E9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1695605"/>
              </p:ext>
            </p:extLst>
          </p:nvPr>
        </p:nvGraphicFramePr>
        <p:xfrm>
          <a:off x="2783490" y="3872397"/>
          <a:ext cx="3653219" cy="23760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4117">
                  <a:extLst>
                    <a:ext uri="{9D8B030D-6E8A-4147-A177-3AD203B41FA5}">
                      <a16:colId xmlns:a16="http://schemas.microsoft.com/office/drawing/2014/main" val="1391393392"/>
                    </a:ext>
                  </a:extLst>
                </a:gridCol>
                <a:gridCol w="2209102">
                  <a:extLst>
                    <a:ext uri="{9D8B030D-6E8A-4147-A177-3AD203B41FA5}">
                      <a16:colId xmlns:a16="http://schemas.microsoft.com/office/drawing/2014/main" val="3889420182"/>
                    </a:ext>
                  </a:extLst>
                </a:gridCol>
              </a:tblGrid>
              <a:tr h="33942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Rate (Gb/s)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Duration of Data Field (ms)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6697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679920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49566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79714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77232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614854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825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28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Let us look at how many </a:t>
            </a:r>
            <a:r>
              <a:rPr lang="en-US" altLang="zh-CN" b="0" dirty="0" err="1" smtClean="0"/>
              <a:t>codewords</a:t>
            </a:r>
            <a:r>
              <a:rPr lang="en-US" altLang="zh-CN" b="0" dirty="0" smtClean="0"/>
              <a:t> fail, on average, within a failed MPDU, where we assume 20% PER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We look at three different</a:t>
            </a:r>
            <a:br>
              <a:rPr lang="en-US" altLang="zh-CN" b="0" dirty="0" smtClean="0"/>
            </a:br>
            <a:r>
              <a:rPr lang="en-US" altLang="zh-CN" b="0" dirty="0" smtClean="0"/>
              <a:t>MCS – </a:t>
            </a:r>
            <a:r>
              <a:rPr lang="en-US" altLang="zh-CN" b="0" dirty="0" smtClean="0"/>
              <a:t>each with a different</a:t>
            </a:r>
            <a:br>
              <a:rPr lang="en-US" altLang="zh-CN" b="0" dirty="0" smtClean="0"/>
            </a:br>
            <a:r>
              <a:rPr lang="en-US" altLang="zh-CN" b="0" dirty="0" smtClean="0"/>
              <a:t>coding rate - for a 1500B MPDU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The results are shown in the</a:t>
            </a:r>
            <a:br>
              <a:rPr lang="en-US" altLang="zh-CN" b="0" dirty="0" smtClean="0"/>
            </a:br>
            <a:r>
              <a:rPr lang="en-US" altLang="zh-CN" b="0" dirty="0" smtClean="0"/>
              <a:t>figure on the right; the average</a:t>
            </a:r>
            <a:br>
              <a:rPr lang="en-US" altLang="zh-CN" b="0" dirty="0" smtClean="0"/>
            </a:br>
            <a:r>
              <a:rPr lang="en-US" altLang="zh-CN" b="0" dirty="0" smtClean="0"/>
              <a:t>number of failed </a:t>
            </a:r>
            <a:r>
              <a:rPr lang="en-US" altLang="zh-CN" b="0" dirty="0" err="1" smtClean="0"/>
              <a:t>codewords</a:t>
            </a:r>
            <a:r>
              <a:rPr lang="en-US" altLang="zh-CN" b="0" dirty="0" smtClean="0"/>
              <a:t> is: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/>
              <a:t>MCS 1 = 5.68 out of 13, ~43%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MCS 4 = 6.11 out of 9, ~67%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/>
              <a:t>MCS 7 = 5.55 out of 8, ~69%</a:t>
            </a:r>
            <a:endParaRPr lang="en-US" altLang="zh-CN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Receiver LLR Memory Requirements – Rough Estimate of LLR Memory Size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286000"/>
            <a:ext cx="5388691" cy="403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6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Some things to consider before we compute the memory size: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b="0" dirty="0" smtClean="0"/>
              <a:t>Rate of 1Gbps corresponds to 1Mbit transmitted within 1msec, which means </a:t>
            </a:r>
            <a:br>
              <a:rPr lang="en-US" altLang="zh-CN" sz="1800" b="0" dirty="0" smtClean="0"/>
            </a:br>
            <a:r>
              <a:rPr lang="en-US" altLang="zh-CN" sz="1800" b="0" dirty="0" smtClean="0"/>
              <a:t/>
            </a:r>
            <a:br>
              <a:rPr lang="en-US" altLang="zh-CN" sz="1800" b="0" dirty="0" smtClean="0"/>
            </a:br>
            <a:r>
              <a:rPr lang="en-US" altLang="zh-CN" sz="1800" b="0" dirty="0" smtClean="0"/>
              <a:t/>
            </a:r>
            <a:br>
              <a:rPr lang="en-US" altLang="zh-CN" sz="1800" b="0" dirty="0" smtClean="0"/>
            </a:br>
            <a:r>
              <a:rPr lang="en-US" altLang="zh-CN" sz="1800" b="0" dirty="0" smtClean="0"/>
              <a:t>which is a rather large aggregation; s</a:t>
            </a:r>
            <a:r>
              <a:rPr lang="en-US" altLang="zh-CN" sz="1800" dirty="0" smtClean="0"/>
              <a:t>imilarly, 10Gbps transmitted within 1msec corresponds to ~833 MPDUs…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600" dirty="0" smtClean="0"/>
              <a:t>We assume packets of size 1500B are used for </a:t>
            </a:r>
            <a:r>
              <a:rPr lang="en-US" altLang="zh-CN" sz="1600" dirty="0"/>
              <a:t>such high data rates</a:t>
            </a:r>
            <a:endParaRPr lang="en-US" altLang="zh-CN" sz="1600" dirty="0" smtClean="0"/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600" dirty="0" smtClean="0"/>
              <a:t>These are far from being typical scenarios; nevertheless, we will adopt them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Typical MCS selection/link adaptation works around 10% PER, however with HARQ we may aim for a higher, pre-combining PER, so let’s assume we operate around 20% PER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On average, as shown in previous slide, roughly half the </a:t>
            </a:r>
            <a:r>
              <a:rPr lang="en-US" altLang="zh-CN" sz="1800" dirty="0" err="1" smtClean="0"/>
              <a:t>codewords</a:t>
            </a:r>
            <a:r>
              <a:rPr lang="en-US" altLang="zh-CN" sz="1800" dirty="0" smtClean="0"/>
              <a:t> fail within a failed MPDU, for practical PER; let’s assume 66% of </a:t>
            </a:r>
            <a:r>
              <a:rPr lang="en-US" altLang="zh-CN" sz="1800" dirty="0" err="1" smtClean="0"/>
              <a:t>codewords</a:t>
            </a:r>
            <a:r>
              <a:rPr lang="en-US" altLang="zh-CN" sz="1800" dirty="0" smtClean="0"/>
              <a:t> fail on average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We need to store only LLRs corresponding to incorrectly decoded </a:t>
            </a:r>
            <a:r>
              <a:rPr lang="en-US" altLang="zh-CN" sz="1800" dirty="0" err="1" smtClean="0"/>
              <a:t>codewords</a:t>
            </a:r>
            <a:endParaRPr lang="en-US" altLang="zh-CN" sz="18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Based on the above, ~0.2*0.66= ~13% of transmitted </a:t>
            </a:r>
            <a:r>
              <a:rPr lang="en-US" altLang="zh-CN" sz="2200" b="0" dirty="0" err="1" smtClean="0"/>
              <a:t>codewords</a:t>
            </a:r>
            <a:r>
              <a:rPr lang="en-US" altLang="zh-CN" sz="2200" b="0" dirty="0" smtClean="0"/>
              <a:t> need to be stored (on average</a:t>
            </a:r>
            <a:r>
              <a:rPr lang="en-US" altLang="zh-CN" sz="2200" b="0" dirty="0"/>
              <a:t>); </a:t>
            </a:r>
            <a:r>
              <a:rPr lang="en-US" altLang="zh-CN" sz="2200" b="0" dirty="0" smtClean="0"/>
              <a:t>the memory </a:t>
            </a:r>
            <a:r>
              <a:rPr lang="en-US" altLang="zh-CN" sz="2200" b="0" dirty="0"/>
              <a:t>required for storing LLRs is the same irrespective of the HARQ feedback scheme</a:t>
            </a:r>
            <a:r>
              <a:rPr lang="en-US" altLang="zh-CN" sz="2200" b="0"/>
              <a:t>, </a:t>
            </a:r>
            <a:r>
              <a:rPr lang="en-US" altLang="zh-CN" sz="2200" b="0" smtClean="0"/>
              <a:t>since </a:t>
            </a:r>
            <a:r>
              <a:rPr lang="en-US" altLang="zh-CN" sz="2200" b="0" dirty="0"/>
              <a:t>only failed </a:t>
            </a:r>
            <a:r>
              <a:rPr lang="en-US" altLang="zh-CN" sz="2200" b="0" dirty="0" err="1"/>
              <a:t>codewords</a:t>
            </a:r>
            <a:r>
              <a:rPr lang="en-US" altLang="zh-CN" sz="2200" b="0" dirty="0"/>
              <a:t> are stored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sz="2200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823331"/>
              </p:ext>
            </p:extLst>
          </p:nvPr>
        </p:nvGraphicFramePr>
        <p:xfrm>
          <a:off x="2171700" y="2174632"/>
          <a:ext cx="4762500" cy="667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8" name="Equation" r:id="rId4" imgW="3352680" imgH="469800" progId="Equation.DSMT4">
                  <p:embed/>
                </p:oleObj>
              </mc:Choice>
              <mc:Fallback>
                <p:oleObj name="Equation" r:id="rId4" imgW="33526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71700" y="2174632"/>
                        <a:ext cx="4762500" cy="667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Receiver LLR Memory Requirements – Rough Estimate of LLR Memory Size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Based on the previous slide, we update the table with the respective LLR memory size, where we slightly modify </a:t>
            </a:r>
            <a:r>
              <a:rPr lang="en-US" altLang="zh-CN" b="0" dirty="0"/>
              <a:t>the memory size </a:t>
            </a:r>
            <a:r>
              <a:rPr lang="en-US" altLang="zh-CN" b="0" dirty="0" smtClean="0"/>
              <a:t>computation from [8]:</a:t>
            </a:r>
            <a:r>
              <a:rPr lang="en-US" altLang="zh-CN" b="0" dirty="0"/>
              <a:t/>
            </a:r>
            <a:br>
              <a:rPr lang="en-US" altLang="zh-CN" b="0" dirty="0"/>
            </a:br>
            <a:r>
              <a:rPr lang="en-US" altLang="zh-CN" b="0" dirty="0"/>
              <a:t/>
            </a:r>
            <a:br>
              <a:rPr lang="en-US" altLang="zh-CN" b="0" dirty="0"/>
            </a:br>
            <a:r>
              <a:rPr lang="en-US" altLang="zh-CN" b="0" dirty="0" smtClean="0"/>
              <a:t>where </a:t>
            </a:r>
            <a:r>
              <a:rPr lang="en-US" altLang="zh-CN" b="0" i="1" dirty="0"/>
              <a:t>D</a:t>
            </a:r>
            <a:r>
              <a:rPr lang="en-US" altLang="zh-CN" b="0" dirty="0"/>
              <a:t> is the data rate </a:t>
            </a:r>
            <a:r>
              <a:rPr lang="en-US" altLang="zh-CN" b="0" dirty="0" smtClean="0"/>
              <a:t>in</a:t>
            </a:r>
            <a:br>
              <a:rPr lang="en-US" altLang="zh-CN" b="0" dirty="0" smtClean="0"/>
            </a:br>
            <a:r>
              <a:rPr lang="en-US" altLang="zh-CN" b="0" dirty="0" smtClean="0"/>
              <a:t>Gb/sec, </a:t>
            </a:r>
            <a:r>
              <a:rPr lang="en-US" altLang="zh-CN" b="0" i="1" dirty="0" smtClean="0"/>
              <a:t>T</a:t>
            </a:r>
            <a:r>
              <a:rPr lang="en-US" altLang="zh-CN" b="0" dirty="0" smtClean="0"/>
              <a:t> </a:t>
            </a:r>
            <a:r>
              <a:rPr lang="en-US" altLang="zh-CN" b="0" dirty="0"/>
              <a:t>is the data </a:t>
            </a:r>
            <a:r>
              <a:rPr lang="en-US" altLang="zh-CN" b="0" dirty="0" smtClean="0"/>
              <a:t>field</a:t>
            </a:r>
            <a:br>
              <a:rPr lang="en-US" altLang="zh-CN" b="0" dirty="0" smtClean="0"/>
            </a:br>
            <a:r>
              <a:rPr lang="en-US" altLang="zh-CN" b="0" dirty="0" smtClean="0"/>
              <a:t>duration </a:t>
            </a:r>
            <a:r>
              <a:rPr lang="en-US" altLang="zh-CN" b="0" dirty="0"/>
              <a:t>in </a:t>
            </a:r>
            <a:r>
              <a:rPr lang="en-US" altLang="zh-CN" b="0" dirty="0" err="1"/>
              <a:t>msec</a:t>
            </a:r>
            <a:r>
              <a:rPr lang="en-US" altLang="zh-CN" b="0" dirty="0"/>
              <a:t>, </a:t>
            </a:r>
            <a:r>
              <a:rPr lang="en-US" altLang="zh-CN" b="0" dirty="0" smtClean="0"/>
              <a:t>and</a:t>
            </a:r>
            <a:br>
              <a:rPr lang="en-US" altLang="zh-CN" b="0" dirty="0" smtClean="0"/>
            </a:br>
            <a:r>
              <a:rPr lang="en-US" altLang="zh-CN" b="0" dirty="0" smtClean="0"/>
              <a:t>C is the ratio of </a:t>
            </a:r>
            <a:r>
              <a:rPr lang="en-US" altLang="zh-CN" b="0" dirty="0" err="1" smtClean="0"/>
              <a:t>codewords</a:t>
            </a:r>
            <a:r>
              <a:rPr lang="en-US" altLang="zh-CN" b="0" dirty="0" smtClean="0"/>
              <a:t/>
            </a:r>
            <a:br>
              <a:rPr lang="en-US" altLang="zh-CN" b="0" dirty="0" smtClean="0"/>
            </a:br>
            <a:r>
              <a:rPr lang="en-US" altLang="zh-CN" b="0" dirty="0" smtClean="0"/>
              <a:t>that needs to be stored</a:t>
            </a:r>
            <a:endParaRPr lang="en-US" altLang="zh-CN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We assume both C=13%</a:t>
            </a:r>
            <a:br>
              <a:rPr lang="en-US" altLang="zh-CN" b="0" dirty="0" smtClean="0"/>
            </a:br>
            <a:r>
              <a:rPr lang="en-US" altLang="zh-CN" b="0" dirty="0" smtClean="0"/>
              <a:t>and C=26%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Code </a:t>
            </a:r>
            <a:r>
              <a:rPr lang="en-US" altLang="zh-CN" b="0" dirty="0"/>
              <a:t>rate </a:t>
            </a:r>
            <a:r>
              <a:rPr lang="en-US" altLang="zh-CN" b="0" dirty="0" smtClean="0"/>
              <a:t>5/6 is assumed</a:t>
            </a:r>
            <a:endParaRPr lang="en-US" altLang="zh-CN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sz="1800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D5762C46-3CE1-49CA-A49B-DAC7160E9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941516"/>
              </p:ext>
            </p:extLst>
          </p:nvPr>
        </p:nvGraphicFramePr>
        <p:xfrm>
          <a:off x="4112741" y="3541266"/>
          <a:ext cx="4876800" cy="25547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8859">
                  <a:extLst>
                    <a:ext uri="{9D8B030D-6E8A-4147-A177-3AD203B41FA5}">
                      <a16:colId xmlns:a16="http://schemas.microsoft.com/office/drawing/2014/main" val="139139339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889420182"/>
                    </a:ext>
                  </a:extLst>
                </a:gridCol>
                <a:gridCol w="1177789">
                  <a:extLst>
                    <a:ext uri="{9D8B030D-6E8A-4147-A177-3AD203B41FA5}">
                      <a16:colId xmlns:a16="http://schemas.microsoft.com/office/drawing/2014/main" val="4010536268"/>
                    </a:ext>
                  </a:extLst>
                </a:gridCol>
                <a:gridCol w="1334752">
                  <a:extLst>
                    <a:ext uri="{9D8B030D-6E8A-4147-A177-3AD203B41FA5}">
                      <a16:colId xmlns:a16="http://schemas.microsoft.com/office/drawing/2014/main" val="4207870569"/>
                    </a:ext>
                  </a:extLst>
                </a:gridCol>
              </a:tblGrid>
              <a:tr h="33942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Rate (Gb/s)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Duration of Data Field (ms)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Codeword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Storage Ratio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LLR Memory Size (MB)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6697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679920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49566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79714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77232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4.65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614854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825529"/>
                  </a:ext>
                </a:extLst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74507"/>
              </p:ext>
            </p:extLst>
          </p:nvPr>
        </p:nvGraphicFramePr>
        <p:xfrm>
          <a:off x="3505200" y="2324997"/>
          <a:ext cx="4953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0" name="Equation" r:id="rId4" imgW="3301920" imgH="507960" progId="Equation.DSMT4">
                  <p:embed/>
                </p:oleObj>
              </mc:Choice>
              <mc:Fallback>
                <p:oleObj name="Equation" r:id="rId4" imgW="33019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05200" y="2324997"/>
                        <a:ext cx="49530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Receiver LLR Memory Requirements – Rough Estimate of LLR Memory Size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38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We will assume, similar to [8], MCS 11 with 2 SS, and Chase Combining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Since there are 11ax chipsets fabricated at 14nm process [9] in the market, we expect 11be to be fabricated at 7nm or below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Given a conservative area ratio of 10:1 (from 28nm to 7nm process), we assume </a:t>
            </a:r>
            <a:r>
              <a:rPr lang="en-US" altLang="zh-CN" sz="2000" b="0" dirty="0"/>
              <a:t>m</a:t>
            </a:r>
            <a:r>
              <a:rPr lang="en-US" altLang="zh-CN" sz="2000" b="0" dirty="0" smtClean="0"/>
              <a:t>emory die size at 7nm to be 0.016mm</a:t>
            </a:r>
            <a:r>
              <a:rPr lang="en-US" altLang="zh-CN" sz="2000" b="0" baseline="30000" dirty="0" smtClean="0"/>
              <a:t>2</a:t>
            </a:r>
            <a:r>
              <a:rPr lang="en-US" altLang="zh-CN" sz="2000" b="0" dirty="0" smtClean="0"/>
              <a:t>/Mb for memory cells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The resulting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memory area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is relatively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negligible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D5762C46-3CE1-49CA-A49B-DAC7160E9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3291381"/>
              </p:ext>
            </p:extLst>
          </p:nvPr>
        </p:nvGraphicFramePr>
        <p:xfrm>
          <a:off x="2108886" y="3862593"/>
          <a:ext cx="6930297" cy="25547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5314">
                  <a:extLst>
                    <a:ext uri="{9D8B030D-6E8A-4147-A177-3AD203B41FA5}">
                      <a16:colId xmlns:a16="http://schemas.microsoft.com/office/drawing/2014/main" val="205883119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391393392"/>
                    </a:ext>
                  </a:extLst>
                </a:gridCol>
                <a:gridCol w="1419183">
                  <a:extLst>
                    <a:ext uri="{9D8B030D-6E8A-4147-A177-3AD203B41FA5}">
                      <a16:colId xmlns:a16="http://schemas.microsoft.com/office/drawing/2014/main" val="388942018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1053626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20787056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94232180"/>
                    </a:ext>
                  </a:extLst>
                </a:gridCol>
              </a:tblGrid>
              <a:tr h="3394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(MHz)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Rate (Gb/s)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Duration of Data Field (ms)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Codeword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Storage Ratio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LLR Memory Size (MB)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SRAM Area (7nm) (mm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6697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0.014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679920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0.028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49566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79714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77232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614854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825529"/>
                  </a:ext>
                </a:extLst>
              </a:tr>
            </a:tbl>
          </a:graphicData>
        </a:graphic>
      </p:graphicFrame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Receiver LLR Memory Requirements – Required memory at STA (DL example)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84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As indicated in [8], with HARQ – depending on the retransmission scheme – less time may be required to transmit the code bits respective to an LDPC </a:t>
            </a:r>
            <a:r>
              <a:rPr lang="en-US" altLang="zh-CN" sz="2000" b="0" dirty="0" err="1" smtClean="0"/>
              <a:t>codeword</a:t>
            </a:r>
            <a:endParaRPr lang="en-US" altLang="zh-CN" sz="2000" b="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This means that more </a:t>
            </a:r>
            <a:r>
              <a:rPr lang="en-US" altLang="zh-CN" sz="2000" b="0" dirty="0" err="1" smtClean="0"/>
              <a:t>codewords</a:t>
            </a:r>
            <a:r>
              <a:rPr lang="en-US" altLang="zh-CN" sz="2000" b="0" dirty="0" smtClean="0"/>
              <a:t> may be transmitted in a given period of time; for example, as shown below, if 50% of the coded bits are retransmitted, then within any given time twice as many </a:t>
            </a:r>
            <a:r>
              <a:rPr lang="en-US" altLang="zh-CN" sz="2000" b="0" dirty="0" err="1" smtClean="0"/>
              <a:t>codewords</a:t>
            </a:r>
            <a:r>
              <a:rPr lang="en-US" altLang="zh-CN" sz="2000" b="0" dirty="0" smtClean="0"/>
              <a:t> are transmitted within a </a:t>
            </a:r>
            <a:r>
              <a:rPr lang="en-US" altLang="zh-CN" sz="2000" b="0" dirty="0" err="1" smtClean="0"/>
              <a:t>reTx</a:t>
            </a:r>
            <a:endParaRPr lang="en-US" altLang="zh-CN" sz="2000" b="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sz="2000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It appears as if </a:t>
            </a:r>
            <a:r>
              <a:rPr lang="en-US" altLang="zh-CN" sz="2000" b="0" dirty="0" err="1" smtClean="0"/>
              <a:t>codeword</a:t>
            </a:r>
            <a:r>
              <a:rPr lang="en-US" altLang="zh-CN" sz="2000" b="0" dirty="0" smtClean="0"/>
              <a:t> processing rate may need to be </a:t>
            </a:r>
            <a:r>
              <a:rPr lang="en-US" altLang="zh-CN" sz="2000" b="0" dirty="0"/>
              <a:t>increased; let us </a:t>
            </a:r>
            <a:r>
              <a:rPr lang="en-US" altLang="zh-CN" sz="2000" b="0" dirty="0" smtClean="0"/>
              <a:t>see if this is indeed true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LDPC </a:t>
            </a:r>
            <a:r>
              <a:rPr lang="en-IE" dirty="0" err="1" smtClean="0">
                <a:solidFill>
                  <a:schemeClr val="tx1"/>
                </a:solidFill>
              </a:rPr>
              <a:t>Codeword</a:t>
            </a:r>
            <a:r>
              <a:rPr lang="en-IE" smtClean="0">
                <a:solidFill>
                  <a:schemeClr val="tx1"/>
                </a:solidFill>
              </a:rPr>
              <a:t> Processing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1130" y="4088028"/>
            <a:ext cx="3733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100% of the code bits from the k-</a:t>
            </a:r>
            <a:r>
              <a:rPr lang="en-US" dirty="0" err="1" smtClean="0"/>
              <a:t>th</a:t>
            </a:r>
            <a:r>
              <a:rPr lang="en-US" dirty="0" smtClean="0"/>
              <a:t> LDPC </a:t>
            </a:r>
            <a:r>
              <a:rPr lang="en-US" dirty="0" err="1" smtClean="0"/>
              <a:t>Codeword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5248" y="4953000"/>
            <a:ext cx="1849396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dirty="0" smtClean="0"/>
              <a:t>50% of the code bits from the k-</a:t>
            </a:r>
            <a:r>
              <a:rPr lang="en-US" dirty="0" err="1" smtClean="0"/>
              <a:t>th</a:t>
            </a:r>
            <a:r>
              <a:rPr lang="en-US" dirty="0" smtClean="0"/>
              <a:t> LDPC </a:t>
            </a:r>
            <a:r>
              <a:rPr lang="en-US" dirty="0" err="1" smtClean="0"/>
              <a:t>Codeword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43844" y="4069493"/>
            <a:ext cx="646112" cy="5334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66776" y="4963644"/>
            <a:ext cx="646112" cy="5334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2281130" y="4773828"/>
            <a:ext cx="467291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97688" y="4507128"/>
            <a:ext cx="646112" cy="5334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34644" y="4953000"/>
            <a:ext cx="1862782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dirty="0" smtClean="0"/>
              <a:t>50% of the code bits from the k+1th LDPC </a:t>
            </a:r>
            <a:r>
              <a:rPr lang="en-US" dirty="0" err="1" smtClean="0"/>
              <a:t>Codeword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3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52168</TotalTime>
  <Words>1202</Words>
  <Application>Microsoft Office PowerPoint</Application>
  <PresentationFormat>On-screen Show (4:3)</PresentationFormat>
  <Paragraphs>252</Paragraphs>
  <Slides>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Times New Roman</vt:lpstr>
      <vt:lpstr>802-11-Submission</vt:lpstr>
      <vt:lpstr>Document</vt:lpstr>
      <vt:lpstr>Equation</vt:lpstr>
      <vt:lpstr>Revisiting HARQ Complexity</vt:lpstr>
      <vt:lpstr>Background</vt:lpstr>
      <vt:lpstr>Receiver LLR Memory Requirements</vt:lpstr>
      <vt:lpstr>Receiver LLR Memory Requirements – Rough Estimate of LLR Memory Size</vt:lpstr>
      <vt:lpstr>Receiver LLR Memory Requirements – Rough Estimate of LLR Memory Size</vt:lpstr>
      <vt:lpstr>Receiver LLR Memory Requirements – Rough Estimate of LLR Memory Size</vt:lpstr>
      <vt:lpstr>Receiver LLR Memory Requirements – Rough Estimate of LLR Memory Size</vt:lpstr>
      <vt:lpstr>Receiver LLR Memory Requirements – Required memory at STA (DL example)</vt:lpstr>
      <vt:lpstr>LDPC Codeword Processing</vt:lpstr>
      <vt:lpstr>LDPC Codeword Processing</vt:lpstr>
      <vt:lpstr>LDPC Codeword Processing</vt:lpstr>
      <vt:lpstr>Conclusions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Shimi Shilo (TRC)</cp:lastModifiedBy>
  <cp:revision>361</cp:revision>
  <cp:lastPrinted>1998-02-10T13:28:06Z</cp:lastPrinted>
  <dcterms:created xsi:type="dcterms:W3CDTF">2013-11-12T18:41:50Z</dcterms:created>
  <dcterms:modified xsi:type="dcterms:W3CDTF">2019-11-10T16:25:13Z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(3)CP39P54Kc17KfwuXt7cvBx/Ww5rCA7RcFXHjfOVmGylFNSopXIxgIoBujQNIsk3XpJX2dBmY
eO9c10pKNoTEzCM1tGNC3Ha8WgE8FtQcG441Se3xFpR7nOUCPOcWXFcVBNb1KfQaPAzfwAjs
+zjiJLc1mvhVEKtSxJRZ7f/bwA3xtobO7HZRC4axEs9vwFqX7sDu5+Zu8BURWxTfflcmC9qe
cHjY950V/StlrmWV7x</vt:lpwstr>
  </property>
  <property fmtid="{D5CDD505-2E9C-101B-9397-08002B2CF9AE}" pid="4" name="_2015_ms_pID_7253431">
    <vt:lpwstr>d3jkXCIE5QVc2NV0YU9ePzJ8PVPSf8sCiSlKoSl8OKmXOG+O6VLjP7
dVpWsNlKBmyGRaJlsFazuonoOwafdHtSNF4pvA+B+40Snsyr8fpHLGzMKcNMhU65jvGiNLPQ
XDgtmPHxgdwxH1v928lwZ5JaKgeT5YMORdaOJRVAt7CPQGxufyLEY/eRvImdvgPla0hA4/9p
BstqapTAz4x8yTOyCvCRtlBj5HBySkBs8V1l</vt:lpwstr>
  </property>
  <property fmtid="{D5CDD505-2E9C-101B-9397-08002B2CF9AE}" pid="5" name="_2015_ms_pID_7253432">
    <vt:lpwstr>wQ==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1537099423</vt:lpwstr>
  </property>
</Properties>
</file>