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08" r:id="rId3"/>
    <p:sldId id="327" r:id="rId4"/>
    <p:sldId id="328" r:id="rId5"/>
    <p:sldId id="329" r:id="rId6"/>
    <p:sldId id="330" r:id="rId7"/>
    <p:sldId id="31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802.11-19/1921-01-00be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Multi-link Architecture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2019-</a:t>
            </a:r>
            <a:r>
              <a:rPr lang="en-US" altLang="zh-CN" sz="2000" b="0" smtClean="0"/>
              <a:t>11</a:t>
            </a:r>
            <a:r>
              <a:rPr lang="en-US" sz="2000" b="0" smtClean="0"/>
              <a:t>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017"/>
              </p:ext>
            </p:extLst>
          </p:nvPr>
        </p:nvGraphicFramePr>
        <p:xfrm>
          <a:off x="1144587" y="2558324"/>
          <a:ext cx="70834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6" name="Document" r:id="rId4" imgW="8400542" imgH="4838273" progId="Word.Document.8">
                  <p:embed/>
                </p:oleObj>
              </mc:Choice>
              <mc:Fallback>
                <p:oleObj name="Document" r:id="rId4" imgW="8400542" imgH="4838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558324"/>
                        <a:ext cx="70834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Two configurations for multi-link were proposed in [1]</a:t>
            </a:r>
          </a:p>
          <a:p>
            <a:pPr lvl="1"/>
            <a:r>
              <a:rPr lang="en-US" sz="1400" dirty="0"/>
              <a:t>Packet level aggregation</a:t>
            </a:r>
          </a:p>
          <a:p>
            <a:pPr lvl="1"/>
            <a:r>
              <a:rPr lang="en-US" sz="1400" dirty="0"/>
              <a:t>Flow level </a:t>
            </a:r>
            <a:r>
              <a:rPr lang="en-US" sz="1400" dirty="0" smtClean="0"/>
              <a:t>aggregation</a:t>
            </a:r>
            <a:endParaRPr lang="en-US" sz="1400" dirty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Packet </a:t>
            </a:r>
            <a:r>
              <a:rPr lang="en-US" altLang="zh-CN" sz="2400" b="1" dirty="0">
                <a:ea typeface="+mn-ea"/>
                <a:cs typeface="+mn-cs"/>
              </a:rPr>
              <a:t>level </a:t>
            </a:r>
            <a:r>
              <a:rPr lang="en-US" altLang="zh-CN" sz="2400" b="1" dirty="0" smtClean="0">
                <a:ea typeface="+mn-ea"/>
                <a:cs typeface="+mn-cs"/>
              </a:rPr>
              <a:t>aggregation is much more promising compared with flow level aggregation</a:t>
            </a:r>
          </a:p>
          <a:p>
            <a:pPr lvl="1">
              <a:buFontTx/>
              <a:buChar char="–"/>
            </a:pPr>
            <a:r>
              <a:rPr lang="en-US" sz="1400" dirty="0" smtClean="0"/>
              <a:t>Increases </a:t>
            </a:r>
            <a:r>
              <a:rPr lang="en-US" sz="1400" dirty="0"/>
              <a:t>the peak </a:t>
            </a:r>
            <a:r>
              <a:rPr lang="en-US" sz="1400" dirty="0" smtClean="0"/>
              <a:t>throughput of a TID </a:t>
            </a:r>
            <a:r>
              <a:rPr lang="en-US" sz="1400" dirty="0"/>
              <a:t>by enabling simultaneous operations in different </a:t>
            </a:r>
            <a:r>
              <a:rPr lang="en-US" sz="1400" dirty="0" smtClean="0"/>
              <a:t>links</a:t>
            </a:r>
          </a:p>
          <a:p>
            <a:pPr lvl="1"/>
            <a:r>
              <a:rPr lang="en-US" altLang="zh-CN" sz="1400" dirty="0" smtClean="0"/>
              <a:t>Dynamic load balance of a TID</a:t>
            </a:r>
          </a:p>
          <a:p>
            <a:pPr lvl="1"/>
            <a:r>
              <a:rPr lang="en-US" altLang="zh-CN" sz="1400" dirty="0" smtClean="0"/>
              <a:t>Improves </a:t>
            </a:r>
            <a:r>
              <a:rPr lang="en-US" altLang="zh-CN" sz="1400" dirty="0"/>
              <a:t>the robustness and latency performance by duplicate transmission </a:t>
            </a:r>
            <a:r>
              <a:rPr lang="en-US" altLang="zh-CN" sz="1400" dirty="0" smtClean="0"/>
              <a:t>over </a:t>
            </a:r>
            <a:r>
              <a:rPr lang="en-US" altLang="zh-CN" sz="1400" dirty="0"/>
              <a:t>more than one link </a:t>
            </a:r>
            <a:r>
              <a:rPr lang="en-US" altLang="zh-CN" sz="1400" dirty="0" smtClean="0"/>
              <a:t> and so on</a:t>
            </a:r>
            <a:endParaRPr lang="en-US" sz="1400" dirty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work, we just show our opinion on the architecture for packet level aggregation (</a:t>
            </a:r>
            <a:r>
              <a:rPr lang="en-US" altLang="zh-CN" sz="2400" b="1" dirty="0" smtClean="0">
                <a:ea typeface="+mn-ea"/>
                <a:cs typeface="+mn-cs"/>
              </a:rPr>
              <a:t>MLD)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lvl="1"/>
            <a:r>
              <a:rPr lang="en-US" altLang="zh-CN" sz="1400" dirty="0" smtClean="0"/>
              <a:t>Try to reuse the existing PHY and MAC 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Device Architecture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981200"/>
            <a:ext cx="5783057" cy="4114800"/>
          </a:xfrm>
        </p:spPr>
        <p:txBody>
          <a:bodyPr/>
          <a:lstStyle/>
          <a:p>
            <a:r>
              <a:rPr lang="en-US" altLang="zh-CN" sz="2000" dirty="0" smtClean="0"/>
              <a:t>For the multi-link device, it has a shared high MAC and a few independent low MAC and PHY components</a:t>
            </a:r>
          </a:p>
          <a:p>
            <a:pPr lvl="1"/>
            <a:r>
              <a:rPr lang="en-US" sz="1400" dirty="0" smtClean="0"/>
              <a:t>Exposes </a:t>
            </a:r>
            <a:r>
              <a:rPr lang="en-US" sz="1400" dirty="0"/>
              <a:t>a single MAC SAP to the upper </a:t>
            </a:r>
            <a:r>
              <a:rPr lang="en-US" sz="1400" dirty="0" smtClean="0"/>
              <a:t>layer</a:t>
            </a:r>
          </a:p>
          <a:p>
            <a:pPr lvl="1"/>
            <a:r>
              <a:rPr lang="en-US" altLang="zh-CN" sz="1400" dirty="0" smtClean="0"/>
              <a:t>In the high MAC, perform global sequence number, </a:t>
            </a:r>
            <a:r>
              <a:rPr lang="en-US" altLang="zh-CN" sz="1400" dirty="0"/>
              <a:t>such association</a:t>
            </a:r>
            <a:r>
              <a:rPr lang="zh-CN" altLang="en-US" sz="1400" dirty="0"/>
              <a:t>，</a:t>
            </a:r>
            <a:r>
              <a:rPr lang="en-US" altLang="zh-CN" sz="1400" dirty="0" smtClean="0"/>
              <a:t>authentication</a:t>
            </a:r>
          </a:p>
          <a:p>
            <a:pPr lvl="1"/>
            <a:endParaRPr lang="en-US" altLang="zh-CN" sz="1400" dirty="0"/>
          </a:p>
          <a:p>
            <a:r>
              <a:rPr lang="en-US" altLang="zh-CN" sz="2000" dirty="0" smtClean="0"/>
              <a:t>At the transmitter side</a:t>
            </a:r>
          </a:p>
          <a:p>
            <a:pPr lvl="1"/>
            <a:r>
              <a:rPr lang="en-US" altLang="zh-CN" sz="1400" dirty="0" smtClean="0"/>
              <a:t>Distribute </a:t>
            </a:r>
            <a:r>
              <a:rPr lang="en-US" altLang="zh-CN" sz="1400" dirty="0"/>
              <a:t>the traffic to each low MAC, perform load </a:t>
            </a:r>
            <a:r>
              <a:rPr lang="en-US" altLang="zh-CN" sz="1400" dirty="0" smtClean="0"/>
              <a:t>balancing</a:t>
            </a:r>
          </a:p>
          <a:p>
            <a:pPr lvl="1"/>
            <a:r>
              <a:rPr lang="en-US" sz="1400" dirty="0" smtClean="0"/>
              <a:t>Assign a </a:t>
            </a:r>
            <a:r>
              <a:rPr lang="en-US" sz="1400" dirty="0"/>
              <a:t>global sequence </a:t>
            </a:r>
            <a:r>
              <a:rPr lang="en-US" sz="1400" dirty="0" smtClean="0"/>
              <a:t>number to a received packets from the upper layer</a:t>
            </a:r>
          </a:p>
          <a:p>
            <a:pPr lvl="1"/>
            <a:r>
              <a:rPr lang="en-US" sz="1400" dirty="0" smtClean="0"/>
              <a:t>Each low MAC </a:t>
            </a:r>
            <a:r>
              <a:rPr lang="en-US" altLang="zh-CN" sz="1400" dirty="0" smtClean="0"/>
              <a:t>is able to perform independent EDCA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CCA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sounding, may perform security mechanism</a:t>
            </a:r>
          </a:p>
          <a:p>
            <a:pPr lvl="1"/>
            <a:r>
              <a:rPr lang="en-US" sz="1400" dirty="0" smtClean="0"/>
              <a:t>May maintain the </a:t>
            </a:r>
            <a:r>
              <a:rPr lang="en-US" altLang="zh-CN" sz="1400" dirty="0" smtClean="0"/>
              <a:t>sequence number assignment for link based block acknowledgement as well as link specific MAC processing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  <p:grpSp>
        <p:nvGrpSpPr>
          <p:cNvPr id="58" name="组合 57"/>
          <p:cNvGrpSpPr/>
          <p:nvPr/>
        </p:nvGrpSpPr>
        <p:grpSpPr>
          <a:xfrm>
            <a:off x="6172200" y="1953729"/>
            <a:ext cx="2841911" cy="4312632"/>
            <a:chOff x="6172200" y="1953729"/>
            <a:chExt cx="2841911" cy="4312632"/>
          </a:xfrm>
        </p:grpSpPr>
        <p:sp>
          <p:nvSpPr>
            <p:cNvPr id="7" name="矩形 6"/>
            <p:cNvSpPr/>
            <p:nvPr/>
          </p:nvSpPr>
          <p:spPr bwMode="auto">
            <a:xfrm>
              <a:off x="6203906" y="2286000"/>
              <a:ext cx="2751547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6344691" y="2544879"/>
              <a:ext cx="1253699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7774677" y="2716302"/>
              <a:ext cx="102478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Multilink Management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6397321" y="2614844"/>
              <a:ext cx="1155409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Common </a:t>
              </a:r>
              <a:r>
                <a:rPr lang="en-US" altLang="zh-CN" sz="1100" dirty="0" smtClean="0"/>
                <a:t>Q</a:t>
              </a: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ueues 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6391617" y="3028055"/>
              <a:ext cx="1168091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Traffic</a:t>
              </a: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Steering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72200" y="3875608"/>
              <a:ext cx="1357064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6309810" y="4140776"/>
              <a:ext cx="1103408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Buffer Queues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6309807" y="4615150"/>
              <a:ext cx="1103408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EDCAF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6172200" y="5415540"/>
              <a:ext cx="1318384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7637070" y="3875608"/>
              <a:ext cx="1357064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7774680" y="4140776"/>
              <a:ext cx="1103408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Buffer Queues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" name="矩形 28"/>
            <p:cNvSpPr/>
            <p:nvPr/>
          </p:nvSpPr>
          <p:spPr bwMode="auto">
            <a:xfrm>
              <a:off x="7774677" y="4615150"/>
              <a:ext cx="1103408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EDCAF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7637070" y="5415540"/>
              <a:ext cx="1318384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2" name="直接箭头连接符 31"/>
            <p:cNvCxnSpPr>
              <a:stCxn id="7" idx="2"/>
              <a:endCxn id="13" idx="0"/>
            </p:cNvCxnSpPr>
            <p:nvPr/>
          </p:nvCxnSpPr>
          <p:spPr bwMode="auto">
            <a:xfrm flipH="1">
              <a:off x="6850733" y="3657600"/>
              <a:ext cx="728947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直接箭头连接符 34"/>
            <p:cNvCxnSpPr>
              <a:stCxn id="7" idx="2"/>
              <a:endCxn id="27" idx="0"/>
            </p:cNvCxnSpPr>
            <p:nvPr/>
          </p:nvCxnSpPr>
          <p:spPr bwMode="auto">
            <a:xfrm>
              <a:off x="7579680" y="3657600"/>
              <a:ext cx="735923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直接箭头连接符 38"/>
            <p:cNvCxnSpPr>
              <a:stCxn id="13" idx="2"/>
            </p:cNvCxnSpPr>
            <p:nvPr/>
          </p:nvCxnSpPr>
          <p:spPr bwMode="auto">
            <a:xfrm>
              <a:off x="6850733" y="52472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直接箭头连接符 39"/>
            <p:cNvCxnSpPr/>
            <p:nvPr/>
          </p:nvCxnSpPr>
          <p:spPr bwMode="auto">
            <a:xfrm>
              <a:off x="8280092" y="52472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直接箭头连接符 44"/>
            <p:cNvCxnSpPr/>
            <p:nvPr/>
          </p:nvCxnSpPr>
          <p:spPr bwMode="auto">
            <a:xfrm>
              <a:off x="6850733" y="58408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7" name="直接箭头连接符 46"/>
            <p:cNvCxnSpPr/>
            <p:nvPr/>
          </p:nvCxnSpPr>
          <p:spPr bwMode="auto">
            <a:xfrm>
              <a:off x="8280092" y="5854137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文本框 47"/>
            <p:cNvSpPr txBox="1"/>
            <p:nvPr/>
          </p:nvSpPr>
          <p:spPr>
            <a:xfrm>
              <a:off x="6884976" y="6004751"/>
              <a:ext cx="52823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TX 1</a:t>
              </a:r>
              <a:endParaRPr lang="en-US" sz="1100" dirty="0"/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8388845" y="6000148"/>
              <a:ext cx="489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TX 2</a:t>
              </a:r>
              <a:endParaRPr lang="en-US" sz="1100" dirty="0"/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6641466" y="3846405"/>
              <a:ext cx="9030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Low MAC 1</a:t>
              </a:r>
              <a:endParaRPr lang="en-US" sz="1050" dirty="0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8111093" y="3849806"/>
              <a:ext cx="9030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Low MAC 2</a:t>
              </a:r>
              <a:endParaRPr lang="en-US" sz="1050" dirty="0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7996472" y="2320329"/>
              <a:ext cx="9030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High MAC</a:t>
              </a:r>
              <a:endParaRPr lang="en-US" sz="1050" dirty="0"/>
            </a:p>
          </p:txBody>
        </p:sp>
        <p:cxnSp>
          <p:nvCxnSpPr>
            <p:cNvPr id="56" name="直接箭头连接符 55"/>
            <p:cNvCxnSpPr/>
            <p:nvPr/>
          </p:nvCxnSpPr>
          <p:spPr bwMode="auto">
            <a:xfrm>
              <a:off x="7620000" y="19546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7" name="文本框 56"/>
            <p:cNvSpPr txBox="1"/>
            <p:nvPr/>
          </p:nvSpPr>
          <p:spPr>
            <a:xfrm>
              <a:off x="7620000" y="1953729"/>
              <a:ext cx="12394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Single MAC SAP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007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</a:t>
            </a:r>
            <a:r>
              <a:rPr lang="en-US" altLang="zh-CN" dirty="0" smtClean="0"/>
              <a:t>Device Architecture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5512347" cy="4114800"/>
          </a:xfrm>
        </p:spPr>
        <p:txBody>
          <a:bodyPr/>
          <a:lstStyle/>
          <a:p>
            <a:r>
              <a:rPr lang="en-US" altLang="zh-CN" sz="2000" dirty="0"/>
              <a:t>At the </a:t>
            </a:r>
            <a:r>
              <a:rPr lang="en-US" altLang="zh-CN" sz="2000" dirty="0" smtClean="0"/>
              <a:t>receiver </a:t>
            </a:r>
            <a:r>
              <a:rPr lang="en-US" altLang="zh-CN" sz="2000" dirty="0"/>
              <a:t>side</a:t>
            </a:r>
          </a:p>
          <a:p>
            <a:pPr lvl="1"/>
            <a:r>
              <a:rPr lang="en-US" altLang="zh-CN" sz="1400" dirty="0" smtClean="0"/>
              <a:t>Collect the packets from the multiple links </a:t>
            </a:r>
          </a:p>
          <a:p>
            <a:pPr lvl="1"/>
            <a:r>
              <a:rPr lang="en-US" altLang="zh-CN" sz="1400" dirty="0" smtClean="0"/>
              <a:t>Perform buffer reordering based on the global sequence number, and send </a:t>
            </a:r>
            <a:r>
              <a:rPr lang="en-US" altLang="zh-CN" sz="1400" dirty="0"/>
              <a:t>them to </a:t>
            </a:r>
            <a:r>
              <a:rPr lang="en-US" altLang="zh-CN" sz="1400" dirty="0" smtClean="0"/>
              <a:t>the </a:t>
            </a:r>
            <a:r>
              <a:rPr lang="en-US" altLang="zh-CN" sz="1400" dirty="0"/>
              <a:t>upper layer in the </a:t>
            </a:r>
            <a:r>
              <a:rPr lang="en-US" altLang="zh-CN" sz="1400" dirty="0" smtClean="0"/>
              <a:t>order</a:t>
            </a:r>
          </a:p>
          <a:p>
            <a:pPr lvl="1"/>
            <a:r>
              <a:rPr lang="en-US" altLang="zh-CN" sz="1400" dirty="0" smtClean="0"/>
              <a:t>Perform link-based block acknowledgement based on its own scoreboard</a:t>
            </a:r>
            <a:r>
              <a:rPr lang="en-US" sz="1400" dirty="0" smtClean="0"/>
              <a:t>   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Global sequence number was assigned for each packet in the high MAC [1] and [2]</a:t>
            </a:r>
          </a:p>
          <a:p>
            <a:pPr lvl="1"/>
            <a:r>
              <a:rPr lang="en-US" altLang="zh-CN" sz="1400" dirty="0" smtClean="0"/>
              <a:t>Is o</a:t>
            </a:r>
            <a:r>
              <a:rPr lang="en-US" sz="1400" dirty="0" smtClean="0"/>
              <a:t>nly </a:t>
            </a:r>
            <a:r>
              <a:rPr lang="en-US" sz="1400" dirty="0"/>
              <a:t>needed by high MAC </a:t>
            </a:r>
            <a:r>
              <a:rPr lang="en-US" sz="1400" dirty="0" smtClean="0"/>
              <a:t>layer</a:t>
            </a:r>
          </a:p>
          <a:p>
            <a:pPr lvl="1"/>
            <a:r>
              <a:rPr lang="en-US" altLang="zh-CN" sz="1400" dirty="0" smtClean="0"/>
              <a:t>Can be </a:t>
            </a:r>
            <a:r>
              <a:rPr lang="en-US" altLang="zh-CN" sz="1400" dirty="0"/>
              <a:t>u</a:t>
            </a:r>
            <a:r>
              <a:rPr lang="en-US" sz="1400" dirty="0" smtClean="0"/>
              <a:t>sed </a:t>
            </a:r>
            <a:r>
              <a:rPr lang="en-US" sz="1400" dirty="0" smtClean="0"/>
              <a:t>for buffer ordering  </a:t>
            </a:r>
          </a:p>
          <a:p>
            <a:pPr lvl="1"/>
            <a:r>
              <a:rPr lang="en-US" altLang="zh-CN" sz="1400" dirty="0" smtClean="0"/>
              <a:t>B</a:t>
            </a:r>
            <a:r>
              <a:rPr lang="en-US" sz="1400" dirty="0" smtClean="0"/>
              <a:t>igger space size than the sequence number, </a:t>
            </a:r>
            <a:r>
              <a:rPr lang="en-US" altLang="zh-CN" sz="1400" dirty="0" smtClean="0"/>
              <a:t>and </a:t>
            </a:r>
            <a:r>
              <a:rPr lang="en-US" sz="1400" dirty="0" smtClean="0"/>
              <a:t>need</a:t>
            </a:r>
            <a:r>
              <a:rPr lang="en-US" altLang="zh-CN" sz="1400" dirty="0" smtClean="0"/>
              <a:t>s</a:t>
            </a:r>
            <a:r>
              <a:rPr lang="en-US" sz="1400" dirty="0" smtClean="0"/>
              <a:t> </a:t>
            </a:r>
            <a:r>
              <a:rPr lang="en-US" altLang="zh-CN" sz="1400" dirty="0" smtClean="0"/>
              <a:t>additional signaling (maybe zero overhead)</a:t>
            </a:r>
          </a:p>
          <a:p>
            <a:pPr lvl="1" indent="285750"/>
            <a:r>
              <a:rPr lang="en-US" altLang="zh-CN" sz="1400" dirty="0" smtClean="0"/>
              <a:t>If using SN field, it can not support legacy fragmentation.</a:t>
            </a:r>
            <a:endParaRPr lang="en-US" sz="14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  <p:grpSp>
        <p:nvGrpSpPr>
          <p:cNvPr id="34" name="组合 33"/>
          <p:cNvGrpSpPr/>
          <p:nvPr/>
        </p:nvGrpSpPr>
        <p:grpSpPr>
          <a:xfrm>
            <a:off x="6096000" y="1878475"/>
            <a:ext cx="2891393" cy="4311686"/>
            <a:chOff x="6096000" y="1878475"/>
            <a:chExt cx="2891393" cy="4311686"/>
          </a:xfrm>
        </p:grpSpPr>
        <p:sp>
          <p:nvSpPr>
            <p:cNvPr id="7" name="矩形 6"/>
            <p:cNvSpPr/>
            <p:nvPr/>
          </p:nvSpPr>
          <p:spPr bwMode="auto">
            <a:xfrm>
              <a:off x="6128259" y="2209800"/>
              <a:ext cx="2799455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6271495" y="2468679"/>
              <a:ext cx="1275527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7846389" y="2640102"/>
              <a:ext cx="922613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Multilink Management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6325041" y="2538644"/>
              <a:ext cx="1175526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Reordering Buffer</a:t>
              </a: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6319238" y="2951855"/>
              <a:ext cx="1188429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100" dirty="0"/>
                <a:t>Common Queues </a:t>
              </a:r>
              <a:endParaRPr lang="en-US" sz="1100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6096001" y="3799408"/>
              <a:ext cx="1380693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236007" y="4064576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RX Buffer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6236004" y="4538950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Scoreboard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6096000" y="5339340"/>
              <a:ext cx="1341339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7586376" y="3799408"/>
              <a:ext cx="1380693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7726382" y="4064576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RX Buffer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7726379" y="4538950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100" dirty="0"/>
                <a:t>Scoreboard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7586375" y="5339340"/>
              <a:ext cx="1341339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0" name="直接箭头连接符 19"/>
            <p:cNvCxnSpPr>
              <a:stCxn id="7" idx="2"/>
              <a:endCxn id="12" idx="0"/>
            </p:cNvCxnSpPr>
            <p:nvPr/>
          </p:nvCxnSpPr>
          <p:spPr bwMode="auto">
            <a:xfrm flipH="1">
              <a:off x="6786348" y="3581400"/>
              <a:ext cx="741639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1" name="直接箭头连接符 20"/>
            <p:cNvCxnSpPr>
              <a:stCxn id="7" idx="2"/>
              <a:endCxn id="16" idx="0"/>
            </p:cNvCxnSpPr>
            <p:nvPr/>
          </p:nvCxnSpPr>
          <p:spPr bwMode="auto">
            <a:xfrm>
              <a:off x="7527987" y="3581400"/>
              <a:ext cx="748736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2" name="直接箭头连接符 21"/>
            <p:cNvCxnSpPr>
              <a:stCxn id="12" idx="2"/>
            </p:cNvCxnSpPr>
            <p:nvPr/>
          </p:nvCxnSpPr>
          <p:spPr bwMode="auto">
            <a:xfrm>
              <a:off x="6786348" y="51710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none"/>
            </a:ln>
            <a:effectLst/>
          </p:spPr>
        </p:cxnSp>
        <p:cxnSp>
          <p:nvCxnSpPr>
            <p:cNvPr id="23" name="直接箭头连接符 22"/>
            <p:cNvCxnSpPr/>
            <p:nvPr/>
          </p:nvCxnSpPr>
          <p:spPr bwMode="auto">
            <a:xfrm>
              <a:off x="8240594" y="51710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4" name="直接箭头连接符 23"/>
            <p:cNvCxnSpPr/>
            <p:nvPr/>
          </p:nvCxnSpPr>
          <p:spPr bwMode="auto">
            <a:xfrm>
              <a:off x="6786348" y="57646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5" name="直接箭头连接符 24"/>
            <p:cNvCxnSpPr/>
            <p:nvPr/>
          </p:nvCxnSpPr>
          <p:spPr bwMode="auto">
            <a:xfrm>
              <a:off x="8240594" y="5761311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6" name="文本框 25"/>
            <p:cNvSpPr txBox="1"/>
            <p:nvPr/>
          </p:nvSpPr>
          <p:spPr>
            <a:xfrm>
              <a:off x="6821187" y="5928551"/>
              <a:ext cx="5374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RX 1</a:t>
              </a:r>
              <a:endParaRPr lang="en-US" sz="1100" dirty="0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8351241" y="5923948"/>
              <a:ext cx="4977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RX 2</a:t>
              </a:r>
              <a:endParaRPr lang="en-US" sz="1100" dirty="0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573438" y="3770205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Low MAC 1</a:t>
              </a:r>
              <a:endParaRPr lang="en-US" sz="1050" dirty="0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8068652" y="3773606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Low MAC 2</a:t>
              </a:r>
              <a:endParaRPr lang="en-US" sz="1050" dirty="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7952036" y="2244129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High MAC</a:t>
              </a:r>
              <a:endParaRPr lang="en-US" sz="1050" dirty="0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7620000" y="1953729"/>
              <a:ext cx="12394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Single MAC SAP</a:t>
              </a:r>
              <a:endParaRPr lang="en-US" sz="1100" dirty="0"/>
            </a:p>
          </p:txBody>
        </p:sp>
        <p:cxnSp>
          <p:nvCxnSpPr>
            <p:cNvPr id="33" name="直接箭头连接符 32"/>
            <p:cNvCxnSpPr/>
            <p:nvPr/>
          </p:nvCxnSpPr>
          <p:spPr bwMode="auto">
            <a:xfrm>
              <a:off x="7547022" y="18784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8262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Scoreboard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Is that possible to just have one scoreboard shared by more than one STA of the MLD? </a:t>
            </a:r>
          </a:p>
          <a:p>
            <a:pPr lvl="1"/>
            <a:r>
              <a:rPr lang="en-US" altLang="zh-CN" sz="1400" dirty="0"/>
              <a:t>This </a:t>
            </a:r>
            <a:r>
              <a:rPr lang="en-US" altLang="zh-CN" sz="1400" dirty="0" smtClean="0"/>
              <a:t>kind of </a:t>
            </a:r>
            <a:r>
              <a:rPr lang="en-US" altLang="zh-CN" sz="1400" dirty="0" smtClean="0"/>
              <a:t>scoreboard </a:t>
            </a:r>
            <a:r>
              <a:rPr lang="en-US" altLang="zh-CN" sz="1400" dirty="0"/>
              <a:t>should </a:t>
            </a:r>
            <a:r>
              <a:rPr lang="en-US" altLang="zh-CN" sz="1400" dirty="0" smtClean="0"/>
              <a:t>be a RAM which provide more than one port to be </a:t>
            </a:r>
            <a:r>
              <a:rPr lang="en-US" altLang="zh-CN" sz="1400" dirty="0"/>
              <a:t>read and written </a:t>
            </a:r>
            <a:r>
              <a:rPr lang="en-US" altLang="zh-CN" sz="1400" dirty="0" smtClean="0"/>
              <a:t>simultaneously</a:t>
            </a:r>
          </a:p>
          <a:p>
            <a:pPr lvl="1"/>
            <a:r>
              <a:rPr lang="en-US" altLang="zh-CN" sz="1400" dirty="0" smtClean="0"/>
              <a:t>However, true two dual RAM is more expensive than the existing single port RAN</a:t>
            </a:r>
          </a:p>
          <a:p>
            <a:pPr lvl="1"/>
            <a:r>
              <a:rPr lang="en-US" altLang="zh-CN" sz="1400" dirty="0" smtClean="0"/>
              <a:t>Three-port RAM is rarely used now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Hence, we suggest to have a scoreboard for each one STA of the </a:t>
            </a:r>
            <a:r>
              <a:rPr lang="en-US" altLang="zh-CN" sz="2400" b="1" dirty="0" smtClean="0">
                <a:ea typeface="+mn-ea"/>
                <a:cs typeface="+mn-cs"/>
              </a:rPr>
              <a:t>MLD.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If there is a sequence number for each link, the sizes of each scoreboard could be different, depending on the data rate of the corresponding link</a:t>
            </a:r>
          </a:p>
          <a:p>
            <a:pPr lvl="1"/>
            <a:r>
              <a:rPr lang="en-US" altLang="zh-CN" sz="1400" dirty="0"/>
              <a:t>There is no overhead for bitmap in BA which could be the same size as today</a:t>
            </a:r>
          </a:p>
          <a:p>
            <a:pPr marL="342900" lvl="1" indent="-342900">
              <a:buChar char="•"/>
            </a:pP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4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the following items</a:t>
            </a:r>
          </a:p>
          <a:p>
            <a:pPr lvl="1"/>
            <a:r>
              <a:rPr lang="en-US" altLang="zh-CN" sz="1600" dirty="0"/>
              <a:t>Have a scoreboard for each one STA of the MLD</a:t>
            </a:r>
          </a:p>
          <a:p>
            <a:pPr lvl="1"/>
            <a:r>
              <a:rPr lang="en-US" altLang="zh-CN" sz="1600" dirty="0"/>
              <a:t>Global sequence number </a:t>
            </a:r>
            <a:r>
              <a:rPr lang="en-US" altLang="zh-CN" sz="1600" dirty="0" smtClean="0"/>
              <a:t>is not indicated by SN field</a:t>
            </a:r>
          </a:p>
          <a:p>
            <a:pPr lvl="1"/>
            <a:r>
              <a:rPr lang="en-US" altLang="zh-CN" sz="1600" dirty="0" smtClean="0"/>
              <a:t>Sequence number for a link could be optionally assigned </a:t>
            </a:r>
            <a:endParaRPr lang="en-US" altLang="zh-CN" sz="1600" dirty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7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[1] IEEE 802.11-19/0823r2 Multi-link aggregation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 smtClean="0"/>
              <a:t>[2] </a:t>
            </a:r>
            <a:r>
              <a:rPr lang="en-US" altLang="zh-CN" sz="2000" dirty="0"/>
              <a:t>IEEE 802.11-19/1575r0 Multi-link BA operation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68960</TotalTime>
  <Words>622</Words>
  <Application>Microsoft Office PowerPoint</Application>
  <PresentationFormat>全屏显示(4:3)</PresentationFormat>
  <Paragraphs>106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ＭＳ Ｐゴシック</vt:lpstr>
      <vt:lpstr>Times New Roman</vt:lpstr>
      <vt:lpstr>802-11-Submission</vt:lpstr>
      <vt:lpstr>Document</vt:lpstr>
      <vt:lpstr>Multi-link Architecture</vt:lpstr>
      <vt:lpstr>Background</vt:lpstr>
      <vt:lpstr>Multi-link Device Architecture</vt:lpstr>
      <vt:lpstr>Multi-link Device Architecture</vt:lpstr>
      <vt:lpstr>Scoreboard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467</cp:revision>
  <cp:lastPrinted>1998-02-10T13:28:06Z</cp:lastPrinted>
  <dcterms:created xsi:type="dcterms:W3CDTF">2013-11-12T18:41:50Z</dcterms:created>
  <dcterms:modified xsi:type="dcterms:W3CDTF">2020-01-16T00:26:16Z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(3)YE5sWJOqLzh4282cpBPMKSKbTglC8V31m36QJjsxOExxCYoXc19olud4PAI6p2JyaEC8PN0K
Wz013IGihxZFDfh68QR3Vu+MlPuqKmmNFlU+pPCxSJIekCVnYBXVrJTlDM9NJcCpyFbgZv5o
xf9HBcyGmFwg49T0gS6ncpm39Sz76tgzzzJ6vkfBRXLuNbmpCQ4Ku8WnZRaqG3hBnwDO3nfw
PLtXe5n2N6W/vcNKTY</vt:lpwstr>
  </property>
  <property fmtid="{D5CDD505-2E9C-101B-9397-08002B2CF9AE}" pid="4" name="_2015_ms_pID_7253431">
    <vt:lpwstr>NV1K6gVPTgKXo+Vg/sjIr5rVcVDRTQqrH4oQLX/Ku3exJKcr6Sas2g
pMvwVc4oqD+CoCa0g0txhLuDswQOhOLE9uEHRESfJzypm/WCqeO0Jv+F7g+Y6Vb3Xx5i/M8G
l1vPLZWgtb1O8YhQkBJAAjLCBJQreUcGbjJBM6x/u4IytKVKXJSWxyYMJkdcU0ZnFa2kmSMg
DGdKWc9q1Hgh5agu12WgoxrfcDrZ7xdF+JUV</vt:lpwstr>
  </property>
  <property fmtid="{D5CDD505-2E9C-101B-9397-08002B2CF9AE}" pid="5" name="_2015_ms_pID_7253432">
    <vt:lpwstr>kD48F4Fl/kqkGp0onycdfYo=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1578889784</vt:lpwstr>
  </property>
</Properties>
</file>