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08" r:id="rId3"/>
    <p:sldId id="327" r:id="rId4"/>
    <p:sldId id="328" r:id="rId5"/>
    <p:sldId id="31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802.11-19/1921-00-00be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Multi-link Architecture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2019-</a:t>
            </a:r>
            <a:r>
              <a:rPr lang="en-US" altLang="zh-CN" sz="2000" b="0" smtClean="0"/>
              <a:t>11</a:t>
            </a:r>
            <a:r>
              <a:rPr lang="en-US" sz="2000" b="0" smtClean="0"/>
              <a:t>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363017"/>
              </p:ext>
            </p:extLst>
          </p:nvPr>
        </p:nvGraphicFramePr>
        <p:xfrm>
          <a:off x="1144587" y="2558324"/>
          <a:ext cx="7083425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4" name="Document" r:id="rId4" imgW="8400542" imgH="4838273" progId="Word.Document.8">
                  <p:embed/>
                </p:oleObj>
              </mc:Choice>
              <mc:Fallback>
                <p:oleObj name="Document" r:id="rId4" imgW="8400542" imgH="48382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7" y="2558324"/>
                        <a:ext cx="7083425" cy="407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configurations for multi-link were proposed in [1]</a:t>
            </a:r>
          </a:p>
          <a:p>
            <a:pPr lvl="1"/>
            <a:r>
              <a:rPr lang="en-US" sz="1400" dirty="0"/>
              <a:t>Packet level aggregation</a:t>
            </a:r>
          </a:p>
          <a:p>
            <a:pPr lvl="1"/>
            <a:r>
              <a:rPr lang="en-US" sz="1400" dirty="0"/>
              <a:t>Flow level </a:t>
            </a:r>
            <a:r>
              <a:rPr lang="en-US" sz="1400" dirty="0" smtClean="0"/>
              <a:t>aggregation</a:t>
            </a:r>
            <a:endParaRPr lang="en-US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Packet </a:t>
            </a:r>
            <a:r>
              <a:rPr lang="en-US" altLang="zh-CN" sz="2400" b="1" dirty="0">
                <a:ea typeface="+mn-ea"/>
                <a:cs typeface="+mn-cs"/>
              </a:rPr>
              <a:t>level </a:t>
            </a:r>
            <a:r>
              <a:rPr lang="en-US" altLang="zh-CN" sz="2400" b="1" dirty="0" smtClean="0">
                <a:ea typeface="+mn-ea"/>
                <a:cs typeface="+mn-cs"/>
              </a:rPr>
              <a:t>aggregation is much more promising compared with flow level aggregation</a:t>
            </a:r>
          </a:p>
          <a:p>
            <a:pPr lvl="1">
              <a:buFontTx/>
              <a:buChar char="–"/>
            </a:pPr>
            <a:r>
              <a:rPr lang="en-US" sz="1400" dirty="0" smtClean="0"/>
              <a:t>Increases </a:t>
            </a:r>
            <a:r>
              <a:rPr lang="en-US" sz="1400" dirty="0"/>
              <a:t>the peak throughput by enabling simultaneous operations in different </a:t>
            </a:r>
            <a:r>
              <a:rPr lang="en-US" sz="1400" dirty="0" smtClean="0"/>
              <a:t>links</a:t>
            </a:r>
          </a:p>
          <a:p>
            <a:pPr lvl="1"/>
            <a:r>
              <a:rPr lang="en-US" altLang="zh-CN" sz="1400" dirty="0" smtClean="0"/>
              <a:t>Dynamic </a:t>
            </a:r>
            <a:r>
              <a:rPr lang="en-US" altLang="zh-CN" sz="1400" dirty="0" smtClean="0"/>
              <a:t>load balance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Improves </a:t>
            </a:r>
            <a:r>
              <a:rPr lang="en-US" altLang="zh-CN" sz="1400" dirty="0"/>
              <a:t>the robustness and latency performance by duplicate transmission or the same traffic transmission over more than one link </a:t>
            </a:r>
            <a:r>
              <a:rPr lang="en-US" altLang="zh-CN" sz="1400" dirty="0" smtClean="0"/>
              <a:t> and so on</a:t>
            </a:r>
            <a:endParaRPr lang="en-US" altLang="zh-CN" sz="1400" dirty="0"/>
          </a:p>
          <a:p>
            <a:pPr lvl="1">
              <a:buFontTx/>
              <a:buChar char="–"/>
            </a:pPr>
            <a:endParaRPr lang="en-US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this work, we just show our opinion on the architecture for packet level aggregation</a:t>
            </a:r>
          </a:p>
          <a:p>
            <a:pPr lvl="1"/>
            <a:r>
              <a:rPr lang="en-US" altLang="zh-CN" sz="1400" dirty="0" smtClean="0"/>
              <a:t>Try to reuse the existing PHY and MAC </a:t>
            </a:r>
          </a:p>
          <a:p>
            <a:pPr lvl="1"/>
            <a:r>
              <a:rPr lang="en-US" altLang="zh-CN" sz="1400" dirty="0" smtClean="0"/>
              <a:t>Note: </a:t>
            </a:r>
            <a:r>
              <a:rPr lang="en-US" altLang="zh-CN" sz="1400" dirty="0"/>
              <a:t>h</a:t>
            </a:r>
            <a:r>
              <a:rPr lang="en-US" altLang="zh-CN" sz="1400" dirty="0" smtClean="0"/>
              <a:t>ere the </a:t>
            </a:r>
            <a:r>
              <a:rPr lang="en-US" altLang="zh-CN" sz="1400" dirty="0"/>
              <a:t>device which supports packet level aggregation is called multi-link capable transparent </a:t>
            </a:r>
            <a:r>
              <a:rPr lang="en-US" altLang="zh-CN" sz="1400" dirty="0" smtClean="0"/>
              <a:t>device in the following slides</a:t>
            </a:r>
            <a:endParaRPr lang="en-US" sz="14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Capable Transparent Device</a:t>
            </a:r>
            <a:r>
              <a:rPr lang="en-US" dirty="0"/>
              <a:t/>
            </a:r>
            <a:br>
              <a:rPr lang="en-US" dirty="0"/>
            </a:br>
            <a:r>
              <a:rPr lang="en-US" altLang="zh-CN" dirty="0" smtClean="0"/>
              <a:t>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0"/>
            <a:ext cx="5783057" cy="4114800"/>
          </a:xfrm>
        </p:spPr>
        <p:txBody>
          <a:bodyPr/>
          <a:lstStyle/>
          <a:p>
            <a:r>
              <a:rPr lang="en-US" altLang="zh-CN" sz="2000" dirty="0" smtClean="0"/>
              <a:t>For the multi-link capable transparent device, it has a shared high MAC and a few independent low MAC and PHY components</a:t>
            </a:r>
          </a:p>
          <a:p>
            <a:pPr lvl="1"/>
            <a:r>
              <a:rPr lang="en-US" sz="1400" dirty="0" smtClean="0"/>
              <a:t>Exposes </a:t>
            </a:r>
            <a:r>
              <a:rPr lang="en-US" sz="1400" dirty="0"/>
              <a:t>a single MAC SAP to the upper </a:t>
            </a:r>
            <a:r>
              <a:rPr lang="en-US" sz="1400" dirty="0" smtClean="0"/>
              <a:t>layer</a:t>
            </a:r>
          </a:p>
          <a:p>
            <a:pPr lvl="1"/>
            <a:r>
              <a:rPr lang="en-US" altLang="zh-CN" sz="1400" dirty="0" smtClean="0"/>
              <a:t>In the high MAC, may </a:t>
            </a:r>
            <a:r>
              <a:rPr lang="en-US" altLang="zh-CN" sz="1400" dirty="0"/>
              <a:t>perform multi-link management, such association</a:t>
            </a:r>
            <a:r>
              <a:rPr lang="zh-CN" altLang="en-US" sz="1400" dirty="0"/>
              <a:t>，</a:t>
            </a:r>
            <a:r>
              <a:rPr lang="en-US" altLang="zh-CN" sz="1400" dirty="0" smtClean="0"/>
              <a:t>authentication</a:t>
            </a:r>
          </a:p>
          <a:p>
            <a:pPr lvl="1"/>
            <a:endParaRPr lang="en-US" altLang="zh-CN" sz="1400" dirty="0"/>
          </a:p>
          <a:p>
            <a:r>
              <a:rPr lang="en-US" altLang="zh-CN" sz="2000" dirty="0" smtClean="0"/>
              <a:t>At the transmitter side</a:t>
            </a:r>
          </a:p>
          <a:p>
            <a:pPr lvl="1"/>
            <a:r>
              <a:rPr lang="en-US" altLang="zh-CN" sz="1400" dirty="0" smtClean="0"/>
              <a:t>Distribute </a:t>
            </a:r>
            <a:r>
              <a:rPr lang="en-US" altLang="zh-CN" sz="1400" dirty="0"/>
              <a:t>the traffic to each low MAC, perform load </a:t>
            </a:r>
            <a:r>
              <a:rPr lang="en-US" altLang="zh-CN" sz="1400" dirty="0" smtClean="0"/>
              <a:t>balancing</a:t>
            </a:r>
          </a:p>
          <a:p>
            <a:pPr lvl="1"/>
            <a:r>
              <a:rPr lang="en-US" sz="1400" dirty="0" smtClean="0"/>
              <a:t>Assign a multi-link </a:t>
            </a:r>
            <a:r>
              <a:rPr lang="en-US" altLang="zh-CN" sz="1400" dirty="0" smtClean="0"/>
              <a:t>packet</a:t>
            </a:r>
            <a:r>
              <a:rPr lang="en-US" sz="1400" dirty="0" smtClean="0"/>
              <a:t> number to a received packets from the upper layer</a:t>
            </a:r>
          </a:p>
          <a:p>
            <a:pPr lvl="1"/>
            <a:r>
              <a:rPr lang="en-US" sz="1400" dirty="0" smtClean="0"/>
              <a:t>Each low MAC </a:t>
            </a:r>
            <a:r>
              <a:rPr lang="en-US" altLang="zh-CN" sz="1400" dirty="0" smtClean="0"/>
              <a:t>is able to perform independent EDCA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CCA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sounding</a:t>
            </a:r>
            <a:r>
              <a:rPr lang="en-US" altLang="zh-CN" sz="1400" dirty="0" smtClean="0"/>
              <a:t>, may perform security mechanism</a:t>
            </a:r>
            <a:endParaRPr lang="en-US" altLang="zh-CN" sz="1400" dirty="0" smtClean="0"/>
          </a:p>
          <a:p>
            <a:pPr lvl="1"/>
            <a:r>
              <a:rPr lang="en-US" sz="1400" dirty="0" smtClean="0"/>
              <a:t>May </a:t>
            </a:r>
            <a:r>
              <a:rPr lang="en-US" sz="1400" dirty="0" smtClean="0"/>
              <a:t>maintain the </a:t>
            </a:r>
            <a:r>
              <a:rPr lang="en-US" altLang="zh-CN" sz="1400" dirty="0" smtClean="0"/>
              <a:t>sequence number assignment for link based block acknowledgement as well as link specific MAC processing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  <p:grpSp>
        <p:nvGrpSpPr>
          <p:cNvPr id="58" name="组合 57"/>
          <p:cNvGrpSpPr/>
          <p:nvPr/>
        </p:nvGrpSpPr>
        <p:grpSpPr>
          <a:xfrm>
            <a:off x="6172200" y="1953729"/>
            <a:ext cx="2841911" cy="4312632"/>
            <a:chOff x="6172200" y="1953729"/>
            <a:chExt cx="2841911" cy="4312632"/>
          </a:xfrm>
        </p:grpSpPr>
        <p:sp>
          <p:nvSpPr>
            <p:cNvPr id="7" name="矩形 6"/>
            <p:cNvSpPr/>
            <p:nvPr/>
          </p:nvSpPr>
          <p:spPr bwMode="auto">
            <a:xfrm>
              <a:off x="6203906" y="2286000"/>
              <a:ext cx="2751547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6344691" y="2544879"/>
              <a:ext cx="1253699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774677" y="2716302"/>
              <a:ext cx="102478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397321" y="2614844"/>
              <a:ext cx="115540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Common </a:t>
              </a:r>
              <a:r>
                <a:rPr lang="en-US" altLang="zh-CN" sz="1100" dirty="0" smtClean="0"/>
                <a:t>Q</a:t>
              </a: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ueues 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6391617" y="3028055"/>
              <a:ext cx="1168091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Traffic</a:t>
              </a:r>
              <a:r>
                <a:rPr kumimoji="0" lang="en-US" altLang="zh-CN" sz="11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Steering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72200" y="3875608"/>
              <a:ext cx="1357064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309810" y="4140776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Buffer Queues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309807" y="4615150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EDCAF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6172200" y="5415540"/>
              <a:ext cx="1318384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7637070" y="3875608"/>
              <a:ext cx="1357064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7774680" y="4140776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Buffer Queues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7774677" y="4615150"/>
              <a:ext cx="1103408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EDCAF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7637070" y="5415540"/>
              <a:ext cx="1318384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2" name="直接箭头连接符 31"/>
            <p:cNvCxnSpPr>
              <a:stCxn id="7" idx="2"/>
              <a:endCxn id="13" idx="0"/>
            </p:cNvCxnSpPr>
            <p:nvPr/>
          </p:nvCxnSpPr>
          <p:spPr bwMode="auto">
            <a:xfrm flipH="1">
              <a:off x="6850733" y="3657600"/>
              <a:ext cx="728947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5" name="直接箭头连接符 34"/>
            <p:cNvCxnSpPr>
              <a:stCxn id="7" idx="2"/>
              <a:endCxn id="27" idx="0"/>
            </p:cNvCxnSpPr>
            <p:nvPr/>
          </p:nvCxnSpPr>
          <p:spPr bwMode="auto">
            <a:xfrm>
              <a:off x="7579680" y="3657600"/>
              <a:ext cx="735923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直接箭头连接符 38"/>
            <p:cNvCxnSpPr>
              <a:stCxn id="13" idx="2"/>
            </p:cNvCxnSpPr>
            <p:nvPr/>
          </p:nvCxnSpPr>
          <p:spPr bwMode="auto">
            <a:xfrm>
              <a:off x="6850733" y="52472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直接箭头连接符 39"/>
            <p:cNvCxnSpPr/>
            <p:nvPr/>
          </p:nvCxnSpPr>
          <p:spPr bwMode="auto">
            <a:xfrm>
              <a:off x="8280092" y="52472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6850733" y="58408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直接箭头连接符 46"/>
            <p:cNvCxnSpPr/>
            <p:nvPr/>
          </p:nvCxnSpPr>
          <p:spPr bwMode="auto">
            <a:xfrm>
              <a:off x="8280092" y="5854137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文本框 47"/>
            <p:cNvSpPr txBox="1"/>
            <p:nvPr/>
          </p:nvSpPr>
          <p:spPr>
            <a:xfrm>
              <a:off x="6884976" y="6004751"/>
              <a:ext cx="52823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TX 1</a:t>
              </a:r>
              <a:endParaRPr lang="en-US" sz="1100" dirty="0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8388845" y="6000148"/>
              <a:ext cx="489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TX 2</a:t>
              </a:r>
              <a:endParaRPr lang="en-US" sz="1100" dirty="0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6641466" y="3846405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8111093" y="3849806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7996472" y="2320329"/>
              <a:ext cx="90301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cxnSp>
          <p:nvCxnSpPr>
            <p:cNvPr id="56" name="直接箭头连接符 55"/>
            <p:cNvCxnSpPr/>
            <p:nvPr/>
          </p:nvCxnSpPr>
          <p:spPr bwMode="auto">
            <a:xfrm>
              <a:off x="7620000" y="195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007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Capable Transparent Device</a:t>
            </a:r>
            <a:r>
              <a:rPr lang="en-US" dirty="0"/>
              <a:t/>
            </a:r>
            <a:br>
              <a:rPr lang="en-US" dirty="0"/>
            </a:br>
            <a:r>
              <a:rPr lang="en-US" altLang="zh-CN" dirty="0"/>
              <a:t>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5512347" cy="4114800"/>
          </a:xfrm>
        </p:spPr>
        <p:txBody>
          <a:bodyPr/>
          <a:lstStyle/>
          <a:p>
            <a:r>
              <a:rPr lang="en-US" altLang="zh-CN" sz="2000" dirty="0"/>
              <a:t>At the </a:t>
            </a:r>
            <a:r>
              <a:rPr lang="en-US" altLang="zh-CN" sz="2000" dirty="0" smtClean="0"/>
              <a:t>receiver </a:t>
            </a:r>
            <a:r>
              <a:rPr lang="en-US" altLang="zh-CN" sz="2000" dirty="0"/>
              <a:t>side</a:t>
            </a:r>
          </a:p>
          <a:p>
            <a:pPr lvl="1"/>
            <a:r>
              <a:rPr lang="en-US" altLang="zh-CN" sz="1400" dirty="0" smtClean="0"/>
              <a:t>Collect the packets from the multiple links </a:t>
            </a:r>
          </a:p>
          <a:p>
            <a:pPr lvl="1"/>
            <a:r>
              <a:rPr lang="en-US" altLang="zh-CN" sz="1400" dirty="0" smtClean="0"/>
              <a:t>Perform buffer reordering based on the multi-link packet number, and send </a:t>
            </a:r>
            <a:r>
              <a:rPr lang="en-US" altLang="zh-CN" sz="1400" dirty="0"/>
              <a:t>them to </a:t>
            </a:r>
            <a:r>
              <a:rPr lang="en-US" altLang="zh-CN" sz="1400" dirty="0" smtClean="0"/>
              <a:t>the </a:t>
            </a:r>
            <a:r>
              <a:rPr lang="en-US" altLang="zh-CN" sz="1400" dirty="0"/>
              <a:t>upper layer in the </a:t>
            </a:r>
            <a:r>
              <a:rPr lang="en-US" altLang="zh-CN" sz="1400" dirty="0" smtClean="0"/>
              <a:t>order</a:t>
            </a:r>
          </a:p>
          <a:p>
            <a:pPr lvl="1"/>
            <a:r>
              <a:rPr lang="en-US" altLang="zh-CN" sz="1400" dirty="0" smtClean="0"/>
              <a:t>Perform link-based block acknowledgement based on its own scoreboard</a:t>
            </a:r>
            <a:r>
              <a:rPr lang="en-US" sz="1400" dirty="0" smtClean="0"/>
              <a:t>   </a:t>
            </a:r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Multi-link </a:t>
            </a:r>
            <a:r>
              <a:rPr lang="en-US" altLang="zh-CN" sz="2000" dirty="0"/>
              <a:t>packet </a:t>
            </a:r>
            <a:r>
              <a:rPr lang="en-US" altLang="zh-CN" sz="2000" dirty="0" smtClean="0"/>
              <a:t>number was assigned for each packet in the high MAC [1] and [2]</a:t>
            </a:r>
          </a:p>
          <a:p>
            <a:pPr lvl="1"/>
            <a:r>
              <a:rPr lang="en-US" altLang="zh-CN" sz="1400" dirty="0"/>
              <a:t>O</a:t>
            </a:r>
            <a:r>
              <a:rPr lang="en-US" sz="1400" dirty="0" smtClean="0"/>
              <a:t>nly </a:t>
            </a:r>
            <a:r>
              <a:rPr lang="en-US" sz="1400" dirty="0"/>
              <a:t>needed by high MAC </a:t>
            </a:r>
            <a:r>
              <a:rPr lang="en-US" sz="1400" dirty="0" smtClean="0"/>
              <a:t>layer</a:t>
            </a:r>
          </a:p>
          <a:p>
            <a:pPr lvl="1"/>
            <a:r>
              <a:rPr lang="en-US" altLang="zh-CN" sz="1400" dirty="0"/>
              <a:t>U</a:t>
            </a:r>
            <a:r>
              <a:rPr lang="en-US" sz="1400" dirty="0" smtClean="0"/>
              <a:t>sed </a:t>
            </a:r>
            <a:r>
              <a:rPr lang="en-US" sz="1400" dirty="0" smtClean="0"/>
              <a:t>for buffer ordering  </a:t>
            </a:r>
          </a:p>
          <a:p>
            <a:pPr lvl="1"/>
            <a:r>
              <a:rPr lang="en-US" altLang="zh-CN" sz="1400" dirty="0" smtClean="0"/>
              <a:t>B</a:t>
            </a:r>
            <a:r>
              <a:rPr lang="en-US" sz="1400" dirty="0" smtClean="0"/>
              <a:t>igger </a:t>
            </a:r>
            <a:r>
              <a:rPr lang="en-US" sz="1400" dirty="0" smtClean="0"/>
              <a:t>space size than the sequence number, </a:t>
            </a:r>
            <a:r>
              <a:rPr lang="en-US" altLang="zh-CN" sz="1400" dirty="0" smtClean="0"/>
              <a:t>and </a:t>
            </a:r>
            <a:r>
              <a:rPr lang="en-US" sz="1400" dirty="0" smtClean="0"/>
              <a:t>need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altLang="zh-CN" sz="1400" dirty="0" smtClean="0"/>
              <a:t>additional signaling (maybe zero overhead)</a:t>
            </a:r>
            <a:endParaRPr lang="en-US" sz="14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US" dirty="0"/>
          </a:p>
        </p:txBody>
      </p:sp>
      <p:grpSp>
        <p:nvGrpSpPr>
          <p:cNvPr id="34" name="组合 33"/>
          <p:cNvGrpSpPr/>
          <p:nvPr/>
        </p:nvGrpSpPr>
        <p:grpSpPr>
          <a:xfrm>
            <a:off x="6096000" y="1878475"/>
            <a:ext cx="2891393" cy="4311686"/>
            <a:chOff x="6096000" y="1878475"/>
            <a:chExt cx="2891393" cy="4311686"/>
          </a:xfrm>
        </p:grpSpPr>
        <p:sp>
          <p:nvSpPr>
            <p:cNvPr id="7" name="矩形 6"/>
            <p:cNvSpPr/>
            <p:nvPr/>
          </p:nvSpPr>
          <p:spPr bwMode="auto">
            <a:xfrm>
              <a:off x="6128259" y="2209800"/>
              <a:ext cx="2799455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6271495" y="2468679"/>
              <a:ext cx="1275527" cy="914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846389" y="2640102"/>
              <a:ext cx="922613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Multilink Management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6325041" y="2538644"/>
              <a:ext cx="1175526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Reordering Buffer</a:t>
              </a: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319238" y="2951855"/>
              <a:ext cx="1188429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100" dirty="0"/>
                <a:t>Common Queues </a:t>
              </a:r>
              <a:endParaRPr lang="en-US" sz="1100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6096001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236007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6236004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096000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7586376" y="3799408"/>
              <a:ext cx="1380693" cy="13716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7726382" y="4064576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RX Buffer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7726379" y="4538950"/>
              <a:ext cx="1122620" cy="381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1100" dirty="0"/>
                <a:t>Scoreboard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7586375" y="5339340"/>
              <a:ext cx="1341339" cy="42533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PHY 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直接箭头连接符 19"/>
            <p:cNvCxnSpPr>
              <a:stCxn id="7" idx="2"/>
              <a:endCxn id="12" idx="0"/>
            </p:cNvCxnSpPr>
            <p:nvPr/>
          </p:nvCxnSpPr>
          <p:spPr bwMode="auto">
            <a:xfrm flipH="1">
              <a:off x="6786348" y="3581400"/>
              <a:ext cx="741639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1" name="直接箭头连接符 20"/>
            <p:cNvCxnSpPr>
              <a:stCxn id="7" idx="2"/>
              <a:endCxn id="16" idx="0"/>
            </p:cNvCxnSpPr>
            <p:nvPr/>
          </p:nvCxnSpPr>
          <p:spPr bwMode="auto">
            <a:xfrm>
              <a:off x="7527987" y="3581400"/>
              <a:ext cx="748736" cy="2180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2" name="直接箭头连接符 21"/>
            <p:cNvCxnSpPr>
              <a:stCxn id="12" idx="2"/>
            </p:cNvCxnSpPr>
            <p:nvPr/>
          </p:nvCxnSpPr>
          <p:spPr bwMode="auto">
            <a:xfrm>
              <a:off x="6786348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none"/>
            </a:ln>
            <a:effectLst/>
          </p:spPr>
        </p:cxnSp>
        <p:cxnSp>
          <p:nvCxnSpPr>
            <p:cNvPr id="23" name="直接箭头连接符 22"/>
            <p:cNvCxnSpPr/>
            <p:nvPr/>
          </p:nvCxnSpPr>
          <p:spPr bwMode="auto">
            <a:xfrm>
              <a:off x="8240594" y="5171008"/>
              <a:ext cx="0" cy="1683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4" name="直接箭头连接符 23"/>
            <p:cNvCxnSpPr/>
            <p:nvPr/>
          </p:nvCxnSpPr>
          <p:spPr bwMode="auto">
            <a:xfrm>
              <a:off x="6786348" y="57646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5" name="直接箭头连接符 24"/>
            <p:cNvCxnSpPr/>
            <p:nvPr/>
          </p:nvCxnSpPr>
          <p:spPr bwMode="auto">
            <a:xfrm>
              <a:off x="8240594" y="5761311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6" name="文本框 25"/>
            <p:cNvSpPr txBox="1"/>
            <p:nvPr/>
          </p:nvSpPr>
          <p:spPr>
            <a:xfrm>
              <a:off x="6821187" y="5928551"/>
              <a:ext cx="53743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RX 1</a:t>
              </a:r>
              <a:endParaRPr lang="en-US" sz="1100" dirty="0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8351241" y="5923948"/>
              <a:ext cx="4977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RX 2</a:t>
              </a:r>
              <a:endParaRPr lang="en-US" sz="1100" dirty="0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573438" y="3770205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1</a:t>
              </a:r>
              <a:endParaRPr lang="en-US" sz="1050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8068652" y="3773606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Low MAC 2</a:t>
              </a:r>
              <a:endParaRPr lang="en-US" sz="1050" dirty="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952036" y="2244129"/>
              <a:ext cx="9187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High MAC</a:t>
              </a:r>
              <a:endParaRPr lang="en-US" sz="1050" dirty="0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7620000" y="1953729"/>
              <a:ext cx="12394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Single MAC SAP</a:t>
              </a:r>
              <a:endParaRPr lang="en-US" sz="1100" dirty="0"/>
            </a:p>
          </p:txBody>
        </p:sp>
        <p:cxnSp>
          <p:nvCxnSpPr>
            <p:cNvPr id="33" name="直接箭头连接符 32"/>
            <p:cNvCxnSpPr/>
            <p:nvPr/>
          </p:nvCxnSpPr>
          <p:spPr bwMode="auto">
            <a:xfrm>
              <a:off x="7547022" y="1878475"/>
              <a:ext cx="0" cy="3313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8262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/>
              <a:t>[1] IEEE 802.11-19/0823r2 Multi-link aggregation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/>
              <a:t>[2] </a:t>
            </a:r>
            <a:r>
              <a:rPr lang="en-US" altLang="zh-CN" sz="2000" dirty="0"/>
              <a:t>IEEE 802.11-19/1575r0 Multi-link BA operation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5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65861</TotalTime>
  <Words>455</Words>
  <Application>Microsoft Office PowerPoint</Application>
  <PresentationFormat>全屏显示(4:3)</PresentationFormat>
  <Paragraphs>88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ＭＳ Ｐゴシック</vt:lpstr>
      <vt:lpstr>Times New Roman</vt:lpstr>
      <vt:lpstr>802-11-Submission</vt:lpstr>
      <vt:lpstr>Document</vt:lpstr>
      <vt:lpstr>Multi-link Architecture</vt:lpstr>
      <vt:lpstr>Background</vt:lpstr>
      <vt:lpstr>Multi-link Capable Transparent Device Architecture</vt:lpstr>
      <vt:lpstr>Multi-link Capable Transparent Device Architecture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457</cp:revision>
  <cp:lastPrinted>1998-02-10T13:28:06Z</cp:lastPrinted>
  <dcterms:created xsi:type="dcterms:W3CDTF">2013-11-12T18:41:50Z</dcterms:created>
  <dcterms:modified xsi:type="dcterms:W3CDTF">2019-11-10T23:03:25Z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(3)GIhze3v8EJEAwbJJlp/Z6KkQkD4IBsYLJ6AYHh5m8piZ0FQGJ76kJHLmgGf83z1N+UT2Msgt
3pz5eA1CTnYCis48/z7aXmDJ2IjV3wdtUTGM2U7LHffI9Pv+ZlBypW5ZoYPzZrbBQncss+lO
e2Ttpxeohbm0kO6xo5jGAdnqwiOyNrBUh5TSFyqzExWsODf2SULFOtZZYMXVtxJhtlkkHga1
ZbvFFTLWmZr+337XbQ</vt:lpwstr>
  </property>
  <property fmtid="{D5CDD505-2E9C-101B-9397-08002B2CF9AE}" pid="4" name="_2015_ms_pID_7253431">
    <vt:lpwstr>vqnCUXp3O35Zlf1L2tvJVAERldoNm123EE/Oq7hofZRtDUykrmZY7R
wYW9vCcDv1qkTMMYHe4xUwjz+9q/28BCoPCUO3P4z2lMHC4BESmZLMy2iq8MpEEw/OO9LhoR
vXEixoCyNA52Kvgr1sCl5xUaxweMpRV97YMftAUwVXoOzS5oiMeDrHDfwcVsCZiic7N6BgSJ
/GXpDYYnsi55mvLd+3U34gJyznhiAsEsCDGY</vt:lpwstr>
  </property>
  <property fmtid="{D5CDD505-2E9C-101B-9397-08002B2CF9AE}" pid="5" name="_2015_ms_pID_7253432">
    <vt:lpwstr>aUjhWCkXkePVm6hBFrI5OGs=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1573374450</vt:lpwstr>
  </property>
</Properties>
</file>