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411" r:id="rId3"/>
    <p:sldId id="420" r:id="rId4"/>
    <p:sldId id="435" r:id="rId5"/>
    <p:sldId id="423" r:id="rId6"/>
    <p:sldId id="436" r:id="rId7"/>
    <p:sldId id="437" r:id="rId8"/>
    <p:sldId id="417" r:id="rId9"/>
    <p:sldId id="438" r:id="rId10"/>
    <p:sldId id="406" r:id="rId11"/>
    <p:sldId id="407" r:id="rId12"/>
    <p:sldId id="428" r:id="rId13"/>
    <p:sldId id="430" r:id="rId14"/>
    <p:sldId id="429" r:id="rId15"/>
    <p:sldId id="439"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051" autoAdjust="0"/>
  </p:normalViewPr>
  <p:slideViewPr>
    <p:cSldViewPr>
      <p:cViewPr varScale="1">
        <p:scale>
          <a:sx n="112" d="100"/>
          <a:sy n="112" d="100"/>
        </p:scale>
        <p:origin x="133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8" d="100"/>
          <a:sy n="68" d="100"/>
        </p:scale>
        <p:origin x="281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301582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a:t>
            </a:r>
            <a:r>
              <a:rPr lang="en-US" dirty="0" smtClean="0"/>
              <a:t>, </a:t>
            </a:r>
            <a:r>
              <a:rPr lang="en-US" altLang="ko-KR"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Jeongki Kim, LGE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November</a:t>
            </a:r>
            <a:r>
              <a:rPr lang="en-US" dirty="0" smtClean="0"/>
              <a:t>, </a:t>
            </a:r>
            <a:r>
              <a:rPr lang="en-US" altLang="ko-KR" dirty="0" smtClean="0"/>
              <a:t>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Jeongki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802.11-19/1918</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smtClean="0"/>
              <a:t>November</a:t>
            </a:r>
            <a:r>
              <a:rPr lang="en-US" dirty="0" smtClean="0"/>
              <a:t>, 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UL MU Efficiency and Multi-Link</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2019-11-05</a:t>
            </a:r>
            <a:endParaRPr lang="en-GB" sz="2000" b="0" dirty="0"/>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Jeongki Kim, LGE</a:t>
            </a:r>
            <a:endParaRPr lang="en-GB" altLang="ko-KR" dirty="0"/>
          </a:p>
        </p:txBody>
      </p:sp>
      <p:graphicFrame>
        <p:nvGraphicFramePr>
          <p:cNvPr id="9" name="Table 55"/>
          <p:cNvGraphicFramePr>
            <a:graphicFrameLocks noGrp="1"/>
          </p:cNvGraphicFramePr>
          <p:nvPr>
            <p:extLst>
              <p:ext uri="{D42A27DB-BD31-4B8C-83A1-F6EECF244321}">
                <p14:modId xmlns:p14="http://schemas.microsoft.com/office/powerpoint/2010/main" val="3851205619"/>
              </p:ext>
            </p:extLst>
          </p:nvPr>
        </p:nvGraphicFramePr>
        <p:xfrm>
          <a:off x="681038" y="2780928"/>
          <a:ext cx="7707386" cy="2520282"/>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a:t>
                      </a:r>
                      <a:r>
                        <a:rPr lang="en-US" altLang="ko-KR" sz="1200" kern="1200" dirty="0" err="1" smtClean="0">
                          <a:solidFill>
                            <a:schemeClr val="tx1"/>
                          </a:solidFill>
                          <a:latin typeface="+mn-lt"/>
                          <a:ea typeface="Malgun Gothic"/>
                          <a:cs typeface="+mn-cs"/>
                        </a:rPr>
                        <a:t>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Suhwook</a:t>
                      </a:r>
                      <a:r>
                        <a:rPr lang="en-US" altLang="ko-KR" sz="1200" kern="1200" dirty="0" smtClean="0">
                          <a:solidFill>
                            <a:schemeClr val="tx1"/>
                          </a:solidFill>
                          <a:latin typeface="+mn-lt"/>
                          <a:ea typeface="Malgun Gothic"/>
                          <a:cs typeface="+mn-cs"/>
                        </a:rPr>
                        <a:t>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suhwook.kim@lge.com</a:t>
                      </a:r>
                      <a:endParaRPr lang="ko-KR" altLang="en-US" sz="1200" b="0" kern="120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Insun</a:t>
                      </a:r>
                      <a:r>
                        <a:rPr lang="en-US" altLang="ko-KR" sz="1200" kern="1200" dirty="0" smtClean="0">
                          <a:solidFill>
                            <a:schemeClr val="tx1"/>
                          </a:solidFill>
                          <a:latin typeface="+mn-lt"/>
                          <a:ea typeface="Malgun Gothic"/>
                          <a:cs typeface="+mn-cs"/>
                        </a:rPr>
                        <a:t>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b="0" dirty="0" smtClean="0"/>
                        <a:t>js.choi@lge.com</a:t>
                      </a:r>
                      <a:endParaRPr lang="ko-KR" altLang="en-US" sz="1200" b="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algn="ctr">
                        <a:lnSpc>
                          <a:spcPct val="100000"/>
                        </a:lnSpc>
                        <a:spcBef>
                          <a:spcPts val="600"/>
                        </a:spcBef>
                        <a:spcAft>
                          <a:spcPts val="0"/>
                        </a:spcAft>
                      </a:pPr>
                      <a:r>
                        <a:rPr lang="en-US" sz="1200" dirty="0" smtClean="0">
                          <a:latin typeface="+mj-lt"/>
                          <a:ea typeface="Malgun Gothic"/>
                        </a:rPr>
                        <a:t>HanGyu Cho</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hg.cho@lge.com</a:t>
                      </a:r>
                      <a:endParaRPr lang="ko-KR" altLang="en-US" sz="1200" b="0" kern="120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We proposed the method of enhancing the UL MU efficiency </a:t>
            </a:r>
            <a:r>
              <a:rPr lang="en-US" altLang="ko-KR" dirty="0" smtClean="0"/>
              <a:t>using multi-link</a:t>
            </a:r>
            <a:endParaRPr lang="en-US" altLang="ko-KR" dirty="0" smtClean="0"/>
          </a:p>
          <a:p>
            <a:pPr lvl="1">
              <a:buFont typeface="Arial" panose="020B0604020202020204" pitchFamily="34" charset="0"/>
              <a:buChar char="•"/>
            </a:pPr>
            <a:r>
              <a:rPr lang="en-US" altLang="ko-KR" dirty="0" smtClean="0"/>
              <a:t>A STA within a non-AP MLD can report the NAV status(s) or the channel status(s) for other link(s) within the same non-AP MLD </a:t>
            </a:r>
          </a:p>
          <a:p>
            <a:pPr lvl="1">
              <a:buFont typeface="Arial" panose="020B0604020202020204" pitchFamily="34" charset="0"/>
              <a:buChar char="•"/>
            </a:pPr>
            <a:r>
              <a:rPr lang="en-US" altLang="ko-KR" dirty="0" smtClean="0"/>
              <a:t>An AP </a:t>
            </a:r>
            <a:r>
              <a:rPr lang="en-US" altLang="ko-KR" dirty="0"/>
              <a:t>with </a:t>
            </a:r>
            <a:r>
              <a:rPr lang="en-US" altLang="ko-KR" dirty="0" smtClean="0"/>
              <a:t>an AP MLD </a:t>
            </a:r>
            <a:r>
              <a:rPr lang="en-US" altLang="ko-KR" dirty="0"/>
              <a:t>can </a:t>
            </a:r>
            <a:r>
              <a:rPr lang="en-US" altLang="ko-KR" dirty="0" smtClean="0"/>
              <a:t>trigger a STA within a non-AP MLD to get </a:t>
            </a:r>
            <a:r>
              <a:rPr lang="en-US" altLang="ko-KR" dirty="0"/>
              <a:t>the NAV status(s) </a:t>
            </a:r>
            <a:r>
              <a:rPr lang="en-US" altLang="ko-KR" dirty="0" smtClean="0"/>
              <a:t>or the channel status(s</a:t>
            </a:r>
            <a:r>
              <a:rPr lang="en-US" altLang="ko-KR" dirty="0"/>
              <a:t>) for other link(s) </a:t>
            </a:r>
            <a:r>
              <a:rPr lang="en-US" altLang="ko-KR" dirty="0" smtClean="0"/>
              <a:t>within the same non-AP MLD</a:t>
            </a:r>
            <a:endParaRPr lang="en-US" altLang="ko-KR" dirty="0"/>
          </a:p>
          <a:p>
            <a:pPr>
              <a:buFont typeface="Arial" panose="020B0604020202020204" pitchFamily="34" charset="0"/>
              <a:buChar char="•"/>
            </a:pPr>
            <a:endParaRPr lang="en-US" altLang="ko-KR" dirty="0" smtClean="0"/>
          </a:p>
          <a:p>
            <a:pPr marL="0" indent="0"/>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2019</a:t>
            </a:r>
            <a:endParaRPr lang="en-GB" dirty="0"/>
          </a:p>
        </p:txBody>
      </p:sp>
    </p:spTree>
    <p:extLst>
      <p:ext uri="{BB962C8B-B14F-4D97-AF65-F5344CB8AC3E}">
        <p14:creationId xmlns:p14="http://schemas.microsoft.com/office/powerpoint/2010/main" val="7408688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a:t>[1] </a:t>
            </a:r>
            <a:r>
              <a:rPr lang="en-US" altLang="ko-KR" dirty="0" smtClean="0"/>
              <a:t>11-15/1095, </a:t>
            </a:r>
            <a:r>
              <a:rPr lang="en-US" altLang="ko-KR" dirty="0"/>
              <a:t>OFDMA performance in </a:t>
            </a:r>
            <a:r>
              <a:rPr lang="en-US" altLang="ko-KR" dirty="0" smtClean="0"/>
              <a:t>11ax</a:t>
            </a:r>
          </a:p>
          <a:p>
            <a:r>
              <a:rPr lang="en-US" altLang="ko-KR" dirty="0" smtClean="0"/>
              <a:t>[2] 11-16/1363, </a:t>
            </a:r>
            <a:r>
              <a:rPr lang="en-US" altLang="ko-KR" dirty="0"/>
              <a:t>11ax PAR Verification through </a:t>
            </a:r>
            <a:r>
              <a:rPr lang="en-US" altLang="ko-KR" dirty="0" smtClean="0"/>
              <a:t>OFDMA</a:t>
            </a:r>
          </a:p>
          <a:p>
            <a:r>
              <a:rPr lang="en-US" altLang="ko-KR" dirty="0" smtClean="0"/>
              <a:t>[3] 11-18/1171, View </a:t>
            </a:r>
            <a:r>
              <a:rPr lang="en-US" altLang="ko-KR" dirty="0"/>
              <a:t>on EHT objectives and </a:t>
            </a:r>
            <a:r>
              <a:rPr lang="en-US" altLang="ko-KR" dirty="0" smtClean="0"/>
              <a:t>technologies</a:t>
            </a:r>
          </a:p>
          <a:p>
            <a:r>
              <a:rPr lang="en-US" altLang="ko-KR" dirty="0" smtClean="0"/>
              <a:t>[4] 11-18/1525, </a:t>
            </a:r>
            <a:r>
              <a:rPr lang="en-US" altLang="ko-KR" dirty="0"/>
              <a:t>EHT features for Multi-Band </a:t>
            </a:r>
            <a:r>
              <a:rPr lang="en-US" altLang="ko-KR" dirty="0" smtClean="0"/>
              <a:t>Operation</a:t>
            </a:r>
          </a:p>
          <a:p>
            <a:r>
              <a:rPr lang="en-US" altLang="ko-KR" dirty="0" smtClean="0"/>
              <a:t>[5] 11-18/1908, </a:t>
            </a:r>
            <a:r>
              <a:rPr lang="en-US" altLang="ko-KR" dirty="0"/>
              <a:t>Overview of Full Duplex over</a:t>
            </a:r>
            <a:br>
              <a:rPr lang="en-US" altLang="ko-KR" dirty="0"/>
            </a:br>
            <a:r>
              <a:rPr lang="en-US" altLang="ko-KR" dirty="0"/>
              <a:t>Multi- Band (FD-MB) for </a:t>
            </a:r>
            <a:r>
              <a:rPr lang="en-US" altLang="ko-KR" dirty="0" smtClean="0"/>
              <a:t>EHT</a:t>
            </a:r>
          </a:p>
          <a:p>
            <a:r>
              <a:rPr lang="en-US" altLang="ko-KR" dirty="0" smtClean="0"/>
              <a:t>[6] 11-19/773, </a:t>
            </a:r>
            <a:r>
              <a:rPr lang="en-US" altLang="ko-KR" dirty="0"/>
              <a:t>Multi-link Operation </a:t>
            </a:r>
            <a:r>
              <a:rPr lang="en-US" altLang="ko-KR" dirty="0" smtClean="0"/>
              <a:t>Framework</a:t>
            </a:r>
          </a:p>
          <a:p>
            <a:r>
              <a:rPr lang="en-US" altLang="ko-KR" dirty="0" smtClean="0"/>
              <a:t>[7] 11-19/777, </a:t>
            </a:r>
            <a:r>
              <a:rPr lang="en-US" altLang="ko-KR" dirty="0"/>
              <a:t>Performance on Multi-band Operation</a:t>
            </a:r>
            <a:endParaRPr lang="en-US" altLang="ko-KR" dirty="0" smtClean="0"/>
          </a:p>
          <a:p>
            <a:r>
              <a:rPr lang="en-US" altLang="ko-KR" dirty="0" smtClean="0"/>
              <a:t>[8] 11-19/823, Multi-Link Aggregation</a:t>
            </a:r>
          </a:p>
          <a:p>
            <a:r>
              <a:rPr lang="en-US" altLang="ko-KR" dirty="0" smtClean="0"/>
              <a:t>[9] </a:t>
            </a:r>
            <a:r>
              <a:rPr lang="en-US" altLang="ko-KR" dirty="0"/>
              <a:t>11-18/1231r6, EHT Proposed PAR</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2019</a:t>
            </a:r>
            <a:endParaRPr lang="en-GB" dirty="0"/>
          </a:p>
        </p:txBody>
      </p:sp>
    </p:spTree>
    <p:extLst>
      <p:ext uri="{BB962C8B-B14F-4D97-AF65-F5344CB8AC3E}">
        <p14:creationId xmlns:p14="http://schemas.microsoft.com/office/powerpoint/2010/main" val="35189139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support the following?</a:t>
            </a:r>
          </a:p>
          <a:p>
            <a:pPr marL="800100" lvl="1" indent="-342900">
              <a:buFont typeface="Wingdings" panose="05000000000000000000" pitchFamily="2" charset="2"/>
              <a:buChar char="ü"/>
            </a:pPr>
            <a:r>
              <a:rPr lang="en-US" altLang="ko-KR" dirty="0" smtClean="0"/>
              <a:t>A STA within </a:t>
            </a:r>
            <a:r>
              <a:rPr lang="en-US" altLang="ko-KR" dirty="0"/>
              <a:t>a </a:t>
            </a:r>
            <a:r>
              <a:rPr lang="en-US" altLang="ko-KR" dirty="0" smtClean="0"/>
              <a:t>MLD can </a:t>
            </a:r>
            <a:r>
              <a:rPr lang="en-US" altLang="ko-KR" dirty="0"/>
              <a:t>send </a:t>
            </a:r>
            <a:r>
              <a:rPr lang="en-US" altLang="ko-KR" dirty="0" smtClean="0"/>
              <a:t>a </a:t>
            </a:r>
            <a:r>
              <a:rPr lang="en-US" altLang="ko-KR" dirty="0"/>
              <a:t>frame containing </a:t>
            </a:r>
            <a:r>
              <a:rPr lang="en-US" altLang="ko-KR" dirty="0" smtClean="0"/>
              <a:t>NAV status information </a:t>
            </a:r>
            <a:r>
              <a:rPr lang="en-US" altLang="ko-KR" dirty="0"/>
              <a:t>of other </a:t>
            </a:r>
            <a:r>
              <a:rPr lang="en-US" altLang="ko-KR" dirty="0" smtClean="0"/>
              <a:t>link(s</a:t>
            </a:r>
            <a:r>
              <a:rPr lang="en-US" altLang="ko-KR" dirty="0"/>
              <a:t>)</a:t>
            </a:r>
            <a:r>
              <a:rPr lang="en-US" altLang="ko-KR" dirty="0" smtClean="0"/>
              <a:t> </a:t>
            </a:r>
            <a:r>
              <a:rPr lang="en-US" altLang="ko-KR" dirty="0"/>
              <a:t>within the same </a:t>
            </a:r>
            <a:r>
              <a:rPr lang="en-US" altLang="ko-KR" dirty="0" smtClean="0"/>
              <a:t>MLD to its AP</a:t>
            </a:r>
          </a:p>
          <a:p>
            <a:pPr marL="1200150" lvl="2" indent="-342900">
              <a:buFont typeface="Wingdings" panose="05000000000000000000" pitchFamily="2" charset="2"/>
              <a:buChar char="ü"/>
            </a:pPr>
            <a:r>
              <a:rPr lang="en-US" altLang="ko-KR" dirty="0" smtClean="0"/>
              <a:t>The detail of NAV information is TBD</a:t>
            </a: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2555152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support the following?</a:t>
            </a:r>
          </a:p>
          <a:p>
            <a:pPr marL="800100" lvl="1" indent="-342900">
              <a:buFont typeface="Wingdings" panose="05000000000000000000" pitchFamily="2" charset="2"/>
              <a:buChar char="ü"/>
            </a:pPr>
            <a:r>
              <a:rPr lang="en-US" altLang="ko-KR" dirty="0" smtClean="0"/>
              <a:t>A </a:t>
            </a:r>
            <a:r>
              <a:rPr lang="en-US" altLang="ko-KR" dirty="0"/>
              <a:t>STA within a MLD can send a frame containing </a:t>
            </a:r>
            <a:r>
              <a:rPr lang="en-US" altLang="ko-KR" dirty="0" smtClean="0"/>
              <a:t>the </a:t>
            </a:r>
            <a:r>
              <a:rPr lang="en-US" altLang="ko-KR" dirty="0"/>
              <a:t>available channel</a:t>
            </a:r>
            <a:r>
              <a:rPr lang="en-US" altLang="ko-KR" dirty="0" smtClean="0"/>
              <a:t> information(e.g</a:t>
            </a:r>
            <a:r>
              <a:rPr lang="en-US" altLang="ko-KR" dirty="0" smtClean="0"/>
              <a:t>., BQR</a:t>
            </a:r>
            <a:r>
              <a:rPr lang="en-US" altLang="ko-KR" dirty="0" smtClean="0"/>
              <a:t>) </a:t>
            </a:r>
            <a:r>
              <a:rPr lang="en-US" altLang="ko-KR" dirty="0"/>
              <a:t>of other link(s) within the same MLD to its AP</a:t>
            </a:r>
          </a:p>
          <a:p>
            <a:pPr marL="1200150" lvl="2" indent="-342900">
              <a:buFont typeface="Wingdings" panose="05000000000000000000" pitchFamily="2" charset="2"/>
              <a:buChar char="ü"/>
            </a:pPr>
            <a:r>
              <a:rPr lang="en-US" altLang="ko-KR" dirty="0"/>
              <a:t>The </a:t>
            </a:r>
            <a:r>
              <a:rPr lang="en-US" altLang="ko-KR" dirty="0" smtClean="0"/>
              <a:t>detailed format </a:t>
            </a:r>
            <a:r>
              <a:rPr lang="en-US" altLang="ko-KR" dirty="0"/>
              <a:t>of </a:t>
            </a:r>
            <a:r>
              <a:rPr lang="en-US" altLang="ko-KR" dirty="0" smtClean="0"/>
              <a:t>the </a:t>
            </a:r>
            <a:r>
              <a:rPr lang="en-US" altLang="ko-KR" dirty="0" smtClean="0"/>
              <a:t>available channel information </a:t>
            </a:r>
            <a:r>
              <a:rPr lang="en-US" altLang="ko-KR" dirty="0"/>
              <a:t>is TBD</a:t>
            </a:r>
          </a:p>
          <a:p>
            <a:pPr lvl="1">
              <a:buFont typeface="Wingdings" panose="05000000000000000000" pitchFamily="2" charset="2"/>
              <a:buChar char="§"/>
            </a:pPr>
            <a:endParaRPr lang="en-US" altLang="ko-KR" dirty="0"/>
          </a:p>
          <a:p>
            <a:pPr marL="857250" lvl="2" indent="0"/>
            <a:endParaRPr lang="en-US" altLang="ko-KR" dirty="0" smtClean="0"/>
          </a:p>
          <a:p>
            <a:pPr marL="800100" lvl="1" indent="-342900">
              <a:buFont typeface="Wingdings" panose="05000000000000000000" pitchFamily="2" charset="2"/>
              <a:buChar char="ü"/>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36286673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support the following?</a:t>
            </a:r>
          </a:p>
          <a:p>
            <a:pPr marL="800100" lvl="1" indent="-342900">
              <a:buFont typeface="Wingdings" panose="05000000000000000000" pitchFamily="2" charset="2"/>
              <a:buChar char="ü"/>
            </a:pPr>
            <a:r>
              <a:rPr lang="en-US" altLang="ko-KR" dirty="0" smtClean="0"/>
              <a:t>An AP </a:t>
            </a:r>
            <a:r>
              <a:rPr lang="en-US" altLang="ko-KR" dirty="0"/>
              <a:t>within </a:t>
            </a:r>
            <a:r>
              <a:rPr lang="en-US" altLang="ko-KR" dirty="0" smtClean="0"/>
              <a:t>an AP MLD can send </a:t>
            </a:r>
            <a:r>
              <a:rPr lang="en-US" altLang="ko-KR" dirty="0"/>
              <a:t>a Trigger frame </a:t>
            </a:r>
            <a:r>
              <a:rPr lang="en-US" altLang="ko-KR" dirty="0" smtClean="0"/>
              <a:t>to a STA within a non-AP MLD, which is </a:t>
            </a:r>
            <a:r>
              <a:rPr lang="en-US" altLang="ko-KR" dirty="0"/>
              <a:t>associated </a:t>
            </a:r>
            <a:r>
              <a:rPr lang="en-US" altLang="ko-KR" dirty="0" smtClean="0"/>
              <a:t>with the AP, to get the NAV status information of other link(s</a:t>
            </a:r>
            <a:r>
              <a:rPr lang="en-US" altLang="ko-KR" dirty="0"/>
              <a:t>)</a:t>
            </a:r>
            <a:r>
              <a:rPr lang="en-US" altLang="ko-KR" dirty="0" smtClean="0"/>
              <a:t> within the same non-AP MLD </a:t>
            </a:r>
          </a:p>
          <a:p>
            <a:pPr marL="1200150" lvl="2" indent="-342900">
              <a:buFont typeface="Wingdings" panose="05000000000000000000" pitchFamily="2" charset="2"/>
              <a:buChar char="ü"/>
            </a:pPr>
            <a:r>
              <a:rPr lang="en-US" altLang="ko-KR" dirty="0" smtClean="0"/>
              <a:t>The details of the Trigger frame is TBD</a:t>
            </a:r>
            <a:endParaRPr lang="en-US" altLang="ko-KR" dirty="0"/>
          </a:p>
          <a:p>
            <a:pPr marL="800100" lvl="1" indent="-342900">
              <a:buFont typeface="Wingdings" panose="05000000000000000000" pitchFamily="2" charset="2"/>
              <a:buChar char="ü"/>
            </a:pPr>
            <a:endParaRPr lang="en-US" altLang="ko-KR" dirty="0" smtClean="0"/>
          </a:p>
          <a:p>
            <a:pPr marL="857250" lvl="2" indent="0"/>
            <a:endParaRPr lang="en-US" altLang="ko-KR" dirty="0" smtClean="0"/>
          </a:p>
          <a:p>
            <a:pPr marL="800100" lvl="1" indent="-342900">
              <a:buFont typeface="Wingdings" panose="05000000000000000000" pitchFamily="2" charset="2"/>
              <a:buChar char="ü"/>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3651759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4</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support the following?</a:t>
            </a:r>
          </a:p>
          <a:p>
            <a:pPr marL="800100" lvl="1" indent="-342900">
              <a:buFont typeface="Wingdings" panose="05000000000000000000" pitchFamily="2" charset="2"/>
              <a:buChar char="ü"/>
            </a:pPr>
            <a:r>
              <a:rPr lang="en-US" altLang="ko-KR" dirty="0" smtClean="0"/>
              <a:t>An AP </a:t>
            </a:r>
            <a:r>
              <a:rPr lang="en-US" altLang="ko-KR" dirty="0"/>
              <a:t>within </a:t>
            </a:r>
            <a:r>
              <a:rPr lang="en-US" altLang="ko-KR" dirty="0" smtClean="0"/>
              <a:t>an AP MLD can send </a:t>
            </a:r>
            <a:r>
              <a:rPr lang="en-US" altLang="ko-KR" dirty="0"/>
              <a:t>a Trigger frame </a:t>
            </a:r>
            <a:r>
              <a:rPr lang="en-US" altLang="ko-KR" dirty="0" smtClean="0"/>
              <a:t>to a STA within a non-AP MLD, which is </a:t>
            </a:r>
            <a:r>
              <a:rPr lang="en-US" altLang="ko-KR" dirty="0"/>
              <a:t>associated </a:t>
            </a:r>
            <a:r>
              <a:rPr lang="en-US" altLang="ko-KR" dirty="0" smtClean="0"/>
              <a:t>with the AP, to get the channel status information (e.g., BQR) of other link(s</a:t>
            </a:r>
            <a:r>
              <a:rPr lang="en-US" altLang="ko-KR" dirty="0"/>
              <a:t>)</a:t>
            </a:r>
            <a:r>
              <a:rPr lang="en-US" altLang="ko-KR" dirty="0" smtClean="0"/>
              <a:t> within the same non-AP MLD </a:t>
            </a:r>
            <a:endParaRPr lang="en-US" altLang="ko-KR" dirty="0"/>
          </a:p>
          <a:p>
            <a:pPr marL="1200150" lvl="2" indent="-342900">
              <a:buFont typeface="Wingdings" panose="05000000000000000000" pitchFamily="2" charset="2"/>
              <a:buChar char="ü"/>
            </a:pPr>
            <a:r>
              <a:rPr lang="en-US" altLang="ko-KR" dirty="0"/>
              <a:t>The details of the Trigger frame is TBD</a:t>
            </a:r>
          </a:p>
          <a:p>
            <a:pPr marL="800100" lvl="1" indent="-342900">
              <a:buFont typeface="Wingdings" panose="05000000000000000000" pitchFamily="2" charset="2"/>
              <a:buChar char="ü"/>
            </a:pPr>
            <a:endParaRPr lang="en-US" altLang="ko-KR" dirty="0" smtClean="0"/>
          </a:p>
          <a:p>
            <a:pPr marL="857250" lvl="2" indent="0"/>
            <a:endParaRPr lang="en-US" altLang="ko-KR" dirty="0" smtClean="0"/>
          </a:p>
          <a:p>
            <a:pPr marL="800100" lvl="1" indent="-342900">
              <a:buFont typeface="Wingdings" panose="05000000000000000000" pitchFamily="2" charset="2"/>
              <a:buChar char="ü"/>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188691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a:xfrm>
            <a:off x="685800" y="1989292"/>
            <a:ext cx="7770813" cy="4113213"/>
          </a:xfrm>
        </p:spPr>
        <p:txBody>
          <a:bodyPr/>
          <a:lstStyle/>
          <a:p>
            <a:pPr>
              <a:buFont typeface="Arial" panose="020B0604020202020204" pitchFamily="34" charset="0"/>
              <a:buChar char="•"/>
            </a:pPr>
            <a:r>
              <a:rPr lang="en-US" altLang="ko-KR" sz="2000" dirty="0" smtClean="0"/>
              <a:t>In 11ax, UL MU operation is one of important features in terms of high efficiency, which can reduce the contention by the EDCA based UL accesses significantly and thus the entire system throughput will be improved [1][2]</a:t>
            </a:r>
          </a:p>
          <a:p>
            <a:pPr>
              <a:buFont typeface="Arial" panose="020B0604020202020204" pitchFamily="34" charset="0"/>
              <a:buChar char="•"/>
            </a:pPr>
            <a:r>
              <a:rPr lang="en-US" altLang="ko-KR" sz="2000" dirty="0" smtClean="0"/>
              <a:t>Multi-link operation is one of the main candidates for improving the WLAN performance in </a:t>
            </a:r>
            <a:r>
              <a:rPr lang="en-US" altLang="ko-KR" sz="2000" dirty="0" err="1" smtClean="0"/>
              <a:t>TGbe</a:t>
            </a:r>
            <a:r>
              <a:rPr lang="en-US" altLang="ko-KR" sz="2000" dirty="0" smtClean="0"/>
              <a:t> [3]-[9]</a:t>
            </a:r>
          </a:p>
          <a:p>
            <a:pPr lvl="1">
              <a:buFont typeface="Arial" panose="020B0604020202020204" pitchFamily="34" charset="0"/>
              <a:buChar char="•"/>
            </a:pPr>
            <a:r>
              <a:rPr lang="en-US" altLang="ko-KR" sz="1600" dirty="0"/>
              <a:t>A single device can support the multiple links and the data of the device can be delivered to another device through the multiple links</a:t>
            </a:r>
          </a:p>
          <a:p>
            <a:pPr lvl="1">
              <a:buFont typeface="Arial" panose="020B0604020202020204" pitchFamily="34" charset="0"/>
              <a:buChar char="•"/>
            </a:pPr>
            <a:endParaRPr lang="en-US" altLang="ko-KR" sz="1600" dirty="0"/>
          </a:p>
          <a:p>
            <a:pPr lvl="1">
              <a:buFont typeface="Arial" panose="020B0604020202020204" pitchFamily="34" charset="0"/>
              <a:buChar char="•"/>
            </a:pPr>
            <a:endParaRPr lang="en-US" altLang="ko-KR" sz="1600" dirty="0"/>
          </a:p>
          <a:p>
            <a:pPr lvl="1">
              <a:buFont typeface="Arial" panose="020B0604020202020204" pitchFamily="34" charset="0"/>
              <a:buChar char="•"/>
            </a:pPr>
            <a:endParaRPr lang="en-US" altLang="ko-KR" sz="1600" dirty="0"/>
          </a:p>
          <a:p>
            <a:pPr lvl="1">
              <a:buFont typeface="Arial" panose="020B0604020202020204" pitchFamily="34" charset="0"/>
              <a:buChar char="•"/>
            </a:pPr>
            <a:endParaRPr lang="en-US" altLang="ko-KR" sz="1600" dirty="0"/>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Multi-link feature can increase the peak/average throughput of the device</a:t>
            </a:r>
          </a:p>
          <a:p>
            <a:pPr>
              <a:buFont typeface="Arial" panose="020B0604020202020204" pitchFamily="34" charset="0"/>
              <a:buChar char="•"/>
            </a:pPr>
            <a:endParaRPr lang="en-US" altLang="ko-KR" sz="200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a:t>
            </a:r>
            <a:r>
              <a:rPr lang="en-US" altLang="ko-KR" dirty="0" smtClean="0"/>
              <a:t>2019</a:t>
            </a:r>
            <a:endParaRPr lang="en-GB" dirty="0"/>
          </a:p>
        </p:txBody>
      </p:sp>
      <p:sp>
        <p:nvSpPr>
          <p:cNvPr id="8" name="직사각형 7"/>
          <p:cNvSpPr/>
          <p:nvPr/>
        </p:nvSpPr>
        <p:spPr>
          <a:xfrm>
            <a:off x="1115616" y="4725144"/>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직사각형 8"/>
          <p:cNvSpPr/>
          <p:nvPr/>
        </p:nvSpPr>
        <p:spPr>
          <a:xfrm>
            <a:off x="5508104" y="4725144"/>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TextBox 9"/>
          <p:cNvSpPr txBox="1"/>
          <p:nvPr/>
        </p:nvSpPr>
        <p:spPr>
          <a:xfrm>
            <a:off x="1321771" y="5096838"/>
            <a:ext cx="883833"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Device A</a:t>
            </a:r>
            <a:endParaRPr kumimoji="1" lang="ko-KR" altLang="en-US" sz="1300" b="1" dirty="0" err="1" smtClean="0">
              <a:solidFill>
                <a:srgbClr val="000000"/>
              </a:solidFill>
              <a:latin typeface="Arial" pitchFamily="34" charset="0"/>
              <a:ea typeface="돋움" pitchFamily="50" charset="-127"/>
            </a:endParaRPr>
          </a:p>
        </p:txBody>
      </p:sp>
      <p:sp>
        <p:nvSpPr>
          <p:cNvPr id="11" name="TextBox 10"/>
          <p:cNvSpPr txBox="1"/>
          <p:nvPr/>
        </p:nvSpPr>
        <p:spPr>
          <a:xfrm>
            <a:off x="5714258" y="5120914"/>
            <a:ext cx="883833"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Device B</a:t>
            </a:r>
            <a:endParaRPr kumimoji="1" lang="ko-KR" altLang="en-US" sz="1300" b="1" dirty="0" err="1" smtClean="0">
              <a:solidFill>
                <a:srgbClr val="000000"/>
              </a:solidFill>
              <a:latin typeface="Arial" pitchFamily="34" charset="0"/>
              <a:ea typeface="돋움" pitchFamily="50" charset="-127"/>
            </a:endParaRPr>
          </a:p>
        </p:txBody>
      </p:sp>
      <p:cxnSp>
        <p:nvCxnSpPr>
          <p:cNvPr id="12" name="직선 연결선 11"/>
          <p:cNvCxnSpPr/>
          <p:nvPr/>
        </p:nvCxnSpPr>
        <p:spPr bwMode="auto">
          <a:xfrm>
            <a:off x="2411760" y="5013176"/>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TextBox 12"/>
          <p:cNvSpPr txBox="1"/>
          <p:nvPr/>
        </p:nvSpPr>
        <p:spPr>
          <a:xfrm>
            <a:off x="2420325" y="4720788"/>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1</a:t>
            </a:r>
            <a:endParaRPr kumimoji="1" lang="ko-KR" altLang="en-US" sz="1300" b="1" dirty="0" err="1" smtClean="0">
              <a:solidFill>
                <a:srgbClr val="000000"/>
              </a:solidFill>
              <a:latin typeface="Arial" pitchFamily="34" charset="0"/>
              <a:ea typeface="돋움" pitchFamily="50" charset="-127"/>
            </a:endParaRPr>
          </a:p>
        </p:txBody>
      </p:sp>
      <p:cxnSp>
        <p:nvCxnSpPr>
          <p:cNvPr id="14" name="직선 연결선 13"/>
          <p:cNvCxnSpPr/>
          <p:nvPr/>
        </p:nvCxnSpPr>
        <p:spPr bwMode="auto">
          <a:xfrm>
            <a:off x="2411760" y="5529626"/>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p:cNvSpPr txBox="1"/>
          <p:nvPr/>
        </p:nvSpPr>
        <p:spPr>
          <a:xfrm>
            <a:off x="2420325" y="5237238"/>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2</a:t>
            </a:r>
            <a:endParaRPr kumimoji="1" lang="ko-KR" altLang="en-US" sz="1300" b="1" dirty="0" err="1" smtClean="0">
              <a:solidFill>
                <a:srgbClr val="000000"/>
              </a:solidFill>
              <a:latin typeface="Arial" pitchFamily="34" charset="0"/>
              <a:ea typeface="돋움" pitchFamily="50" charset="-127"/>
            </a:endParaRPr>
          </a:p>
        </p:txBody>
      </p:sp>
      <p:sp>
        <p:nvSpPr>
          <p:cNvPr id="16" name="직사각형 15"/>
          <p:cNvSpPr/>
          <p:nvPr/>
        </p:nvSpPr>
        <p:spPr>
          <a:xfrm>
            <a:off x="3220962" y="4728880"/>
            <a:ext cx="558950"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1</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7" name="직사각형 16"/>
          <p:cNvSpPr/>
          <p:nvPr/>
        </p:nvSpPr>
        <p:spPr>
          <a:xfrm>
            <a:off x="3891288" y="5237238"/>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2</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8" name="직사각형 17"/>
          <p:cNvSpPr/>
          <p:nvPr/>
        </p:nvSpPr>
        <p:spPr>
          <a:xfrm>
            <a:off x="4138811" y="4728880"/>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3</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9" name="직사각형 18"/>
          <p:cNvSpPr/>
          <p:nvPr/>
        </p:nvSpPr>
        <p:spPr>
          <a:xfrm>
            <a:off x="4662849" y="5237238"/>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4</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Tree>
    <p:extLst>
      <p:ext uri="{BB962C8B-B14F-4D97-AF65-F5344CB8AC3E}">
        <p14:creationId xmlns:p14="http://schemas.microsoft.com/office/powerpoint/2010/main" val="1142930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 (1/2)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For better UL </a:t>
            </a:r>
            <a:r>
              <a:rPr lang="en-US" altLang="ko-KR" sz="2000" dirty="0"/>
              <a:t>MU efficiency </a:t>
            </a:r>
            <a:r>
              <a:rPr lang="en-US" altLang="ko-KR" sz="2000" dirty="0" smtClean="0"/>
              <a:t>in 11ax, an HE STA can send </a:t>
            </a:r>
            <a:r>
              <a:rPr lang="en-US" altLang="ko-KR" sz="2000" dirty="0"/>
              <a:t>a BQR/BSR to </a:t>
            </a:r>
            <a:r>
              <a:rPr lang="en-US" altLang="ko-KR" sz="2000" dirty="0" smtClean="0"/>
              <a:t>AP and AP can trigger the HE STA efficiently based on the BQR/BSR</a:t>
            </a:r>
          </a:p>
          <a:p>
            <a:pPr lvl="1">
              <a:buFont typeface="Arial" panose="020B0604020202020204" pitchFamily="34" charset="0"/>
              <a:buChar char="•"/>
            </a:pPr>
            <a:r>
              <a:rPr lang="en-US" altLang="ko-KR" sz="1800" dirty="0" smtClean="0"/>
              <a:t>Based on the received BQR, the AP can know which channels of the STA are idle or busy before UL MU TX and allocate to the STA an UL RU which is located in idle channels</a:t>
            </a:r>
          </a:p>
          <a:p>
            <a:pPr lvl="1">
              <a:buFont typeface="Arial" panose="020B0604020202020204" pitchFamily="34" charset="0"/>
              <a:buChar char="•"/>
            </a:pPr>
            <a:r>
              <a:rPr lang="en-US" altLang="ko-KR" sz="1800" dirty="0" smtClean="0"/>
              <a:t>Based on the received BSR, the AP can decide the proper UL RU size</a:t>
            </a:r>
          </a:p>
          <a:p>
            <a:pPr>
              <a:buFont typeface="Arial" panose="020B0604020202020204" pitchFamily="34" charset="0"/>
              <a:buChar char="•"/>
            </a:pPr>
            <a:r>
              <a:rPr lang="en-US" altLang="ko-KR" sz="2000" dirty="0" smtClean="0"/>
              <a:t>For example, when an AP allocates UL RU to a STA without BQR, if the allocated RU is in busy channel, the allocated RU will not be used (i.e., resource wastage)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696137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 (2/2)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And, if </a:t>
            </a:r>
            <a:r>
              <a:rPr lang="en-US" altLang="ko-KR" sz="2000" dirty="0"/>
              <a:t>the </a:t>
            </a:r>
            <a:r>
              <a:rPr lang="en-US" altLang="ko-KR" sz="2000" dirty="0" smtClean="0"/>
              <a:t>NAV </a:t>
            </a:r>
            <a:r>
              <a:rPr lang="en-US" altLang="ko-KR" sz="2000" dirty="0"/>
              <a:t>is non-zero </a:t>
            </a:r>
            <a:r>
              <a:rPr lang="en-US" altLang="ko-KR" sz="2000" dirty="0" smtClean="0"/>
              <a:t>value or the RU allocated for the BQR is busy, </a:t>
            </a:r>
            <a:r>
              <a:rPr lang="en-US" altLang="ko-KR" sz="2000" dirty="0"/>
              <a:t>the STA will not send BQR in respond to the BQR </a:t>
            </a:r>
            <a:r>
              <a:rPr lang="en-US" altLang="ko-KR" sz="2000" dirty="0" smtClean="0"/>
              <a:t>Trigger</a:t>
            </a:r>
          </a:p>
          <a:p>
            <a:pPr>
              <a:buFont typeface="Arial" panose="020B0604020202020204" pitchFamily="34" charset="0"/>
              <a:buChar char="•"/>
            </a:pPr>
            <a:r>
              <a:rPr lang="en-US" altLang="ko-KR" sz="2000" dirty="0" smtClean="0"/>
              <a:t>In that case the AP could not know why the STA didn’t send it </a:t>
            </a:r>
            <a:r>
              <a:rPr lang="en-US" altLang="ko-KR" sz="2000" dirty="0" smtClean="0"/>
              <a:t>or </a:t>
            </a:r>
            <a:r>
              <a:rPr lang="en-US" altLang="ko-KR" sz="2000" dirty="0" smtClean="0"/>
              <a:t>could not know the BQR of the STA </a:t>
            </a:r>
            <a:r>
              <a:rPr lang="en-US" altLang="ko-KR" sz="2000" dirty="0" smtClean="0"/>
              <a:t>or </a:t>
            </a:r>
            <a:r>
              <a:rPr lang="en-US" altLang="ko-KR" sz="2000" dirty="0" smtClean="0"/>
              <a:t>when the NAV of the STA becomes 0</a:t>
            </a:r>
          </a:p>
          <a:p>
            <a:pPr lvl="1">
              <a:buFont typeface="Arial" panose="020B0604020202020204" pitchFamily="34" charset="0"/>
              <a:buChar char="•"/>
            </a:pPr>
            <a:r>
              <a:rPr lang="en-US" altLang="ko-KR" sz="1600" dirty="0" smtClean="0"/>
              <a:t>Finally, AP will try to send the BQR Trigger after a certain time to check the BQR</a:t>
            </a:r>
          </a:p>
          <a:p>
            <a:pPr>
              <a:buFont typeface="Arial" panose="020B0604020202020204" pitchFamily="34" charset="0"/>
              <a:buChar char="•"/>
            </a:pPr>
            <a:r>
              <a:rPr lang="en-US" altLang="ko-KR" sz="2000" dirty="0"/>
              <a:t>In this contribution we propose the NAV status information and </a:t>
            </a:r>
            <a:r>
              <a:rPr lang="en-US" altLang="ko-KR" sz="2000" dirty="0" smtClean="0"/>
              <a:t>available channel (BQR) </a:t>
            </a:r>
            <a:r>
              <a:rPr lang="en-US" altLang="ko-KR" sz="2000" dirty="0"/>
              <a:t>information using </a:t>
            </a:r>
            <a:r>
              <a:rPr lang="en-US" altLang="ko-KR" sz="2000" dirty="0" smtClean="0"/>
              <a:t>multi-link</a:t>
            </a:r>
          </a:p>
          <a:p>
            <a:pPr lvl="1">
              <a:buFont typeface="Arial" panose="020B0604020202020204" pitchFamily="34" charset="0"/>
              <a:buChar char="•"/>
            </a:pPr>
            <a:r>
              <a:rPr lang="en-US" altLang="ko-KR" sz="1600" dirty="0" smtClean="0"/>
              <a:t>Note that NAV status report using multiple link </a:t>
            </a:r>
            <a:r>
              <a:rPr lang="en-US" altLang="ko-KR" sz="1600" dirty="0" smtClean="0"/>
              <a:t>were already </a:t>
            </a:r>
            <a:r>
              <a:rPr lang="en-US" altLang="ko-KR" sz="1600" dirty="0" smtClean="0"/>
              <a:t>introduced in [4]</a:t>
            </a:r>
            <a:endParaRPr lang="en-US" altLang="ko-KR" sz="1600" dirty="0"/>
          </a:p>
          <a:p>
            <a:pPr lvl="1">
              <a:buFont typeface="Arial" panose="020B0604020202020204" pitchFamily="34" charset="0"/>
              <a:buChar char="•"/>
            </a:pPr>
            <a:endParaRPr lang="ko-KR" altLang="en-US" b="1" dirty="0">
              <a:cs typeface="+mn-cs"/>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3867512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NAV Status Report (NSR) </a:t>
            </a:r>
            <a:br>
              <a:rPr lang="en-US" altLang="ko-KR" dirty="0" smtClean="0"/>
            </a:br>
            <a:r>
              <a:rPr lang="en-US" altLang="ko-KR" dirty="0" smtClean="0"/>
              <a:t>using multi-link (1/3)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Each STA within a non-AP MLD can maintain NAV timer for its link</a:t>
            </a:r>
          </a:p>
          <a:p>
            <a:pPr lvl="1">
              <a:buFont typeface="Arial" panose="020B0604020202020204" pitchFamily="34" charset="0"/>
              <a:buChar char="•"/>
            </a:pPr>
            <a:r>
              <a:rPr lang="en-US" altLang="ko-KR" sz="1600" dirty="0" smtClean="0"/>
              <a:t>If the STA supports two NAVs (Intra &amp; Basic), two NAVs per link will be maintained</a:t>
            </a:r>
          </a:p>
          <a:p>
            <a:pPr>
              <a:buFont typeface="Arial" panose="020B0604020202020204" pitchFamily="34" charset="0"/>
              <a:buChar char="•"/>
            </a:pPr>
            <a:r>
              <a:rPr lang="en-US" altLang="ko-KR" sz="1800" dirty="0" smtClean="0"/>
              <a:t>When </a:t>
            </a:r>
            <a:r>
              <a:rPr lang="en-US" altLang="ko-KR" sz="1800" dirty="0"/>
              <a:t>the STA sends a UL </a:t>
            </a:r>
            <a:r>
              <a:rPr lang="en-US" altLang="ko-KR" sz="1800" dirty="0" smtClean="0"/>
              <a:t>frame on its link, the STA can include the </a:t>
            </a:r>
            <a:r>
              <a:rPr lang="en-US" altLang="ko-KR" sz="1800" dirty="0" smtClean="0"/>
              <a:t>NAV status report (NSR) </a:t>
            </a:r>
            <a:r>
              <a:rPr lang="en-US" altLang="ko-KR" sz="1800" dirty="0" smtClean="0"/>
              <a:t>for other link(s) within the same MLD in the UL frame</a:t>
            </a:r>
          </a:p>
          <a:p>
            <a:pPr>
              <a:buFont typeface="Arial" panose="020B0604020202020204" pitchFamily="34" charset="0"/>
              <a:buChar char="•"/>
            </a:pPr>
            <a:r>
              <a:rPr lang="en-US" altLang="ko-KR" sz="1800" dirty="0" smtClean="0"/>
              <a:t>AP can send a STA within a non-AP MLD a Trigger frame to get the NSR of multiple links (i.e., other STAs) and the STA can send the NSR of other link(s) in response to the Trigger frame</a:t>
            </a:r>
          </a:p>
          <a:p>
            <a:pPr>
              <a:buFont typeface="Arial" panose="020B0604020202020204" pitchFamily="34" charset="0"/>
              <a:buChar char="•"/>
            </a:pPr>
            <a:r>
              <a:rPr lang="en-US" altLang="ko-KR" sz="1800" dirty="0" smtClean="0"/>
              <a:t>Based on the received NSRs for multiple links from a STA, an AP can decide when the AP allocates RU to the STA through the links</a:t>
            </a:r>
          </a:p>
          <a:p>
            <a:pPr lvl="1">
              <a:buFont typeface="Arial" panose="020B0604020202020204" pitchFamily="34" charset="0"/>
              <a:buChar char="•"/>
            </a:pPr>
            <a:r>
              <a:rPr lang="en-US" altLang="ko-KR" sz="1600" dirty="0" smtClean="0"/>
              <a:t>If </a:t>
            </a:r>
            <a:r>
              <a:rPr lang="en-US" altLang="ko-KR" sz="1600" dirty="0"/>
              <a:t>the received NAV is 0, AP can allocate UL immediately. Otherwise, the AP </a:t>
            </a:r>
            <a:r>
              <a:rPr lang="en-US" altLang="ko-KR" sz="1600" dirty="0" smtClean="0"/>
              <a:t>can wait </a:t>
            </a:r>
            <a:r>
              <a:rPr lang="en-US" altLang="ko-KR" sz="1600" dirty="0"/>
              <a:t>to trigger the STA until the NAV becomes </a:t>
            </a:r>
            <a:r>
              <a:rPr lang="en-US" altLang="ko-KR" sz="1600" dirty="0" smtClean="0"/>
              <a:t>0</a:t>
            </a:r>
          </a:p>
          <a:p>
            <a:pPr lvl="1">
              <a:buFont typeface="Arial" panose="020B0604020202020204" pitchFamily="34" charset="0"/>
              <a:buChar char="•"/>
            </a:pPr>
            <a:r>
              <a:rPr lang="en-US" altLang="ko-KR" sz="1600" dirty="0" smtClean="0"/>
              <a:t>At least, the AP can know in which links the NAV of the STA has non zero value</a:t>
            </a:r>
            <a:endParaRPr lang="en-US" altLang="ko-KR" sz="1600" dirty="0"/>
          </a:p>
          <a:p>
            <a:pPr lvl="1">
              <a:buFont typeface="Arial" panose="020B0604020202020204" pitchFamily="34" charset="0"/>
              <a:buChar char="•"/>
            </a:pPr>
            <a:endParaRPr lang="ko-KR" altLang="en-US" sz="12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987648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NAV Status Report (NSR) </a:t>
            </a:r>
            <a:br>
              <a:rPr lang="en-US" altLang="ko-KR" dirty="0" smtClean="0"/>
            </a:br>
            <a:r>
              <a:rPr lang="en-US" altLang="ko-KR" dirty="0" smtClean="0"/>
              <a:t>using multi-link (2/3)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Example of unsolicited NSR method </a:t>
            </a:r>
            <a:endParaRPr lang="ko-KR" altLang="en-US" sz="16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a:t>
            </a:r>
            <a:r>
              <a:rPr lang="en-US" altLang="ko-KR" dirty="0" smtClean="0"/>
              <a:t>2019</a:t>
            </a:r>
            <a:endParaRPr lang="en-GB" dirty="0"/>
          </a:p>
        </p:txBody>
      </p:sp>
      <p:sp>
        <p:nvSpPr>
          <p:cNvPr id="7" name="TextBox 6"/>
          <p:cNvSpPr txBox="1"/>
          <p:nvPr/>
        </p:nvSpPr>
        <p:spPr>
          <a:xfrm>
            <a:off x="650280" y="4402896"/>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 name="TextBox 8"/>
          <p:cNvSpPr txBox="1"/>
          <p:nvPr/>
        </p:nvSpPr>
        <p:spPr>
          <a:xfrm>
            <a:off x="628028" y="483896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1" name="TextBox 10"/>
          <p:cNvSpPr txBox="1"/>
          <p:nvPr/>
        </p:nvSpPr>
        <p:spPr>
          <a:xfrm>
            <a:off x="230886" y="4614246"/>
            <a:ext cx="64472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Non-AP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2" name="직선 연결선 21"/>
          <p:cNvCxnSpPr/>
          <p:nvPr/>
        </p:nvCxnSpPr>
        <p:spPr bwMode="auto">
          <a:xfrm>
            <a:off x="1235207" y="3718693"/>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718837" y="359558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4" name="직선 연결선 23"/>
          <p:cNvCxnSpPr/>
          <p:nvPr/>
        </p:nvCxnSpPr>
        <p:spPr bwMode="auto">
          <a:xfrm>
            <a:off x="1235207" y="3293877"/>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718837" y="317288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6" name="TextBox 25"/>
          <p:cNvSpPr txBox="1"/>
          <p:nvPr/>
        </p:nvSpPr>
        <p:spPr>
          <a:xfrm>
            <a:off x="372400" y="3384233"/>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34" name="모서리가 둥근 직사각형 33"/>
          <p:cNvSpPr/>
          <p:nvPr/>
        </p:nvSpPr>
        <p:spPr>
          <a:xfrm>
            <a:off x="1266927" y="4752142"/>
            <a:ext cx="4090891" cy="194552"/>
          </a:xfrm>
          <a:prstGeom prst="round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2" name="직사각형 41"/>
          <p:cNvSpPr/>
          <p:nvPr/>
        </p:nvSpPr>
        <p:spPr>
          <a:xfrm>
            <a:off x="1425352" y="3841804"/>
            <a:ext cx="764115" cy="67992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 (NSR of link 2)</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44" name="직사각형 43"/>
          <p:cNvSpPr/>
          <p:nvPr/>
        </p:nvSpPr>
        <p:spPr>
          <a:xfrm>
            <a:off x="2261475" y="3049284"/>
            <a:ext cx="655358"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BA/</a:t>
            </a:r>
            <a:r>
              <a:rPr kumimoji="0" lang="en-US" altLang="ko-KR" sz="1050" b="0" i="0" u="none" strike="noStrike" cap="none" normalizeH="0" baseline="0" dirty="0" err="1" smtClean="0">
                <a:ln>
                  <a:noFill/>
                </a:ln>
                <a:solidFill>
                  <a:schemeClr val="tx1"/>
                </a:solidFill>
                <a:effectLst/>
                <a:latin typeface="Times New Roman" pitchFamily="16" charset="0"/>
                <a:ea typeface="MS Gothic" charset="-128"/>
              </a:rPr>
              <a:t>Ack</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45" name="직선 화살표 연결선 44"/>
          <p:cNvCxnSpPr/>
          <p:nvPr/>
        </p:nvCxnSpPr>
        <p:spPr bwMode="auto">
          <a:xfrm>
            <a:off x="2556793" y="3289797"/>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직선 화살표 연결선 45"/>
          <p:cNvCxnSpPr/>
          <p:nvPr/>
        </p:nvCxnSpPr>
        <p:spPr bwMode="auto">
          <a:xfrm flipV="1">
            <a:off x="1807409" y="3289797"/>
            <a:ext cx="0" cy="5486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7" name="직선 연결선 56"/>
          <p:cNvCxnSpPr/>
          <p:nvPr/>
        </p:nvCxnSpPr>
        <p:spPr bwMode="auto">
          <a:xfrm>
            <a:off x="1158944" y="4946396"/>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8" name="직선 연결선 57"/>
          <p:cNvCxnSpPr/>
          <p:nvPr/>
        </p:nvCxnSpPr>
        <p:spPr bwMode="auto">
          <a:xfrm>
            <a:off x="1158944" y="4521580"/>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5" name="직사각형 74"/>
          <p:cNvSpPr/>
          <p:nvPr/>
        </p:nvSpPr>
        <p:spPr>
          <a:xfrm>
            <a:off x="6114326" y="4651522"/>
            <a:ext cx="764115" cy="292775"/>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76" name="직사각형 75"/>
          <p:cNvSpPr/>
          <p:nvPr/>
        </p:nvSpPr>
        <p:spPr>
          <a:xfrm>
            <a:off x="6926173" y="3467476"/>
            <a:ext cx="655358"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BA/</a:t>
            </a:r>
            <a:r>
              <a:rPr kumimoji="0" lang="en-US" altLang="ko-KR" sz="1050" b="0" i="0" u="none" strike="noStrike" cap="none" normalizeH="0" baseline="0" dirty="0" err="1" smtClean="0">
                <a:ln>
                  <a:noFill/>
                </a:ln>
                <a:solidFill>
                  <a:schemeClr val="tx1"/>
                </a:solidFill>
                <a:effectLst/>
                <a:latin typeface="Times New Roman" pitchFamily="16" charset="0"/>
                <a:ea typeface="MS Gothic" charset="-128"/>
              </a:rPr>
              <a:t>Ack</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77" name="직선 화살표 연결선 76"/>
          <p:cNvCxnSpPr/>
          <p:nvPr/>
        </p:nvCxnSpPr>
        <p:spPr bwMode="auto">
          <a:xfrm>
            <a:off x="7245767" y="3702287"/>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8" name="직선 화살표 연결선 77"/>
          <p:cNvCxnSpPr>
            <a:stCxn id="75" idx="0"/>
          </p:cNvCxnSpPr>
          <p:nvPr/>
        </p:nvCxnSpPr>
        <p:spPr bwMode="auto">
          <a:xfrm flipH="1" flipV="1">
            <a:off x="6496383" y="3712365"/>
            <a:ext cx="1" cy="93915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9" name="직사각형 78"/>
          <p:cNvSpPr/>
          <p:nvPr/>
        </p:nvSpPr>
        <p:spPr>
          <a:xfrm>
            <a:off x="5435582" y="3473285"/>
            <a:ext cx="655358"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TF</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80" name="직선 화살표 연결선 79"/>
          <p:cNvCxnSpPr/>
          <p:nvPr/>
        </p:nvCxnSpPr>
        <p:spPr bwMode="auto">
          <a:xfrm>
            <a:off x="5730900" y="3700004"/>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3016599" y="4737356"/>
            <a:ext cx="449162"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NAV</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2" name="직선 연결선 11"/>
          <p:cNvCxnSpPr/>
          <p:nvPr/>
        </p:nvCxnSpPr>
        <p:spPr bwMode="auto">
          <a:xfrm flipV="1">
            <a:off x="1249753" y="4402896"/>
            <a:ext cx="17174" cy="1186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직선 연결선 84"/>
          <p:cNvCxnSpPr/>
          <p:nvPr/>
        </p:nvCxnSpPr>
        <p:spPr bwMode="auto">
          <a:xfrm flipV="1">
            <a:off x="1305501" y="4399401"/>
            <a:ext cx="17174" cy="1186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직선 연결선 85"/>
          <p:cNvCxnSpPr/>
          <p:nvPr/>
        </p:nvCxnSpPr>
        <p:spPr bwMode="auto">
          <a:xfrm flipV="1">
            <a:off x="1367500" y="4399401"/>
            <a:ext cx="17174" cy="1186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7" name="직선 연결선 86"/>
          <p:cNvCxnSpPr/>
          <p:nvPr/>
        </p:nvCxnSpPr>
        <p:spPr bwMode="auto">
          <a:xfrm flipV="1">
            <a:off x="1196589" y="4390436"/>
            <a:ext cx="17174" cy="1186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8" name="직선 연결선 87"/>
          <p:cNvCxnSpPr/>
          <p:nvPr/>
        </p:nvCxnSpPr>
        <p:spPr bwMode="auto">
          <a:xfrm>
            <a:off x="1217277" y="4399401"/>
            <a:ext cx="19014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4839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NAV Status Report (NSR) </a:t>
            </a:r>
            <a:br>
              <a:rPr lang="en-US" altLang="ko-KR" dirty="0" smtClean="0"/>
            </a:br>
            <a:r>
              <a:rPr lang="en-US" altLang="ko-KR" dirty="0" smtClean="0"/>
              <a:t>using multi-link (3/3)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Example of solicited NSR method </a:t>
            </a:r>
            <a:endParaRPr lang="ko-KR" altLang="en-US" sz="16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a:t>
            </a:r>
            <a:r>
              <a:rPr lang="en-US" altLang="ko-KR" dirty="0" smtClean="0"/>
              <a:t>2019</a:t>
            </a:r>
            <a:endParaRPr lang="en-GB" dirty="0"/>
          </a:p>
        </p:txBody>
      </p:sp>
      <p:sp>
        <p:nvSpPr>
          <p:cNvPr id="7" name="TextBox 6"/>
          <p:cNvSpPr txBox="1"/>
          <p:nvPr/>
        </p:nvSpPr>
        <p:spPr>
          <a:xfrm>
            <a:off x="650280" y="4402896"/>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 name="TextBox 8"/>
          <p:cNvSpPr txBox="1"/>
          <p:nvPr/>
        </p:nvSpPr>
        <p:spPr>
          <a:xfrm>
            <a:off x="628028" y="483896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1" name="TextBox 10"/>
          <p:cNvSpPr txBox="1"/>
          <p:nvPr/>
        </p:nvSpPr>
        <p:spPr>
          <a:xfrm>
            <a:off x="230886" y="4614246"/>
            <a:ext cx="64472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Non-AP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2" name="직선 연결선 21"/>
          <p:cNvCxnSpPr/>
          <p:nvPr/>
        </p:nvCxnSpPr>
        <p:spPr bwMode="auto">
          <a:xfrm>
            <a:off x="1235207" y="3718693"/>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718837" y="359558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4" name="직선 연결선 23"/>
          <p:cNvCxnSpPr/>
          <p:nvPr/>
        </p:nvCxnSpPr>
        <p:spPr bwMode="auto">
          <a:xfrm>
            <a:off x="1235207" y="3293877"/>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718837" y="317288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6" name="TextBox 25"/>
          <p:cNvSpPr txBox="1"/>
          <p:nvPr/>
        </p:nvSpPr>
        <p:spPr>
          <a:xfrm>
            <a:off x="372400" y="3384233"/>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34" name="모서리가 둥근 직사각형 33"/>
          <p:cNvSpPr/>
          <p:nvPr/>
        </p:nvSpPr>
        <p:spPr>
          <a:xfrm>
            <a:off x="1266927" y="4752142"/>
            <a:ext cx="4090891" cy="194552"/>
          </a:xfrm>
          <a:prstGeom prst="round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57" name="직선 연결선 56"/>
          <p:cNvCxnSpPr/>
          <p:nvPr/>
        </p:nvCxnSpPr>
        <p:spPr bwMode="auto">
          <a:xfrm>
            <a:off x="1158944" y="4946396"/>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8" name="직선 연결선 57"/>
          <p:cNvCxnSpPr/>
          <p:nvPr/>
        </p:nvCxnSpPr>
        <p:spPr bwMode="auto">
          <a:xfrm>
            <a:off x="1158944" y="4521580"/>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7" name="직사각형 66"/>
          <p:cNvSpPr/>
          <p:nvPr/>
        </p:nvSpPr>
        <p:spPr>
          <a:xfrm>
            <a:off x="1966497" y="3856590"/>
            <a:ext cx="764115" cy="664292"/>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smtClean="0">
                <a:solidFill>
                  <a:schemeClr val="tx1"/>
                </a:solidFill>
              </a:rPr>
              <a:t>(NSR of link 2)</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68" name="직사각형 67"/>
          <p:cNvSpPr/>
          <p:nvPr/>
        </p:nvSpPr>
        <p:spPr>
          <a:xfrm>
            <a:off x="2778344" y="3044060"/>
            <a:ext cx="655358"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BA/</a:t>
            </a:r>
            <a:r>
              <a:rPr kumimoji="0" lang="en-US" altLang="ko-KR" sz="1050" b="0" i="0" u="none" strike="noStrike" cap="none" normalizeH="0" baseline="0" dirty="0" err="1" smtClean="0">
                <a:ln>
                  <a:noFill/>
                </a:ln>
                <a:solidFill>
                  <a:schemeClr val="tx1"/>
                </a:solidFill>
                <a:effectLst/>
                <a:latin typeface="Times New Roman" pitchFamily="16" charset="0"/>
                <a:ea typeface="MS Gothic" charset="-128"/>
              </a:rPr>
              <a:t>Ack</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69" name="직선 화살표 연결선 68"/>
          <p:cNvCxnSpPr/>
          <p:nvPr/>
        </p:nvCxnSpPr>
        <p:spPr bwMode="auto">
          <a:xfrm>
            <a:off x="3097938" y="3278871"/>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직선 화살표 연결선 69"/>
          <p:cNvCxnSpPr/>
          <p:nvPr/>
        </p:nvCxnSpPr>
        <p:spPr bwMode="auto">
          <a:xfrm flipV="1">
            <a:off x="2339752" y="3268496"/>
            <a:ext cx="0" cy="57330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3" name="직사각형 72"/>
          <p:cNvSpPr/>
          <p:nvPr/>
        </p:nvSpPr>
        <p:spPr>
          <a:xfrm>
            <a:off x="1287753" y="3041777"/>
            <a:ext cx="655358"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TF</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74" name="직선 화살표 연결선 73"/>
          <p:cNvCxnSpPr/>
          <p:nvPr/>
        </p:nvCxnSpPr>
        <p:spPr bwMode="auto">
          <a:xfrm>
            <a:off x="1583071" y="3268496"/>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5" name="직사각형 74"/>
          <p:cNvSpPr/>
          <p:nvPr/>
        </p:nvSpPr>
        <p:spPr>
          <a:xfrm>
            <a:off x="6114326" y="4651522"/>
            <a:ext cx="764115" cy="292775"/>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76" name="직사각형 75"/>
          <p:cNvSpPr/>
          <p:nvPr/>
        </p:nvSpPr>
        <p:spPr>
          <a:xfrm>
            <a:off x="6926173" y="3467476"/>
            <a:ext cx="655358"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BA/</a:t>
            </a:r>
            <a:r>
              <a:rPr kumimoji="0" lang="en-US" altLang="ko-KR" sz="1050" b="0" i="0" u="none" strike="noStrike" cap="none" normalizeH="0" baseline="0" dirty="0" err="1" smtClean="0">
                <a:ln>
                  <a:noFill/>
                </a:ln>
                <a:solidFill>
                  <a:schemeClr val="tx1"/>
                </a:solidFill>
                <a:effectLst/>
                <a:latin typeface="Times New Roman" pitchFamily="16" charset="0"/>
                <a:ea typeface="MS Gothic" charset="-128"/>
              </a:rPr>
              <a:t>Ack</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77" name="직선 화살표 연결선 76"/>
          <p:cNvCxnSpPr/>
          <p:nvPr/>
        </p:nvCxnSpPr>
        <p:spPr bwMode="auto">
          <a:xfrm>
            <a:off x="7245767" y="3702287"/>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8" name="직선 화살표 연결선 77"/>
          <p:cNvCxnSpPr>
            <a:stCxn id="75" idx="0"/>
          </p:cNvCxnSpPr>
          <p:nvPr/>
        </p:nvCxnSpPr>
        <p:spPr bwMode="auto">
          <a:xfrm flipH="1" flipV="1">
            <a:off x="6496383" y="3712365"/>
            <a:ext cx="1" cy="93915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9" name="직사각형 78"/>
          <p:cNvSpPr/>
          <p:nvPr/>
        </p:nvSpPr>
        <p:spPr>
          <a:xfrm>
            <a:off x="5435582" y="3473285"/>
            <a:ext cx="655358"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TF</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80" name="직선 화살표 연결선 79"/>
          <p:cNvCxnSpPr/>
          <p:nvPr/>
        </p:nvCxnSpPr>
        <p:spPr bwMode="auto">
          <a:xfrm>
            <a:off x="5730900" y="3700004"/>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3016599" y="4737356"/>
            <a:ext cx="449162"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NAV</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198627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BQR using multi-link (1/2)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a:t>When </a:t>
            </a:r>
            <a:r>
              <a:rPr lang="en-US" altLang="ko-KR" sz="2000" dirty="0" smtClean="0"/>
              <a:t>a STA within a MLD </a:t>
            </a:r>
            <a:r>
              <a:rPr lang="en-US" altLang="ko-KR" sz="2000" dirty="0"/>
              <a:t>sends a UL frame on its link, </a:t>
            </a:r>
            <a:r>
              <a:rPr lang="en-US" altLang="ko-KR" sz="2000" dirty="0" smtClean="0"/>
              <a:t>the STA can include the </a:t>
            </a:r>
            <a:r>
              <a:rPr lang="en-US" altLang="ko-KR" sz="2000" dirty="0"/>
              <a:t>available channel information </a:t>
            </a:r>
            <a:r>
              <a:rPr lang="en-US" altLang="ko-KR" sz="2000" dirty="0" smtClean="0"/>
              <a:t>(e.g., BQRs) of other links within the same MLD</a:t>
            </a:r>
          </a:p>
          <a:p>
            <a:pPr>
              <a:buFont typeface="Arial" panose="020B0604020202020204" pitchFamily="34" charset="0"/>
              <a:buChar char="•"/>
            </a:pPr>
            <a:r>
              <a:rPr lang="en-US" altLang="ko-KR" sz="2000" dirty="0" smtClean="0"/>
              <a:t>An AP </a:t>
            </a:r>
            <a:r>
              <a:rPr lang="en-US" altLang="ko-KR" sz="2000" dirty="0"/>
              <a:t>within </a:t>
            </a:r>
            <a:r>
              <a:rPr lang="en-US" altLang="ko-KR" sz="2000" dirty="0" smtClean="0"/>
              <a:t>an AP MLD can trigger a STA within a non-AP MLD in order to obtain the </a:t>
            </a:r>
            <a:r>
              <a:rPr lang="en-US" altLang="ko-KR" sz="2000" dirty="0" smtClean="0"/>
              <a:t>available </a:t>
            </a:r>
            <a:r>
              <a:rPr lang="en-US" altLang="ko-KR" sz="2000" dirty="0" smtClean="0"/>
              <a:t>channel </a:t>
            </a:r>
            <a:r>
              <a:rPr lang="en-US" altLang="ko-KR" sz="2000" dirty="0" smtClean="0"/>
              <a:t>information </a:t>
            </a:r>
            <a:r>
              <a:rPr lang="en-US" altLang="ko-KR" sz="2000" dirty="0"/>
              <a:t>(e.g., BQRs) </a:t>
            </a:r>
            <a:r>
              <a:rPr lang="en-US" altLang="ko-KR" sz="2000" dirty="0" smtClean="0"/>
              <a:t>for other links within the same non-AP MLD </a:t>
            </a:r>
          </a:p>
          <a:p>
            <a:pPr lvl="1">
              <a:buFont typeface="Arial" panose="020B0604020202020204" pitchFamily="34" charset="0"/>
              <a:buChar char="•"/>
            </a:pPr>
            <a:r>
              <a:rPr lang="en-US" altLang="ko-KR" sz="1800" dirty="0" smtClean="0"/>
              <a:t>i.e., BQR of a link should be able to be sent through another link</a:t>
            </a:r>
          </a:p>
          <a:p>
            <a:pPr>
              <a:buFont typeface="Arial" panose="020B0604020202020204" pitchFamily="34" charset="0"/>
              <a:buChar char="•"/>
            </a:pPr>
            <a:r>
              <a:rPr lang="en-US" altLang="ko-KR" sz="2000" dirty="0" smtClean="0"/>
              <a:t>The </a:t>
            </a:r>
            <a:r>
              <a:rPr lang="en-US" altLang="ko-KR" sz="2000" dirty="0"/>
              <a:t>STA can send </a:t>
            </a:r>
            <a:r>
              <a:rPr lang="en-US" altLang="ko-KR" sz="2000" dirty="0" smtClean="0"/>
              <a:t>a frame including the </a:t>
            </a:r>
            <a:r>
              <a:rPr lang="en-US" altLang="ko-KR" sz="2000" dirty="0" smtClean="0"/>
              <a:t>BQR(s)</a:t>
            </a:r>
            <a:r>
              <a:rPr lang="en-US" altLang="ko-KR" sz="2000" dirty="0" smtClean="0"/>
              <a:t> </a:t>
            </a:r>
            <a:r>
              <a:rPr lang="en-US" altLang="ko-KR" sz="2000" dirty="0"/>
              <a:t>of other link(s) in response to the Trigger </a:t>
            </a:r>
            <a:r>
              <a:rPr lang="en-US" altLang="ko-KR" sz="2000" dirty="0" smtClean="0"/>
              <a:t>frame</a:t>
            </a:r>
            <a:endParaRPr lang="en-US" altLang="ko-KR" sz="2200" dirty="0" smtClean="0"/>
          </a:p>
          <a:p>
            <a:pPr>
              <a:buFont typeface="Arial" panose="020B0604020202020204" pitchFamily="34" charset="0"/>
              <a:buChar char="•"/>
            </a:pPr>
            <a:r>
              <a:rPr lang="en-US" altLang="ko-KR" sz="2000" dirty="0" smtClean="0"/>
              <a:t>When the AP MLD sends a Trigger frame for UL allocation through a indicated link, the AP MLD can choose the proper RU based </a:t>
            </a:r>
            <a:r>
              <a:rPr lang="en-US" altLang="ko-KR" sz="2000" dirty="0"/>
              <a:t>on the received </a:t>
            </a:r>
            <a:r>
              <a:rPr lang="en-US" altLang="ko-KR" sz="2000" dirty="0"/>
              <a:t>available channel information </a:t>
            </a:r>
            <a:r>
              <a:rPr lang="en-US" altLang="ko-KR" sz="2000" dirty="0"/>
              <a:t>(e.g., BQRs)</a:t>
            </a:r>
            <a:r>
              <a:rPr lang="en-US" altLang="ko-KR" sz="2000" dirty="0" smtClean="0"/>
              <a:t> </a:t>
            </a:r>
            <a:r>
              <a:rPr lang="en-US" altLang="ko-KR" sz="2000" dirty="0"/>
              <a:t>(i.e., RU in idle channel)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218277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BQR using multi-link (2/2)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Example</a:t>
            </a:r>
            <a:endParaRPr lang="en-US" altLang="ko-KR" sz="16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November</a:t>
            </a:r>
            <a:r>
              <a:rPr lang="en-US" dirty="0" smtClean="0"/>
              <a:t>, </a:t>
            </a:r>
            <a:r>
              <a:rPr lang="en-US" altLang="ko-KR" dirty="0" smtClean="0"/>
              <a:t>2019</a:t>
            </a:r>
            <a:endParaRPr lang="en-GB" dirty="0"/>
          </a:p>
        </p:txBody>
      </p:sp>
      <p:sp>
        <p:nvSpPr>
          <p:cNvPr id="35" name="TextBox 34"/>
          <p:cNvSpPr txBox="1"/>
          <p:nvPr/>
        </p:nvSpPr>
        <p:spPr>
          <a:xfrm>
            <a:off x="868318" y="4830865"/>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36" name="TextBox 35"/>
          <p:cNvSpPr txBox="1"/>
          <p:nvPr/>
        </p:nvSpPr>
        <p:spPr>
          <a:xfrm>
            <a:off x="846066" y="526693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37" name="TextBox 36"/>
          <p:cNvSpPr txBox="1"/>
          <p:nvPr/>
        </p:nvSpPr>
        <p:spPr>
          <a:xfrm>
            <a:off x="567545" y="5042215"/>
            <a:ext cx="40748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38" name="직선 연결선 37"/>
          <p:cNvCxnSpPr/>
          <p:nvPr/>
        </p:nvCxnSpPr>
        <p:spPr bwMode="auto">
          <a:xfrm>
            <a:off x="1453245" y="4146662"/>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9" name="TextBox 38"/>
          <p:cNvSpPr txBox="1"/>
          <p:nvPr/>
        </p:nvSpPr>
        <p:spPr>
          <a:xfrm>
            <a:off x="936875" y="4023551"/>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40" name="직선 연결선 39"/>
          <p:cNvCxnSpPr/>
          <p:nvPr/>
        </p:nvCxnSpPr>
        <p:spPr bwMode="auto">
          <a:xfrm>
            <a:off x="1453245" y="3721846"/>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1" name="TextBox 40"/>
          <p:cNvSpPr txBox="1"/>
          <p:nvPr/>
        </p:nvSpPr>
        <p:spPr>
          <a:xfrm>
            <a:off x="936875" y="360085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2" name="TextBox 41"/>
          <p:cNvSpPr txBox="1"/>
          <p:nvPr/>
        </p:nvSpPr>
        <p:spPr>
          <a:xfrm>
            <a:off x="590438" y="3812202"/>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3" name="직사각형 42"/>
          <p:cNvSpPr/>
          <p:nvPr/>
        </p:nvSpPr>
        <p:spPr>
          <a:xfrm>
            <a:off x="2580069" y="4269773"/>
            <a:ext cx="921579" cy="67992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 + BQR Control of link 1&amp;2</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44" name="직사각형 43"/>
          <p:cNvSpPr/>
          <p:nvPr/>
        </p:nvSpPr>
        <p:spPr>
          <a:xfrm>
            <a:off x="3542093" y="3477253"/>
            <a:ext cx="655358"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BA/</a:t>
            </a:r>
            <a:r>
              <a:rPr kumimoji="0" lang="en-US" altLang="ko-KR" sz="1050" b="0" i="0" u="none" strike="noStrike" cap="none" normalizeH="0" baseline="0" dirty="0" err="1" smtClean="0">
                <a:ln>
                  <a:noFill/>
                </a:ln>
                <a:solidFill>
                  <a:schemeClr val="tx1"/>
                </a:solidFill>
                <a:effectLst/>
                <a:latin typeface="Times New Roman" pitchFamily="16" charset="0"/>
                <a:ea typeface="MS Gothic" charset="-128"/>
              </a:rPr>
              <a:t>Ack</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45" name="직선 화살표 연결선 44"/>
          <p:cNvCxnSpPr/>
          <p:nvPr/>
        </p:nvCxnSpPr>
        <p:spPr bwMode="auto">
          <a:xfrm>
            <a:off x="3837411" y="3717766"/>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직선 화살표 연결선 45"/>
          <p:cNvCxnSpPr/>
          <p:nvPr/>
        </p:nvCxnSpPr>
        <p:spPr bwMode="auto">
          <a:xfrm flipV="1">
            <a:off x="3088027" y="3717766"/>
            <a:ext cx="0" cy="5486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직선 연결선 46"/>
          <p:cNvCxnSpPr/>
          <p:nvPr/>
        </p:nvCxnSpPr>
        <p:spPr bwMode="auto">
          <a:xfrm>
            <a:off x="1376982" y="5374365"/>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직선 연결선 47"/>
          <p:cNvCxnSpPr/>
          <p:nvPr/>
        </p:nvCxnSpPr>
        <p:spPr bwMode="auto">
          <a:xfrm>
            <a:off x="1376982" y="4949549"/>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직사각형 48"/>
          <p:cNvSpPr/>
          <p:nvPr/>
        </p:nvSpPr>
        <p:spPr>
          <a:xfrm>
            <a:off x="5049011" y="4663626"/>
            <a:ext cx="764115" cy="28592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50" name="직사각형 49"/>
          <p:cNvSpPr/>
          <p:nvPr/>
        </p:nvSpPr>
        <p:spPr>
          <a:xfrm>
            <a:off x="5860858" y="3479580"/>
            <a:ext cx="655358"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BA/</a:t>
            </a:r>
            <a:r>
              <a:rPr kumimoji="0" lang="en-US" altLang="ko-KR" sz="1050" b="0" i="0" u="none" strike="noStrike" cap="none" normalizeH="0" baseline="0" dirty="0" err="1" smtClean="0">
                <a:ln>
                  <a:noFill/>
                </a:ln>
                <a:solidFill>
                  <a:schemeClr val="tx1"/>
                </a:solidFill>
                <a:effectLst/>
                <a:latin typeface="Times New Roman" pitchFamily="16" charset="0"/>
                <a:ea typeface="MS Gothic" charset="-128"/>
              </a:rPr>
              <a:t>Ack</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51" name="직선 화살표 연결선 50"/>
          <p:cNvCxnSpPr/>
          <p:nvPr/>
        </p:nvCxnSpPr>
        <p:spPr bwMode="auto">
          <a:xfrm>
            <a:off x="6180452" y="3714391"/>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직선 화살표 연결선 51"/>
          <p:cNvCxnSpPr>
            <a:stCxn id="49" idx="0"/>
          </p:cNvCxnSpPr>
          <p:nvPr/>
        </p:nvCxnSpPr>
        <p:spPr bwMode="auto">
          <a:xfrm flipV="1">
            <a:off x="5431069" y="3724470"/>
            <a:ext cx="0" cy="9391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3" name="직사각형 52"/>
          <p:cNvSpPr/>
          <p:nvPr/>
        </p:nvSpPr>
        <p:spPr>
          <a:xfrm>
            <a:off x="4370267" y="3477297"/>
            <a:ext cx="655358"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TF</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54" name="직선 화살표 연결선 53"/>
          <p:cNvCxnSpPr/>
          <p:nvPr/>
        </p:nvCxnSpPr>
        <p:spPr bwMode="auto">
          <a:xfrm>
            <a:off x="4665585" y="3704016"/>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5" name="직사각형 54"/>
          <p:cNvSpPr/>
          <p:nvPr/>
        </p:nvSpPr>
        <p:spPr>
          <a:xfrm>
            <a:off x="1853524" y="3212976"/>
            <a:ext cx="655358" cy="51463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BQRP TF (link 1&amp;2)</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56" name="직선 화살표 연결선 55"/>
          <p:cNvCxnSpPr/>
          <p:nvPr/>
        </p:nvCxnSpPr>
        <p:spPr bwMode="auto">
          <a:xfrm>
            <a:off x="2148842" y="3701647"/>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7" name="직사각형 56"/>
          <p:cNvSpPr/>
          <p:nvPr/>
        </p:nvSpPr>
        <p:spPr>
          <a:xfrm>
            <a:off x="5224690" y="5087583"/>
            <a:ext cx="764115" cy="28592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58" name="직선 화살표 연결선 57"/>
          <p:cNvCxnSpPr>
            <a:stCxn id="57" idx="0"/>
          </p:cNvCxnSpPr>
          <p:nvPr/>
        </p:nvCxnSpPr>
        <p:spPr bwMode="auto">
          <a:xfrm flipV="1">
            <a:off x="5606748" y="4148427"/>
            <a:ext cx="0" cy="9391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9" name="직사각형 58"/>
          <p:cNvSpPr/>
          <p:nvPr/>
        </p:nvSpPr>
        <p:spPr>
          <a:xfrm>
            <a:off x="4545946" y="3901254"/>
            <a:ext cx="655358"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TF</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60" name="직선 화살표 연결선 59"/>
          <p:cNvCxnSpPr/>
          <p:nvPr/>
        </p:nvCxnSpPr>
        <p:spPr bwMode="auto">
          <a:xfrm>
            <a:off x="4841264" y="4127973"/>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1" name="직사각형 60"/>
          <p:cNvSpPr/>
          <p:nvPr/>
        </p:nvSpPr>
        <p:spPr>
          <a:xfrm>
            <a:off x="6019340" y="3899446"/>
            <a:ext cx="655358"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BA/</a:t>
            </a:r>
            <a:r>
              <a:rPr kumimoji="0" lang="en-US" altLang="ko-KR" sz="1050" b="0" i="0" u="none" strike="noStrike" cap="none" normalizeH="0" baseline="0" dirty="0" err="1" smtClean="0">
                <a:ln>
                  <a:noFill/>
                </a:ln>
                <a:solidFill>
                  <a:schemeClr val="tx1"/>
                </a:solidFill>
                <a:effectLst/>
                <a:latin typeface="Times New Roman" pitchFamily="16" charset="0"/>
                <a:ea typeface="MS Gothic" charset="-128"/>
              </a:rPr>
              <a:t>Ack</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62" name="직선 화살표 연결선 61"/>
          <p:cNvCxnSpPr/>
          <p:nvPr/>
        </p:nvCxnSpPr>
        <p:spPr bwMode="auto">
          <a:xfrm>
            <a:off x="6338934" y="4134257"/>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989571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104594</TotalTime>
  <Words>1351</Words>
  <Application>Microsoft Office PowerPoint</Application>
  <PresentationFormat>화면 슬라이드 쇼(4:3)</PresentationFormat>
  <Paragraphs>199</Paragraphs>
  <Slides>15</Slides>
  <Notes>2</Notes>
  <HiddenSlides>0</HiddenSlides>
  <MMClips>0</MMClips>
  <ScaleCrop>false</ScaleCrop>
  <HeadingPairs>
    <vt:vector size="6" baseType="variant">
      <vt:variant>
        <vt:lpstr>사용한 글꼴</vt:lpstr>
      </vt:variant>
      <vt:variant>
        <vt:i4>9</vt:i4>
      </vt:variant>
      <vt:variant>
        <vt:lpstr>테마</vt:lpstr>
      </vt:variant>
      <vt:variant>
        <vt:i4>1</vt:i4>
      </vt:variant>
      <vt:variant>
        <vt:lpstr>슬라이드 제목</vt:lpstr>
      </vt:variant>
      <vt:variant>
        <vt:i4>15</vt:i4>
      </vt:variant>
    </vt:vector>
  </HeadingPairs>
  <TitlesOfParts>
    <vt:vector size="25" baseType="lpstr">
      <vt:lpstr>Arial Unicode MS</vt:lpstr>
      <vt:lpstr>MS Gothic</vt:lpstr>
      <vt:lpstr>돋움</vt:lpstr>
      <vt:lpstr>Malgun Gothic</vt:lpstr>
      <vt:lpstr>Malgun Gothic</vt:lpstr>
      <vt:lpstr>Batang</vt:lpstr>
      <vt:lpstr>Arial</vt:lpstr>
      <vt:lpstr>Times New Roman</vt:lpstr>
      <vt:lpstr>Wingdings</vt:lpstr>
      <vt:lpstr>Office 테마</vt:lpstr>
      <vt:lpstr>UL MU Efficiency and Multi-Link</vt:lpstr>
      <vt:lpstr>Introduction</vt:lpstr>
      <vt:lpstr>Background (1/2)</vt:lpstr>
      <vt:lpstr>Background (2/2)</vt:lpstr>
      <vt:lpstr>NAV Status Report (NSR)  using multi-link (1/3)</vt:lpstr>
      <vt:lpstr>NAV Status Report (NSR)  using multi-link (2/3)</vt:lpstr>
      <vt:lpstr>NAV Status Report (NSR)  using multi-link (3/3)</vt:lpstr>
      <vt:lpstr>BQR using multi-link (1/2)</vt:lpstr>
      <vt:lpstr>BQR using multi-link (2/2)</vt:lpstr>
      <vt:lpstr>Conclusion</vt:lpstr>
      <vt:lpstr>Reference</vt:lpstr>
      <vt:lpstr>Straw Poll 1</vt:lpstr>
      <vt:lpstr>Straw Poll 2</vt:lpstr>
      <vt:lpstr>Straw Poll 3</vt:lpstr>
      <vt:lpstr>Straw Poll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임동국/선임연구원/차세대표준(연)IoT팀(dongguk.lim@lge.com)</dc:creator>
  <cp:lastModifiedBy>김정기/책임연구원/차세대표준(연)ICS팀(jeongki.kim@lge.com)</cp:lastModifiedBy>
  <cp:revision>1485</cp:revision>
  <cp:lastPrinted>1601-01-01T00:00:00Z</cp:lastPrinted>
  <dcterms:created xsi:type="dcterms:W3CDTF">2016-12-14T01:56:24Z</dcterms:created>
  <dcterms:modified xsi:type="dcterms:W3CDTF">2020-01-08T06:36:38Z</dcterms:modified>
</cp:coreProperties>
</file>