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540" r:id="rId3"/>
    <p:sldId id="561" r:id="rId4"/>
    <p:sldId id="562" r:id="rId5"/>
    <p:sldId id="563" r:id="rId6"/>
    <p:sldId id="565" r:id="rId7"/>
    <p:sldId id="566" r:id="rId8"/>
    <p:sldId id="547" r:id="rId9"/>
    <p:sldId id="564" r:id="rId10"/>
    <p:sldId id="548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86456" autoAdjust="0"/>
  </p:normalViewPr>
  <p:slideViewPr>
    <p:cSldViewPr>
      <p:cViewPr>
        <p:scale>
          <a:sx n="125" d="100"/>
          <a:sy n="125" d="100"/>
        </p:scale>
        <p:origin x="8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58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Nov, 2019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802.11-19/1914r2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6913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126-00-00be-enhanced-resource-unit-allocation-schemes-for-11be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Multiple RU discussion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Nov,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2019-11-06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204664"/>
              </p:ext>
            </p:extLst>
          </p:nvPr>
        </p:nvGraphicFramePr>
        <p:xfrm>
          <a:off x="990600" y="2650138"/>
          <a:ext cx="7467600" cy="14257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Ross Jian 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F3-6A,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mentor.ieee.org/802.11/dcn/19/11-19-1126-00-00be-enhanced-resource-unit-allocation-schemes-for-11be.pptx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4713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dirty="0" smtClean="0"/>
              <a:t>In [1], it is mentioned, multiple RUs for one user should be supported to enhance spectral efficiency, take advantage of frequency diversity.</a:t>
            </a:r>
          </a:p>
          <a:p>
            <a:endParaRPr lang="en-US" dirty="0"/>
          </a:p>
          <a:p>
            <a:r>
              <a:rPr lang="en-US" dirty="0" smtClean="0"/>
              <a:t>This proposal discusses several aspects regarding multiple RUs for one user transmission:</a:t>
            </a:r>
          </a:p>
          <a:p>
            <a:pPr lvl="1"/>
            <a:r>
              <a:rPr lang="en-US" dirty="0" smtClean="0"/>
              <a:t>PPDU format</a:t>
            </a:r>
          </a:p>
          <a:p>
            <a:pPr lvl="1"/>
            <a:r>
              <a:rPr lang="en-US" dirty="0"/>
              <a:t>Transmission in Data field</a:t>
            </a:r>
          </a:p>
          <a:p>
            <a:pPr lvl="1"/>
            <a:r>
              <a:rPr lang="en-US" dirty="0" smtClean="0"/>
              <a:t>Signaling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5604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RUs for one user - PPDU format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EHT MU PPDU and EHT TB PPDU, since OFDMA is already supported, it is straightforward to support multiple RUs for one user.</a:t>
            </a:r>
          </a:p>
          <a:p>
            <a:pPr lvl="1"/>
            <a:r>
              <a:rPr lang="en-US" dirty="0" smtClean="0"/>
              <a:t>How many RUs can one STA support needs to be further evaluated, depending on the complexity and cost</a:t>
            </a:r>
          </a:p>
          <a:p>
            <a:endParaRPr lang="en-US" dirty="0" smtClean="0"/>
          </a:p>
          <a:p>
            <a:r>
              <a:rPr lang="en-US" dirty="0" smtClean="0"/>
              <a:t>For EHT SU PPDU, if 11be supports preamble puncture for SU PPDU. Because of puncture, there will be several </a:t>
            </a:r>
            <a:r>
              <a:rPr lang="en-US" dirty="0" err="1"/>
              <a:t>discontiguous</a:t>
            </a:r>
            <a:r>
              <a:rPr lang="en-US" dirty="0" smtClean="0"/>
              <a:t> channels. If the </a:t>
            </a:r>
            <a:r>
              <a:rPr lang="en-US" dirty="0" err="1"/>
              <a:t>discontiguous</a:t>
            </a:r>
            <a:r>
              <a:rPr lang="en-US" dirty="0"/>
              <a:t> </a:t>
            </a:r>
            <a:r>
              <a:rPr lang="en-US" dirty="0" smtClean="0"/>
              <a:t>channels are seen as different RUs, and since SU is targeted for one user, then multiple RUs for one user should also be supported. 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7507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RUs for one user </a:t>
            </a:r>
            <a:r>
              <a:rPr lang="en-US" dirty="0" smtClean="0"/>
              <a:t>– </a:t>
            </a:r>
            <a:br>
              <a:rPr lang="en-US" dirty="0" smtClean="0"/>
            </a:br>
            <a:r>
              <a:rPr lang="en-US" dirty="0" smtClean="0"/>
              <a:t>Transmission in Data Field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61147"/>
            <a:ext cx="7772400" cy="4495800"/>
          </a:xfrm>
        </p:spPr>
        <p:txBody>
          <a:bodyPr/>
          <a:lstStyle/>
          <a:p>
            <a:r>
              <a:rPr lang="en-US" dirty="0" smtClean="0"/>
              <a:t>There can be several ways to transmit the data in multiple RUs: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349504"/>
              </p:ext>
            </p:extLst>
          </p:nvPr>
        </p:nvGraphicFramePr>
        <p:xfrm>
          <a:off x="573087" y="1773910"/>
          <a:ext cx="7885113" cy="4620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113"/>
                <a:gridCol w="2514600"/>
                <a:gridCol w="2286000"/>
                <a:gridCol w="2438400"/>
              </a:tblGrid>
              <a:tr h="4140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</a:t>
                      </a:r>
                      <a:endParaRPr lang="en-US" dirty="0"/>
                    </a:p>
                  </a:txBody>
                  <a:tcPr/>
                </a:tc>
              </a:tr>
              <a:tr h="1020932">
                <a:tc>
                  <a:txBody>
                    <a:bodyPr/>
                    <a:lstStyle/>
                    <a:p>
                      <a:r>
                        <a:rPr lang="en-US" dirty="0" smtClean="0"/>
                        <a:t>Opt1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 as transmit the data to two different users, each RU is encoded, interleaved separately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</a:t>
                      </a:r>
                      <a:r>
                        <a:rPr lang="en-US" baseline="0" dirty="0" smtClean="0"/>
                        <a:t> reuse existing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 procedure.</a:t>
                      </a:r>
                    </a:p>
                    <a:p>
                      <a:r>
                        <a:rPr lang="en-US" baseline="0" dirty="0" smtClean="0"/>
                        <a:t>Full flexibility regarding MCS, NSS.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Robustness is not fully achieved</a:t>
                      </a:r>
                    </a:p>
                    <a:p>
                      <a:r>
                        <a:rPr lang="en-US" dirty="0" smtClean="0"/>
                        <a:t>Require</a:t>
                      </a:r>
                      <a:r>
                        <a:rPr lang="en-US" baseline="0" dirty="0" smtClean="0"/>
                        <a:t> parallel MAC processing</a:t>
                      </a:r>
                      <a:endParaRPr lang="en-US" dirty="0"/>
                    </a:p>
                  </a:txBody>
                  <a:tcPr/>
                </a:tc>
              </a:tr>
              <a:tr h="414045">
                <a:tc>
                  <a:txBody>
                    <a:bodyPr/>
                    <a:lstStyle/>
                    <a:p>
                      <a:r>
                        <a:rPr lang="en-US" dirty="0" smtClean="0"/>
                        <a:t>Opt2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bits</a:t>
                      </a:r>
                      <a:r>
                        <a:rPr lang="en-US" baseline="0" dirty="0" smtClean="0"/>
                        <a:t> are encoded together, and parse to different RUs, separate </a:t>
                      </a:r>
                      <a:r>
                        <a:rPr lang="en-US" baseline="0" dirty="0" err="1" smtClean="0"/>
                        <a:t>interleaver</a:t>
                      </a:r>
                      <a:r>
                        <a:rPr lang="en-US" baseline="0" dirty="0" smtClean="0"/>
                        <a:t>/tone mapper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Similar procedure as 160/80+80MHz</a:t>
                      </a:r>
                      <a:r>
                        <a:rPr lang="en-US" baseline="0" dirty="0" smtClean="0"/>
                        <a:t> transmission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Robustness is not fully achieved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May</a:t>
                      </a:r>
                      <a:r>
                        <a:rPr lang="en-US" baseline="0" dirty="0" smtClean="0"/>
                        <a:t> need to define new encoding parameters</a:t>
                      </a:r>
                      <a:endParaRPr lang="en-US" dirty="0" smtClean="0"/>
                    </a:p>
                  </a:txBody>
                  <a:tcPr/>
                </a:tc>
              </a:tr>
              <a:tr h="414045">
                <a:tc>
                  <a:txBody>
                    <a:bodyPr/>
                    <a:lstStyle/>
                    <a:p>
                      <a:r>
                        <a:rPr lang="en-US" dirty="0" smtClean="0"/>
                        <a:t>Opt3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Opt1/Opt2+interleaver</a:t>
                      </a:r>
                      <a:r>
                        <a:rPr lang="en-US" baseline="0" dirty="0" smtClean="0"/>
                        <a:t> across RUs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 of Opt1/Opt2</a:t>
                      </a:r>
                    </a:p>
                    <a:p>
                      <a:r>
                        <a:rPr lang="en-US" dirty="0" smtClean="0"/>
                        <a:t>Fully utilize the robustness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 </a:t>
                      </a:r>
                      <a:r>
                        <a:rPr lang="en-US" dirty="0" err="1" smtClean="0"/>
                        <a:t>interleaver</a:t>
                      </a:r>
                      <a:r>
                        <a:rPr lang="en-US" dirty="0" smtClean="0"/>
                        <a:t> across RUs</a:t>
                      </a:r>
                      <a:endParaRPr lang="en-US" dirty="0"/>
                    </a:p>
                  </a:txBody>
                  <a:tcPr/>
                </a:tc>
              </a:tr>
              <a:tr h="414045">
                <a:tc>
                  <a:txBody>
                    <a:bodyPr/>
                    <a:lstStyle/>
                    <a:p>
                      <a:r>
                        <a:rPr lang="en-US" dirty="0" smtClean="0"/>
                        <a:t>Opt4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</a:t>
                      </a:r>
                      <a:r>
                        <a:rPr lang="en-US" baseline="0" dirty="0" smtClean="0"/>
                        <a:t> as one big continuous 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</a:t>
                      </a:r>
                      <a:r>
                        <a:rPr lang="en-US" baseline="0" dirty="0" smtClean="0"/>
                        <a:t> reuse existing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 procedure if big RU is already defined 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 new parameters for encoding, </a:t>
                      </a:r>
                      <a:r>
                        <a:rPr lang="en-US" dirty="0" err="1" smtClean="0"/>
                        <a:t>interleaver</a:t>
                      </a:r>
                      <a:r>
                        <a:rPr lang="en-US" dirty="0" smtClean="0"/>
                        <a:t> if big RU is not defined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46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RUs for one user - Signaling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Regarding signaling, for EHT MU PPDU and EHT TB PPDU, the simplest way is to enable the same AID for multiple user fields.</a:t>
            </a:r>
          </a:p>
          <a:p>
            <a:pPr lvl="1"/>
            <a:r>
              <a:rPr lang="en-US" dirty="0" smtClean="0"/>
              <a:t>May affect the procedure of parsing. Previously, the STA can stop decoding once its own AID is detected. May need some signaling to tell the STAs when to stop parsing.</a:t>
            </a:r>
          </a:p>
          <a:p>
            <a:endParaRPr lang="en-US" dirty="0" smtClean="0"/>
          </a:p>
          <a:p>
            <a:r>
              <a:rPr lang="en-US" dirty="0" smtClean="0"/>
              <a:t>With some restriction, for example, same MCS, NSTS, some further optimization regarding overhead can be considered.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7597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ran simulations on Opt 2 and Opt 4. The simulation settings are as follows:</a:t>
            </a:r>
          </a:p>
          <a:p>
            <a:pPr lvl="1"/>
            <a:r>
              <a:rPr lang="en-US" dirty="0" err="1" smtClean="0"/>
              <a:t>ChD</a:t>
            </a:r>
            <a:endParaRPr lang="en-US" dirty="0" smtClean="0"/>
          </a:p>
          <a:p>
            <a:pPr lvl="1"/>
            <a:r>
              <a:rPr lang="en-US" dirty="0" smtClean="0"/>
              <a:t>MPDU length: 1600 bits</a:t>
            </a:r>
          </a:p>
          <a:p>
            <a:pPr lvl="1"/>
            <a:r>
              <a:rPr lang="en-US" altLang="zh-CN" dirty="0" smtClean="0"/>
              <a:t>Single BCC encoder, 4Tx, 3Rx, </a:t>
            </a:r>
            <a:r>
              <a:rPr lang="en-US" altLang="zh-CN" dirty="0" smtClean="0"/>
              <a:t>3SS </a:t>
            </a:r>
            <a:r>
              <a:rPr lang="en-US" altLang="zh-CN" dirty="0" smtClean="0"/>
              <a:t>or </a:t>
            </a:r>
            <a:r>
              <a:rPr lang="en-US" altLang="zh-CN" dirty="0" smtClean="0"/>
              <a:t>1Rx, 1 </a:t>
            </a:r>
            <a:r>
              <a:rPr lang="en-US" altLang="zh-CN" dirty="0" smtClean="0"/>
              <a:t>SS, MCS5</a:t>
            </a:r>
            <a:endParaRPr lang="en-US" dirty="0" smtClean="0"/>
          </a:p>
          <a:p>
            <a:pPr lvl="1"/>
            <a:r>
              <a:rPr lang="en-US" dirty="0" smtClean="0"/>
              <a:t>Opt2: bits are parsed into one 26-tone </a:t>
            </a:r>
            <a:r>
              <a:rPr lang="en-US" altLang="zh-CN" dirty="0" smtClean="0"/>
              <a:t>RU and one 52-tone RU, reuse existing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for each RU separately</a:t>
            </a:r>
          </a:p>
          <a:p>
            <a:pPr lvl="1"/>
            <a:r>
              <a:rPr lang="en-US" dirty="0" smtClean="0"/>
              <a:t>Opt4: one </a:t>
            </a:r>
            <a:r>
              <a:rPr lang="en-US" dirty="0" err="1" smtClean="0"/>
              <a:t>interleaver</a:t>
            </a:r>
            <a:r>
              <a:rPr lang="en-US" dirty="0" smtClean="0"/>
              <a:t> for 78-tone RU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(new defined </a:t>
            </a:r>
            <a:r>
              <a:rPr lang="en-US" dirty="0" err="1" smtClean="0"/>
              <a:t>interleaver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 CFO, no PN, </a:t>
            </a:r>
            <a:r>
              <a:rPr lang="en-US" dirty="0" err="1" smtClean="0"/>
              <a:t>perf</a:t>
            </a:r>
            <a:r>
              <a:rPr lang="en-US" dirty="0" smtClean="0"/>
              <a:t> CHEST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1665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555339"/>
            <a:ext cx="3810000" cy="609600"/>
          </a:xfrm>
        </p:spPr>
        <p:txBody>
          <a:bodyPr/>
          <a:lstStyle/>
          <a:p>
            <a:r>
              <a:rPr lang="en-US" sz="1600" dirty="0" smtClean="0"/>
              <a:t>Opt2:Separate </a:t>
            </a:r>
            <a:r>
              <a:rPr lang="en-US" sz="1600" dirty="0" err="1" smtClean="0"/>
              <a:t>interleaver</a:t>
            </a:r>
            <a:endParaRPr lang="en-US" sz="16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4910059" y="1555339"/>
            <a:ext cx="381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 smtClean="0"/>
              <a:t>Opt4: </a:t>
            </a:r>
            <a:r>
              <a:rPr lang="en-US" altLang="zh-CN" sz="1600" kern="0" dirty="0" smtClean="0"/>
              <a:t>single</a:t>
            </a:r>
            <a:r>
              <a:rPr lang="en-US" sz="1600" kern="0" dirty="0" smtClean="0"/>
              <a:t> </a:t>
            </a:r>
            <a:r>
              <a:rPr lang="en-US" sz="1600" kern="0" dirty="0" err="1" smtClean="0"/>
              <a:t>interleaver</a:t>
            </a:r>
            <a:endParaRPr lang="en-US" sz="1600" kern="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180179"/>
            <a:ext cx="7697135" cy="3548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26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371600"/>
            <a:ext cx="7772400" cy="4495800"/>
          </a:xfrm>
        </p:spPr>
        <p:txBody>
          <a:bodyPr/>
          <a:lstStyle/>
          <a:p>
            <a:r>
              <a:rPr lang="en-US" dirty="0" smtClean="0"/>
              <a:t>Several </a:t>
            </a:r>
            <a:r>
              <a:rPr lang="en-US" dirty="0"/>
              <a:t>aspects regarding multiple RUs for one user </a:t>
            </a:r>
            <a:r>
              <a:rPr lang="en-US" dirty="0" smtClean="0"/>
              <a:t>transmission have been discussed regarding:</a:t>
            </a:r>
            <a:endParaRPr lang="en-US" dirty="0"/>
          </a:p>
          <a:p>
            <a:pPr lvl="1"/>
            <a:r>
              <a:rPr lang="en-US" dirty="0"/>
              <a:t>PPDU format</a:t>
            </a:r>
          </a:p>
          <a:p>
            <a:pPr lvl="1"/>
            <a:r>
              <a:rPr lang="en-US" dirty="0"/>
              <a:t>Transmission in Data field</a:t>
            </a:r>
          </a:p>
          <a:p>
            <a:pPr lvl="1"/>
            <a:r>
              <a:rPr lang="en-US" dirty="0" smtClean="0"/>
              <a:t>Signaling</a:t>
            </a:r>
          </a:p>
          <a:p>
            <a:r>
              <a:rPr lang="en-US" dirty="0" smtClean="0"/>
              <a:t>Regarding transmission in the data field:</a:t>
            </a:r>
          </a:p>
          <a:p>
            <a:pPr lvl="1"/>
            <a:r>
              <a:rPr lang="en-US" dirty="0" smtClean="0"/>
              <a:t>Opt2 </a:t>
            </a:r>
            <a:r>
              <a:rPr lang="en-US" dirty="0" smtClean="0"/>
              <a:t>and Opt4 show similar performances. A tradeoff between reusing existing </a:t>
            </a:r>
            <a:r>
              <a:rPr lang="en-US" dirty="0" err="1" smtClean="0"/>
              <a:t>interleaver</a:t>
            </a:r>
            <a:r>
              <a:rPr lang="en-US" dirty="0" smtClean="0"/>
              <a:t> and single </a:t>
            </a:r>
            <a:r>
              <a:rPr lang="en-US" dirty="0" err="1" smtClean="0"/>
              <a:t>interleaver</a:t>
            </a:r>
            <a:r>
              <a:rPr lang="en-US" dirty="0"/>
              <a:t> </a:t>
            </a:r>
            <a:r>
              <a:rPr lang="en-US" dirty="0" smtClean="0"/>
              <a:t>per combined RU can be further considered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Opt3 will be further studied and evaluated.</a:t>
            </a:r>
          </a:p>
          <a:p>
            <a:pPr lvl="1"/>
            <a:r>
              <a:rPr lang="en-US" dirty="0" smtClean="0"/>
              <a:t>Opt1 is not preferred regarding complexity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00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altLang="zh-CN" dirty="0" smtClean="0"/>
              <a:t>Poll</a:t>
            </a:r>
            <a:endParaRPr 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5024887"/>
              </p:ext>
            </p:extLst>
          </p:nvPr>
        </p:nvGraphicFramePr>
        <p:xfrm>
          <a:off x="1333500" y="3712524"/>
          <a:ext cx="6553200" cy="2534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9605"/>
                <a:gridCol w="5213595"/>
              </a:tblGrid>
              <a:tr h="4140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</a:tr>
              <a:tr h="652755">
                <a:tc>
                  <a:txBody>
                    <a:bodyPr/>
                    <a:lstStyle/>
                    <a:p>
                      <a:r>
                        <a:rPr lang="en-US" dirty="0" smtClean="0"/>
                        <a:t>Opt1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 as transmit the data to two different users, each RU is encoded, interleaved separately</a:t>
                      </a:r>
                      <a:endParaRPr lang="en-US" dirty="0"/>
                    </a:p>
                  </a:txBody>
                  <a:tcPr/>
                </a:tc>
              </a:tr>
              <a:tr h="414045">
                <a:tc>
                  <a:txBody>
                    <a:bodyPr/>
                    <a:lstStyle/>
                    <a:p>
                      <a:r>
                        <a:rPr lang="en-US" dirty="0" smtClean="0"/>
                        <a:t>Opt2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bits</a:t>
                      </a:r>
                      <a:r>
                        <a:rPr lang="en-US" baseline="0" dirty="0" smtClean="0"/>
                        <a:t> are encoded together, and parse to different RUs, separate </a:t>
                      </a:r>
                      <a:r>
                        <a:rPr lang="en-US" baseline="0" dirty="0" err="1" smtClean="0"/>
                        <a:t>interleaver</a:t>
                      </a:r>
                      <a:r>
                        <a:rPr lang="en-US" baseline="0" dirty="0" smtClean="0"/>
                        <a:t>/tone mapper </a:t>
                      </a:r>
                      <a:endParaRPr lang="en-US" dirty="0"/>
                    </a:p>
                  </a:txBody>
                  <a:tcPr/>
                </a:tc>
              </a:tr>
              <a:tr h="414045">
                <a:tc>
                  <a:txBody>
                    <a:bodyPr/>
                    <a:lstStyle/>
                    <a:p>
                      <a:r>
                        <a:rPr lang="en-US" dirty="0" smtClean="0"/>
                        <a:t>Opt3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Opt1/Opt2+interleaver</a:t>
                      </a:r>
                      <a:r>
                        <a:rPr lang="en-US" baseline="0" dirty="0" smtClean="0"/>
                        <a:t> across RUs</a:t>
                      </a:r>
                      <a:endParaRPr lang="en-US" dirty="0"/>
                    </a:p>
                  </a:txBody>
                  <a:tcPr/>
                </a:tc>
              </a:tr>
              <a:tr h="414045">
                <a:tc>
                  <a:txBody>
                    <a:bodyPr/>
                    <a:lstStyle/>
                    <a:p>
                      <a:r>
                        <a:rPr lang="en-US" dirty="0" smtClean="0"/>
                        <a:t>Opt4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</a:t>
                      </a:r>
                      <a:r>
                        <a:rPr lang="en-US" baseline="0" dirty="0" smtClean="0"/>
                        <a:t> as one big continuous RU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723900" y="1324303"/>
            <a:ext cx="7772400" cy="218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Which option do you prefer?</a:t>
            </a:r>
          </a:p>
          <a:p>
            <a:pPr lvl="1"/>
            <a:r>
              <a:rPr lang="en-US" kern="0" dirty="0" smtClean="0"/>
              <a:t>Opt1</a:t>
            </a:r>
          </a:p>
          <a:p>
            <a:pPr lvl="1"/>
            <a:r>
              <a:rPr lang="en-US" kern="0" dirty="0" smtClean="0"/>
              <a:t>Opt2</a:t>
            </a:r>
          </a:p>
          <a:p>
            <a:pPr lvl="1"/>
            <a:r>
              <a:rPr lang="en-US" kern="0" dirty="0" smtClean="0"/>
              <a:t>Opt3</a:t>
            </a:r>
          </a:p>
          <a:p>
            <a:pPr lvl="1"/>
            <a:r>
              <a:rPr lang="en-US" kern="0" dirty="0" smtClean="0"/>
              <a:t>Opt4</a:t>
            </a:r>
          </a:p>
          <a:p>
            <a:pPr lvl="1"/>
            <a:r>
              <a:rPr lang="en-US" kern="0" dirty="0" smtClean="0"/>
              <a:t>Need more discussion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63937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127914</TotalTime>
  <Words>756</Words>
  <Application>Microsoft Office PowerPoint</Application>
  <PresentationFormat>全屏显示(4:3)</PresentationFormat>
  <Paragraphs>125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802-11-Submission</vt:lpstr>
      <vt:lpstr>Multiple RU discussion</vt:lpstr>
      <vt:lpstr>Background</vt:lpstr>
      <vt:lpstr>Multiple RUs for one user - PPDU format</vt:lpstr>
      <vt:lpstr>Multiple RUs for one user –  Transmission in Data Field</vt:lpstr>
      <vt:lpstr>Multiple RUs for one user - Signaling</vt:lpstr>
      <vt:lpstr>Simulations</vt:lpstr>
      <vt:lpstr>Simulations</vt:lpstr>
      <vt:lpstr>Wrap up</vt:lpstr>
      <vt:lpstr>Straw Poll</vt:lpstr>
      <vt:lpstr>Reference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Yujian (Ross Yu)</cp:lastModifiedBy>
  <cp:revision>2669</cp:revision>
  <cp:lastPrinted>1998-02-10T13:28:06Z</cp:lastPrinted>
  <dcterms:created xsi:type="dcterms:W3CDTF">2007-05-21T21:00:37Z</dcterms:created>
  <dcterms:modified xsi:type="dcterms:W3CDTF">2020-01-11T09:23:06Z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(3)LUhL2OybaHI+sSxX4mt/yKJ53635+uklx3ipVQUzvQ65OWgYmLPUGjsMIxbA0dkpsTg+pWwH
W2lzyiy0UXNGDx5hmUg+uGReD2J1QoLJDojmWBpWnRcKFLdG+bPHWqaUInHvh7ISpSa+UKmE
N++jJa2HGDrouzl/RifHC5kNL5z5wWWFk3S81LRc+D4OT7dFOnerzKgs3nLMAg1H8GHYgqOr
KaGA3SFeGdze/KQ7Zw</vt:lpwstr>
  </property>
  <property fmtid="{D5CDD505-2E9C-101B-9397-08002B2CF9AE}" pid="4" name="_2015_ms_pID_7253431">
    <vt:lpwstr>o27NKLoQkBBXHvaMm3sPz05t7mZUqCWiy6ElLOlQxb7+WqmKAkCscL
46NC/IoEXo/U/BIrxuFah9rwXWAI0QUrpdHEUvk2nYBiLTi3USsyDWuwk7QRdJSJaPHbwDjV
hxfbZgh8+E7cnHzaISfiTHCQ/n9CaXOooA7w4qQ5PTz8Pi8z+m6rmzYzhaDyNgYhPgK8uP/C
0qQ5naGAIOFV59YZjxg45ANSFeJl4TyzpEH8</vt:lpwstr>
  </property>
  <property fmtid="{D5CDD505-2E9C-101B-9397-08002B2CF9AE}" pid="5" name="_2015_ms_pID_7253432">
    <vt:lpwstr>gKtywjGkUmNo0zX0qZVTbKcuE/Nv/u+cQLCf
RQtXl5URNuEBMeP65eHWUjvQ2lr8/g==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