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84" r:id="rId3"/>
    <p:sldId id="422" r:id="rId4"/>
    <p:sldId id="439" r:id="rId5"/>
    <p:sldId id="428" r:id="rId6"/>
    <p:sldId id="421" r:id="rId7"/>
    <p:sldId id="424" r:id="rId8"/>
    <p:sldId id="438" r:id="rId9"/>
    <p:sldId id="431" r:id="rId10"/>
    <p:sldId id="432" r:id="rId11"/>
    <p:sldId id="433" r:id="rId12"/>
    <p:sldId id="442" r:id="rId13"/>
    <p:sldId id="440" r:id="rId14"/>
    <p:sldId id="405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9526" autoAdjust="0"/>
  </p:normalViewPr>
  <p:slideViewPr>
    <p:cSldViewPr>
      <p:cViewPr>
        <p:scale>
          <a:sx n="80" d="100"/>
          <a:sy n="80" d="100"/>
        </p:scale>
        <p:origin x="-92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854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854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Bullet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1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</a:t>
            </a:r>
            <a:r>
              <a:rPr lang="en-US" sz="1800" b="1" dirty="0" err="1" smtClean="0">
                <a:cs typeface="+mn-cs"/>
              </a:rPr>
              <a:t>1909r0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000" dirty="0" smtClean="0"/>
              <a:t>Performance of JT with Wireless </a:t>
            </a:r>
            <a:r>
              <a:rPr lang="en-US" sz="2000" dirty="0"/>
              <a:t>B</a:t>
            </a:r>
            <a:r>
              <a:rPr lang="en-US" sz="2000" dirty="0" smtClean="0"/>
              <a:t>ackhaul</a:t>
            </a:r>
            <a:endParaRPr lang="en-US" sz="20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2019-11-08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5800" y="2824688"/>
          <a:ext cx="7772401" cy="2427824"/>
        </p:xfrm>
        <a:graphic>
          <a:graphicData uri="http://schemas.openxmlformats.org/drawingml/2006/table">
            <a:tbl>
              <a:tblPr/>
              <a:tblGrid>
                <a:gridCol w="1801416"/>
                <a:gridCol w="1265039"/>
                <a:gridCol w="1720453"/>
                <a:gridCol w="961430"/>
                <a:gridCol w="2024063"/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Ron Porat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Broadcom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ron.porat@broadcom.com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Srinath Puducheri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Broadcom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Simulation results: </a:t>
            </a:r>
            <a:r>
              <a:rPr lang="en-US" sz="2800" dirty="0" smtClean="0"/>
              <a:t>finite backhaul (2)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1800" b="0" dirty="0" smtClean="0"/>
              <a:t>JT backhaul BW = 160MHz, Throughput Gain</a:t>
            </a:r>
          </a:p>
          <a:p>
            <a:pPr lvl="1"/>
            <a:r>
              <a:rPr lang="en-US" sz="1600" dirty="0" smtClean="0"/>
              <a:t>None of  the cases considered here are bottlenecked by backhaul.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3041994"/>
              </p:ext>
            </p:extLst>
          </p:nvPr>
        </p:nvGraphicFramePr>
        <p:xfrm>
          <a:off x="457200" y="2895600"/>
          <a:ext cx="8305800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9444"/>
                <a:gridCol w="1118785"/>
                <a:gridCol w="1309884"/>
                <a:gridCol w="1309884"/>
                <a:gridCol w="1113401"/>
                <a:gridCol w="149440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/>
                        <a:t>Config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Backhaul</a:t>
                      </a:r>
                      <a:r>
                        <a:rPr lang="en-US" sz="1400" b="1" baseline="0" dirty="0" smtClean="0"/>
                        <a:t> MCS, </a:t>
                      </a:r>
                      <a:r>
                        <a:rPr lang="en-US" sz="1400" b="1" baseline="0" dirty="0" err="1" smtClean="0"/>
                        <a:t>Nss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Throughput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en-US" sz="1400" b="1" dirty="0" smtClean="0"/>
                        <a:t>gain @ different AP-STA SNR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Gain vs 80MHz backhaul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/>
                        <a:t>20dB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25dB</a:t>
                      </a:r>
                      <a:endParaRPr lang="en-US" sz="14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30dB</a:t>
                      </a:r>
                      <a:endParaRPr lang="en-US" sz="14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 = 4,4,4,4</a:t>
                      </a:r>
                      <a:r>
                        <a:rPr lang="en-US" sz="1400" baseline="0" dirty="0" smtClean="0"/>
                        <a:t>  STA = 2,2,2,2</a:t>
                      </a:r>
                      <a:endParaRPr lang="en-US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9, 4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3.19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3.47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3.12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Mid-high</a:t>
                      </a:r>
                      <a:r>
                        <a:rPr lang="en-US" sz="1400" baseline="0" dirty="0" smtClean="0"/>
                        <a:t> SNR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9, 3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3.19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3.47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3.12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All SNR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 = 4,4,4</a:t>
                      </a:r>
                      <a:r>
                        <a:rPr lang="en-US" sz="1400" baseline="0" dirty="0" smtClean="0"/>
                        <a:t>  STA = 2,2,2</a:t>
                      </a:r>
                      <a:endParaRPr lang="en-US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9, 4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2.51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2.72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2.39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High SNR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9, 3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2.51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2.72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2.39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Mid-high SNR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AP = 4,4</a:t>
                      </a:r>
                      <a:r>
                        <a:rPr lang="en-US" sz="1400" baseline="0" dirty="0" smtClean="0"/>
                        <a:t>  STA = 2,2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9, 4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1.69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1.87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1.65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9, 3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1.69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1.87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1.65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2666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Simulation results: </a:t>
            </a:r>
            <a:r>
              <a:rPr lang="en-US" sz="2800" dirty="0" smtClean="0"/>
              <a:t>finite backhaul (3)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sz="1800" b="0" dirty="0" smtClean="0"/>
              <a:t>JT backhaul BW = 160MHz</a:t>
            </a:r>
            <a:r>
              <a:rPr lang="en-US" sz="1800" b="0" dirty="0"/>
              <a:t>, BW-normalized </a:t>
            </a:r>
            <a:r>
              <a:rPr lang="en-US" sz="1800" b="0" dirty="0" smtClean="0"/>
              <a:t>Gain</a:t>
            </a:r>
          </a:p>
          <a:p>
            <a:pPr lvl="1"/>
            <a:r>
              <a:rPr lang="en-US" sz="1600" dirty="0"/>
              <a:t>BW-normalized </a:t>
            </a:r>
            <a:r>
              <a:rPr lang="en-US" sz="1600" dirty="0" smtClean="0"/>
              <a:t>gain is lower than throughput gain since we assume mesh backhaul is still 80MHz.</a:t>
            </a:r>
          </a:p>
          <a:p>
            <a:pPr lvl="1"/>
            <a:r>
              <a:rPr lang="en-US" sz="1600" b="0" dirty="0" smtClean="0"/>
              <a:t>However, </a:t>
            </a:r>
            <a:r>
              <a:rPr lang="en-US" sz="1600" dirty="0"/>
              <a:t>for practical mesh </a:t>
            </a:r>
            <a:r>
              <a:rPr lang="en-US" sz="1600" dirty="0" smtClean="0"/>
              <a:t>deployments, </a:t>
            </a:r>
            <a:r>
              <a:rPr lang="en-US" sz="1600" b="0" dirty="0" smtClean="0"/>
              <a:t>this may be a less relevant metric than throughput gain.</a:t>
            </a:r>
            <a:endParaRPr lang="en-US" sz="16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3498980"/>
              </p:ext>
            </p:extLst>
          </p:nvPr>
        </p:nvGraphicFramePr>
        <p:xfrm>
          <a:off x="533400" y="3200400"/>
          <a:ext cx="7924799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9737"/>
                <a:gridCol w="1301663"/>
                <a:gridCol w="1524000"/>
                <a:gridCol w="1524000"/>
                <a:gridCol w="12953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/>
                        <a:t>Config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Backhaul</a:t>
                      </a:r>
                      <a:r>
                        <a:rPr lang="en-US" sz="1400" b="1" baseline="0" dirty="0" smtClean="0"/>
                        <a:t> MCS, </a:t>
                      </a:r>
                      <a:r>
                        <a:rPr lang="en-US" sz="1400" b="1" baseline="0" dirty="0" err="1" smtClean="0"/>
                        <a:t>Nss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BW-normalized gain @ different AP-STA SNR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/>
                        <a:t>20dB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25dB</a:t>
                      </a:r>
                      <a:endParaRPr lang="en-US" sz="14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30dB</a:t>
                      </a:r>
                      <a:endParaRPr lang="en-US" sz="14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 = 4,4,4,4</a:t>
                      </a:r>
                      <a:r>
                        <a:rPr lang="en-US" sz="1400" baseline="0" dirty="0" smtClean="0"/>
                        <a:t>  STA = 2,2,2,2</a:t>
                      </a:r>
                      <a:endParaRPr lang="en-US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9, 4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2.13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2.31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2.08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9, 3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2.13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2.31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2.08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 = 4,4,4</a:t>
                      </a:r>
                      <a:r>
                        <a:rPr lang="en-US" sz="1400" baseline="0" dirty="0" smtClean="0"/>
                        <a:t>  STA = 2,2,2</a:t>
                      </a:r>
                      <a:endParaRPr lang="en-US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9, 4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1.67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1.81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1.59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9, 3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1.67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1.81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1.59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AP = 4,4</a:t>
                      </a:r>
                      <a:r>
                        <a:rPr lang="en-US" sz="1400" baseline="0" dirty="0" smtClean="0"/>
                        <a:t>  STA = 2,2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9, 4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1.12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1.24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1.10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9, 3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1.12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1.24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1.10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9426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JT gains vs backhaul spectral efficiency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76400"/>
                <a:ext cx="7772400" cy="4191000"/>
              </a:xfrm>
            </p:spPr>
            <p:txBody>
              <a:bodyPr/>
              <a:lstStyle/>
              <a:p>
                <a:r>
                  <a:rPr lang="en-US" sz="1800" b="0" dirty="0" smtClean="0"/>
                  <a:t>Looked at one example case: </a:t>
                </a:r>
                <a:r>
                  <a:rPr lang="en-US" sz="1800" b="0" dirty="0" err="1" smtClean="0"/>
                  <a:t>3AP</a:t>
                </a:r>
                <a:r>
                  <a:rPr lang="en-US" sz="1800" b="0" dirty="0" smtClean="0"/>
                  <a:t> case, 25dB </a:t>
                </a:r>
                <a:r>
                  <a:rPr lang="en-US" sz="1800" b="0" dirty="0" err="1" smtClean="0"/>
                  <a:t>fronthaul</a:t>
                </a:r>
                <a:r>
                  <a:rPr lang="en-US" sz="1800" b="0" dirty="0" smtClean="0"/>
                  <a:t> AP-STA SNR</a:t>
                </a:r>
              </a:p>
              <a:p>
                <a:r>
                  <a:rPr lang="en-US" sz="1800" b="0" dirty="0" smtClean="0"/>
                  <a:t>Backhaul spectral efficiency = number of data bits per sub-carrier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𝐷𝐵𝑃𝑆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𝑆𝐷</m:t>
                            </m:r>
                          </m:sub>
                        </m:sSub>
                      </m:den>
                    </m:f>
                  </m:oMath>
                </a14:m>
                <a:endParaRPr lang="en-US" sz="1800" b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76400"/>
                <a:ext cx="7772400" cy="4191000"/>
              </a:xfrm>
              <a:blipFill rotWithShape="1">
                <a:blip r:embed="rId2"/>
                <a:stretch>
                  <a:fillRect l="-549" t="-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968168"/>
              </p:ext>
            </p:extLst>
          </p:nvPr>
        </p:nvGraphicFramePr>
        <p:xfrm>
          <a:off x="457200" y="2788284"/>
          <a:ext cx="3429000" cy="354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752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{MCS, </a:t>
                      </a:r>
                      <a:r>
                        <a:rPr lang="en-US" sz="1600" dirty="0" err="1" smtClean="0"/>
                        <a:t>Nss</a:t>
                      </a:r>
                      <a:r>
                        <a:rPr lang="en-US" sz="1600" dirty="0" smtClean="0"/>
                        <a:t>}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Backhaul spectral efficiency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{9,4}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26.67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{8,4}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24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{9,3}, {7,4}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{8,3}, {6,4}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18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{5,4}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16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{7,3}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{6,3}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13.5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{</a:t>
                      </a:r>
                      <a:r>
                        <a:rPr lang="en-US" sz="1600" smtClean="0"/>
                        <a:t>5,3}, </a:t>
                      </a:r>
                      <a:r>
                        <a:rPr lang="en-US" sz="1600" dirty="0" smtClean="0"/>
                        <a:t>{4,4}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630454"/>
            <a:ext cx="4572000" cy="3732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7400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endParaRPr lang="en-US" sz="1800" b="0" dirty="0" smtClean="0"/>
          </a:p>
          <a:p>
            <a:r>
              <a:rPr lang="en-US" sz="1800" b="0" dirty="0" smtClean="0"/>
              <a:t>We </a:t>
            </a:r>
            <a:r>
              <a:rPr lang="en-US" sz="1800" b="0" dirty="0" smtClean="0"/>
              <a:t>have shown that, in various deployment configurations and different figures of merit, JT </a:t>
            </a:r>
            <a:r>
              <a:rPr lang="en-US" sz="1800" b="0" dirty="0" smtClean="0"/>
              <a:t>with wireless backhaul does </a:t>
            </a:r>
            <a:r>
              <a:rPr lang="en-US" sz="1800" b="0" dirty="0" smtClean="0"/>
              <a:t>have gains compared to typical mesh deployments.</a:t>
            </a:r>
          </a:p>
          <a:p>
            <a:pPr marL="0" indent="0">
              <a:buNone/>
            </a:pPr>
            <a:endParaRPr lang="en-US" sz="1800" b="0" dirty="0" smtClean="0"/>
          </a:p>
          <a:p>
            <a:r>
              <a:rPr lang="en-US" sz="1800" b="0" dirty="0" smtClean="0"/>
              <a:t>This is true even in cases where JT is backhaul-limited since the backhaul rate is still much higher than </a:t>
            </a:r>
            <a:r>
              <a:rPr lang="en-US" sz="1800" b="0" dirty="0" err="1" smtClean="0"/>
              <a:t>fronthaul</a:t>
            </a:r>
            <a:r>
              <a:rPr lang="en-US" sz="1800" b="0" dirty="0" smtClean="0"/>
              <a:t> mesh rates. </a:t>
            </a:r>
          </a:p>
          <a:p>
            <a:endParaRPr lang="en-US" sz="1800" b="0" dirty="0"/>
          </a:p>
          <a:p>
            <a:r>
              <a:rPr lang="en-US" sz="1800" b="0" dirty="0"/>
              <a:t>Choice of </a:t>
            </a:r>
            <a:r>
              <a:rPr lang="en-US" sz="1800" b="0" dirty="0" smtClean="0"/>
              <a:t>JT backhaul </a:t>
            </a:r>
            <a:r>
              <a:rPr lang="en-US" sz="1800" b="0" dirty="0"/>
              <a:t>BW </a:t>
            </a:r>
            <a:r>
              <a:rPr lang="en-US" sz="1800" b="0" dirty="0" smtClean="0"/>
              <a:t>depends </a:t>
            </a:r>
            <a:r>
              <a:rPr lang="en-US" sz="1800" b="0" dirty="0"/>
              <a:t>on </a:t>
            </a:r>
            <a:r>
              <a:rPr lang="en-US" sz="1800" b="0" dirty="0" err="1"/>
              <a:t>fronthaul</a:t>
            </a:r>
            <a:r>
              <a:rPr lang="en-US" sz="1800" b="0" dirty="0"/>
              <a:t> configuration and SNR.</a:t>
            </a:r>
          </a:p>
          <a:p>
            <a:pPr lvl="1"/>
            <a:r>
              <a:rPr lang="en-US" sz="1600" dirty="0"/>
              <a:t>160MHz backhaul is not always necessary.</a:t>
            </a:r>
          </a:p>
          <a:p>
            <a:endParaRPr lang="en-US" sz="1800" b="0" dirty="0" smtClean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78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1800" b="0" dirty="0" smtClean="0"/>
              <a:t>“</a:t>
            </a:r>
            <a:r>
              <a:rPr lang="en-US" sz="1800" b="0" dirty="0"/>
              <a:t>JT performance with Multiple </a:t>
            </a:r>
            <a:r>
              <a:rPr lang="en-US" sz="1800" b="0" dirty="0" smtClean="0"/>
              <a:t>Impairments,” IEEE 802.11-19/1597</a:t>
            </a:r>
          </a:p>
          <a:p>
            <a:pPr>
              <a:buFont typeface="+mj-lt"/>
              <a:buAutoNum type="arabicPeriod"/>
            </a:pPr>
            <a:r>
              <a:rPr lang="en-GB" sz="1800" b="0" dirty="0"/>
              <a:t>“</a:t>
            </a:r>
            <a:r>
              <a:rPr lang="en-GB" altLang="en-US" sz="1800" b="0" dirty="0"/>
              <a:t>Joint Transmissions: Backhaul and Gain State Issues,” IEEE </a:t>
            </a:r>
            <a:r>
              <a:rPr lang="en-GB" altLang="en-US" sz="1800" b="0" dirty="0" smtClean="0"/>
              <a:t>802.11-19/1089</a:t>
            </a:r>
          </a:p>
          <a:p>
            <a:pPr>
              <a:buFont typeface="+mj-lt"/>
              <a:buAutoNum type="arabicPeriod"/>
            </a:pPr>
            <a:r>
              <a:rPr lang="en-GB" altLang="en-US" sz="1800" b="0" dirty="0" smtClean="0"/>
              <a:t>“</a:t>
            </a:r>
            <a:r>
              <a:rPr lang="en-GB" sz="1800" b="0" dirty="0"/>
              <a:t>Multi-AP backhaul </a:t>
            </a:r>
            <a:r>
              <a:rPr lang="en-GB" sz="1800" b="0" dirty="0" smtClean="0"/>
              <a:t>analysis,” IEEE 802.11-19/1588</a:t>
            </a:r>
          </a:p>
          <a:p>
            <a:pPr>
              <a:buFont typeface="+mj-lt"/>
              <a:buAutoNum type="arabicPeriod"/>
            </a:pPr>
            <a:r>
              <a:rPr lang="en-GB" sz="1800" b="0" dirty="0" smtClean="0"/>
              <a:t>“</a:t>
            </a:r>
            <a:r>
              <a:rPr lang="en-US" altLang="zh-CN" sz="1800" b="0" dirty="0"/>
              <a:t>Consideration on Joint </a:t>
            </a:r>
            <a:r>
              <a:rPr lang="en-US" altLang="zh-CN" sz="1800" b="0" dirty="0" smtClean="0"/>
              <a:t>Transmission,” IEEE 802.11-19/1595</a:t>
            </a:r>
            <a:endParaRPr lang="en-GB" sz="1800" b="0" dirty="0" smtClean="0"/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50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endParaRPr lang="en-US" sz="1800" b="0" dirty="0" smtClean="0"/>
          </a:p>
          <a:p>
            <a:r>
              <a:rPr lang="en-US" sz="1800" b="0" dirty="0" smtClean="0"/>
              <a:t>In our previous contribution ([1]), we looked at JT performance on the </a:t>
            </a:r>
            <a:r>
              <a:rPr lang="en-US" sz="1800" b="0" dirty="0" err="1" smtClean="0"/>
              <a:t>fronthaul</a:t>
            </a:r>
            <a:r>
              <a:rPr lang="en-US" sz="1800" b="0" dirty="0" smtClean="0"/>
              <a:t>, which provides a true indication of JT performance gains when the backhaul is wired [4] (</a:t>
            </a:r>
            <a:r>
              <a:rPr lang="en-US" sz="1800" b="0" dirty="0" err="1" smtClean="0"/>
              <a:t>e.g</a:t>
            </a:r>
            <a:r>
              <a:rPr lang="en-US" sz="1800" b="0" dirty="0" smtClean="0"/>
              <a:t>, enterprise deployments).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In this contribution we provide results on system-level performance of JT assuming </a:t>
            </a:r>
            <a:r>
              <a:rPr lang="en-US" sz="1800" dirty="0" smtClean="0"/>
              <a:t>wireless backhaul </a:t>
            </a:r>
            <a:r>
              <a:rPr lang="en-US" sz="1800" b="0" dirty="0" smtClean="0"/>
              <a:t>([2], [3]) and compare it with a baseline mesh deployment</a:t>
            </a:r>
            <a:r>
              <a:rPr lang="en-US" sz="1800" b="0" dirty="0" smtClean="0"/>
              <a:t>.</a:t>
            </a:r>
          </a:p>
          <a:p>
            <a:endParaRPr lang="en-US" sz="1800" b="0" dirty="0"/>
          </a:p>
          <a:p>
            <a:r>
              <a:rPr lang="en-US" sz="1800" b="0" dirty="0" smtClean="0"/>
              <a:t>Note that both JT and mesh use backhaul with differences explained in the following slides</a:t>
            </a:r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36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System model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772400" cy="4191000"/>
          </a:xfrm>
        </p:spPr>
        <p:txBody>
          <a:bodyPr/>
          <a:lstStyle/>
          <a:p>
            <a:r>
              <a:rPr lang="en-US" sz="1800" b="0" dirty="0" smtClean="0"/>
              <a:t>We assume a wireless mesh model comprising a master AP and one or more slave APs.</a:t>
            </a:r>
          </a:p>
          <a:p>
            <a:pPr lvl="1"/>
            <a:r>
              <a:rPr lang="en-US" sz="1600" dirty="0" smtClean="0"/>
              <a:t>Master AP communicates with slave APs over wireless backhaul.</a:t>
            </a:r>
          </a:p>
          <a:p>
            <a:pPr lvl="1"/>
            <a:r>
              <a:rPr lang="en-US" sz="1600" dirty="0" smtClean="0"/>
              <a:t>Master and slave APs communicate with STAs over wireless </a:t>
            </a:r>
            <a:r>
              <a:rPr lang="en-US" sz="1600" dirty="0" err="1" smtClean="0"/>
              <a:t>fronthaul</a:t>
            </a:r>
            <a:r>
              <a:rPr lang="en-US" sz="1600" dirty="0" smtClean="0"/>
              <a:t>.</a:t>
            </a:r>
          </a:p>
          <a:p>
            <a:r>
              <a:rPr lang="en-US" sz="1800" b="0" dirty="0"/>
              <a:t>Backhaul operation:</a:t>
            </a:r>
          </a:p>
          <a:p>
            <a:pPr lvl="1"/>
            <a:r>
              <a:rPr lang="en-US" sz="1600" dirty="0" smtClean="0"/>
              <a:t>Backhaul assumed on </a:t>
            </a:r>
            <a:r>
              <a:rPr lang="en-US" sz="1600" dirty="0"/>
              <a:t>different channel from </a:t>
            </a:r>
            <a:r>
              <a:rPr lang="en-US" sz="1600" dirty="0" err="1"/>
              <a:t>fronthaul</a:t>
            </a:r>
            <a:r>
              <a:rPr lang="en-US" sz="1600" dirty="0"/>
              <a:t>, as typical of current mesh deployments.</a:t>
            </a:r>
          </a:p>
          <a:p>
            <a:pPr lvl="1"/>
            <a:r>
              <a:rPr lang="en-US" sz="1600" dirty="0"/>
              <a:t>Mesh: Master AP forwards each </a:t>
            </a:r>
            <a:r>
              <a:rPr lang="en-US" sz="1600" dirty="0" err="1"/>
              <a:t>STA’s</a:t>
            </a:r>
            <a:r>
              <a:rPr lang="en-US" sz="1600" dirty="0"/>
              <a:t> data to corresponding slave AP.</a:t>
            </a:r>
          </a:p>
          <a:p>
            <a:pPr lvl="1"/>
            <a:r>
              <a:rPr lang="en-US" sz="1600" dirty="0"/>
              <a:t>JT: Master AP </a:t>
            </a:r>
            <a:r>
              <a:rPr lang="en-US" sz="1600" i="1" dirty="0"/>
              <a:t>broadcasts</a:t>
            </a:r>
            <a:r>
              <a:rPr lang="en-US" sz="1600" dirty="0"/>
              <a:t>  all </a:t>
            </a:r>
            <a:r>
              <a:rPr lang="en-US" sz="1600" dirty="0" err="1"/>
              <a:t>STAs</a:t>
            </a:r>
            <a:r>
              <a:rPr lang="en-US" sz="1600" dirty="0"/>
              <a:t>’ data to all slave </a:t>
            </a:r>
            <a:r>
              <a:rPr lang="en-US" sz="1600" dirty="0" err="1"/>
              <a:t>APs</a:t>
            </a:r>
            <a:r>
              <a:rPr lang="en-US" sz="1600" dirty="0"/>
              <a:t>.</a:t>
            </a:r>
          </a:p>
          <a:p>
            <a:pPr lvl="2"/>
            <a:r>
              <a:rPr lang="en-US" sz="1600" dirty="0"/>
              <a:t>JT incurs higher backhaul-overhead than mesh:</a:t>
            </a:r>
          </a:p>
          <a:p>
            <a:pPr lvl="3"/>
            <a:r>
              <a:rPr lang="en-US" dirty="0"/>
              <a:t> </a:t>
            </a:r>
            <a:r>
              <a:rPr lang="en-US" dirty="0" err="1"/>
              <a:t>2x</a:t>
            </a:r>
            <a:r>
              <a:rPr lang="en-US" dirty="0"/>
              <a:t> for </a:t>
            </a:r>
            <a:r>
              <a:rPr lang="en-US" dirty="0" err="1"/>
              <a:t>2AP</a:t>
            </a:r>
            <a:r>
              <a:rPr lang="en-US" dirty="0"/>
              <a:t>, </a:t>
            </a:r>
            <a:r>
              <a:rPr lang="en-US" dirty="0" err="1"/>
              <a:t>1.5x</a:t>
            </a:r>
            <a:r>
              <a:rPr lang="en-US" dirty="0"/>
              <a:t> for </a:t>
            </a:r>
            <a:r>
              <a:rPr lang="en-US" dirty="0" err="1"/>
              <a:t>3AP</a:t>
            </a:r>
            <a:r>
              <a:rPr lang="en-US" dirty="0"/>
              <a:t> and </a:t>
            </a:r>
            <a:r>
              <a:rPr lang="en-US" dirty="0" err="1"/>
              <a:t>1.33x</a:t>
            </a:r>
            <a:r>
              <a:rPr lang="en-US" dirty="0"/>
              <a:t> for </a:t>
            </a:r>
            <a:r>
              <a:rPr lang="en-US" dirty="0" err="1"/>
              <a:t>4AP</a:t>
            </a:r>
            <a:r>
              <a:rPr lang="en-US" dirty="0"/>
              <a:t>, assuming symmetric distribution of </a:t>
            </a:r>
            <a:r>
              <a:rPr lang="en-US" dirty="0" err="1" smtClean="0"/>
              <a:t>STAs</a:t>
            </a:r>
            <a:r>
              <a:rPr lang="en-US" dirty="0" smtClean="0"/>
              <a:t>.</a:t>
            </a:r>
          </a:p>
          <a:p>
            <a:pPr lvl="1"/>
            <a:r>
              <a:rPr lang="en-US" sz="1600" dirty="0" smtClean="0"/>
              <a:t>Backhaul </a:t>
            </a:r>
            <a:r>
              <a:rPr lang="en-US" sz="1600" dirty="0"/>
              <a:t>BW:</a:t>
            </a:r>
          </a:p>
          <a:p>
            <a:pPr lvl="2"/>
            <a:r>
              <a:rPr lang="en-US" sz="1600" dirty="0"/>
              <a:t>Mesh: same BW for </a:t>
            </a:r>
            <a:r>
              <a:rPr lang="en-US" sz="1600" dirty="0" err="1"/>
              <a:t>fronthaul</a:t>
            </a:r>
            <a:r>
              <a:rPr lang="en-US" sz="1600" dirty="0"/>
              <a:t> and backhaul</a:t>
            </a:r>
          </a:p>
          <a:p>
            <a:pPr lvl="2"/>
            <a:r>
              <a:rPr lang="en-US" sz="1600" dirty="0"/>
              <a:t>JT: backhaul BW either same or </a:t>
            </a:r>
            <a:r>
              <a:rPr lang="en-US" sz="1600" dirty="0" err="1"/>
              <a:t>2x</a:t>
            </a:r>
            <a:r>
              <a:rPr lang="en-US" sz="1600" dirty="0"/>
              <a:t> that of  </a:t>
            </a:r>
            <a:r>
              <a:rPr lang="en-US" sz="1600" dirty="0" err="1" smtClean="0"/>
              <a:t>fronthaul</a:t>
            </a:r>
            <a:endParaRPr lang="en-US" sz="1600" dirty="0" smtClean="0"/>
          </a:p>
          <a:p>
            <a:pPr marL="0" indent="0">
              <a:buNone/>
            </a:pPr>
            <a:endParaRPr lang="en-US" sz="1800" b="0" dirty="0" smtClean="0"/>
          </a:p>
          <a:p>
            <a:pPr lvl="1"/>
            <a:endParaRPr lang="en-US" sz="1800" dirty="0" smtClean="0"/>
          </a:p>
          <a:p>
            <a:endParaRPr lang="en-US" dirty="0" smtClean="0"/>
          </a:p>
          <a:p>
            <a:pPr lvl="1"/>
            <a:endParaRPr lang="en-US" sz="1200" dirty="0" smtClean="0"/>
          </a:p>
          <a:p>
            <a:endParaRPr lang="en-US" sz="2200" b="0" dirty="0" smtClean="0"/>
          </a:p>
          <a:p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3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model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1600" b="0" dirty="0"/>
              <a:t>Backhaul MCS and </a:t>
            </a:r>
            <a:r>
              <a:rPr lang="en-US" sz="1600" b="0" dirty="0" err="1"/>
              <a:t>Nss</a:t>
            </a:r>
            <a:r>
              <a:rPr lang="en-US" sz="1600" b="0" dirty="0"/>
              <a:t> assumed </a:t>
            </a:r>
            <a:r>
              <a:rPr lang="en-US" sz="1600" b="0" dirty="0" smtClean="0"/>
              <a:t>to be the </a:t>
            </a:r>
            <a:r>
              <a:rPr lang="en-US" sz="1600" b="0" dirty="0"/>
              <a:t>same for both JT and mesh.</a:t>
            </a:r>
          </a:p>
          <a:p>
            <a:endParaRPr lang="en-US" sz="1800" b="0" dirty="0" smtClean="0"/>
          </a:p>
          <a:p>
            <a:r>
              <a:rPr lang="en-US" sz="1800" b="0" dirty="0" err="1" smtClean="0"/>
              <a:t>Fronthaul</a:t>
            </a:r>
            <a:r>
              <a:rPr lang="en-US" sz="1800" b="0" dirty="0" smtClean="0"/>
              <a:t> operation as in [1]:</a:t>
            </a:r>
            <a:endParaRPr lang="en-US" sz="1800" b="0" dirty="0"/>
          </a:p>
          <a:p>
            <a:pPr lvl="1"/>
            <a:r>
              <a:rPr lang="en-US" sz="1600" dirty="0"/>
              <a:t>Mesh: Master and slave </a:t>
            </a:r>
            <a:r>
              <a:rPr lang="en-US" sz="1600" dirty="0" err="1"/>
              <a:t>APs</a:t>
            </a:r>
            <a:r>
              <a:rPr lang="en-US" sz="1600" dirty="0"/>
              <a:t> share the medium in a </a:t>
            </a:r>
            <a:r>
              <a:rPr lang="en-US" sz="1600" dirty="0" err="1"/>
              <a:t>TDMA</a:t>
            </a:r>
            <a:r>
              <a:rPr lang="en-US" sz="1600" dirty="0"/>
              <a:t> fashion, with each AP transmitting to only its </a:t>
            </a:r>
            <a:r>
              <a:rPr lang="en-US" sz="1600" dirty="0" err="1"/>
              <a:t>STAs</a:t>
            </a:r>
            <a:r>
              <a:rPr lang="en-US" sz="1600" dirty="0"/>
              <a:t>.</a:t>
            </a:r>
          </a:p>
          <a:p>
            <a:pPr lvl="1"/>
            <a:r>
              <a:rPr lang="en-US" sz="1600" dirty="0"/>
              <a:t>JT: Master and slave </a:t>
            </a:r>
            <a:r>
              <a:rPr lang="en-US" sz="1600" dirty="0" err="1"/>
              <a:t>APs</a:t>
            </a:r>
            <a:r>
              <a:rPr lang="en-US" sz="1600" dirty="0"/>
              <a:t> jointly transmit to all </a:t>
            </a:r>
            <a:r>
              <a:rPr lang="en-US" sz="1600" dirty="0" err="1"/>
              <a:t>STAs</a:t>
            </a:r>
            <a:endParaRPr lang="en-US" sz="1600" dirty="0"/>
          </a:p>
          <a:p>
            <a:pPr marL="342900" lvl="2" indent="-342900"/>
            <a:endParaRPr lang="en-US" sz="2000" dirty="0" smtClean="0"/>
          </a:p>
          <a:p>
            <a:pPr marL="342900" lvl="2" indent="-342900"/>
            <a:r>
              <a:rPr lang="en-US" dirty="0" smtClean="0"/>
              <a:t>Simulation </a:t>
            </a:r>
            <a:r>
              <a:rPr lang="en-US" dirty="0" smtClean="0"/>
              <a:t>results assume 80MHz for </a:t>
            </a:r>
            <a:r>
              <a:rPr lang="en-US" dirty="0" err="1" smtClean="0"/>
              <a:t>fronthaul</a:t>
            </a:r>
            <a:r>
              <a:rPr lang="en-US" dirty="0" smtClean="0"/>
              <a:t> and 80/160MHz for JT backhaul.</a:t>
            </a:r>
          </a:p>
          <a:p>
            <a:pPr marL="685800" lvl="3" indent="-342900"/>
            <a:r>
              <a:rPr lang="en-US" dirty="0" smtClean="0"/>
              <a:t>Gains </a:t>
            </a:r>
            <a:r>
              <a:rPr lang="en-US" dirty="0"/>
              <a:t>expected to be same with BW scaled up proportionally for both </a:t>
            </a:r>
            <a:r>
              <a:rPr lang="en-US" dirty="0" err="1"/>
              <a:t>fronthaul</a:t>
            </a:r>
            <a:r>
              <a:rPr lang="en-US" dirty="0"/>
              <a:t> and backhaul.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Overhead </a:t>
            </a:r>
            <a:r>
              <a:rPr lang="en-US" sz="1800" b="0" dirty="0"/>
              <a:t>due to sounding and AP-AP coordination </a:t>
            </a:r>
            <a:r>
              <a:rPr lang="en-US" sz="1800" b="0" dirty="0" smtClean="0"/>
              <a:t>is </a:t>
            </a:r>
            <a:r>
              <a:rPr lang="en-US" sz="1800" b="0" dirty="0"/>
              <a:t>ignored</a:t>
            </a:r>
            <a:r>
              <a:rPr lang="en-US" sz="1800" b="0" dirty="0" smtClean="0"/>
              <a:t>.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711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Metrics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828800"/>
                <a:ext cx="7772400" cy="4114800"/>
              </a:xfrm>
            </p:spPr>
            <p:txBody>
              <a:bodyPr/>
              <a:lstStyle/>
              <a:p>
                <a:r>
                  <a:rPr lang="en-US" sz="1800" b="0" dirty="0" smtClean="0"/>
                  <a:t>System throughput for </a:t>
                </a:r>
                <a:r>
                  <a:rPr lang="en-US" sz="1800" b="0" dirty="0"/>
                  <a:t>JT </a:t>
                </a:r>
                <a:r>
                  <a:rPr lang="en-US" sz="1800" b="0" dirty="0" smtClean="0"/>
                  <a:t>= min(Backhaul PHY rate, </a:t>
                </a:r>
                <a:r>
                  <a:rPr lang="en-US" sz="1800" b="0" dirty="0" err="1" smtClean="0"/>
                  <a:t>Fronthaul</a:t>
                </a:r>
                <a:r>
                  <a:rPr lang="en-US" sz="1800" b="0" dirty="0" smtClean="0"/>
                  <a:t> </a:t>
                </a:r>
                <a:r>
                  <a:rPr lang="en-US" sz="1800" b="0" dirty="0" smtClean="0"/>
                  <a:t>PHY rate)</a:t>
                </a:r>
                <a:endParaRPr lang="en-US" sz="1800" b="0" dirty="0"/>
              </a:p>
              <a:p>
                <a:r>
                  <a:rPr lang="en-US" sz="1800" b="0" dirty="0" smtClean="0"/>
                  <a:t>System throughput for mesh = Average </a:t>
                </a:r>
                <a:r>
                  <a:rPr lang="en-US" sz="1800" b="0" dirty="0" err="1"/>
                  <a:t>F</a:t>
                </a:r>
                <a:r>
                  <a:rPr lang="en-US" sz="1800" b="0" dirty="0" err="1" smtClean="0"/>
                  <a:t>ronthaul</a:t>
                </a:r>
                <a:r>
                  <a:rPr lang="en-US" sz="1800" b="0" dirty="0" smtClean="0"/>
                  <a:t> PHY rate</a:t>
                </a:r>
              </a:p>
              <a:p>
                <a:pPr lvl="1"/>
                <a:r>
                  <a:rPr lang="en-US" sz="1600" b="0" dirty="0" smtClean="0"/>
                  <a:t>Assuming backhaul is not the bottleneck.</a:t>
                </a:r>
                <a:endParaRPr lang="en-US" sz="1600" b="0" dirty="0"/>
              </a:p>
              <a:p>
                <a:r>
                  <a:rPr lang="en-US" sz="1800" b="0" dirty="0" smtClean="0"/>
                  <a:t>For JT </a:t>
                </a:r>
                <a:r>
                  <a:rPr lang="en-US" sz="1800" b="0" dirty="0" smtClean="0"/>
                  <a:t>and mesh:</a:t>
                </a:r>
                <a:endParaRPr lang="en-US" sz="1800" b="0" dirty="0"/>
              </a:p>
              <a:p>
                <a:pPr lvl="1"/>
                <a:r>
                  <a:rPr lang="en-US" sz="1800" b="0" dirty="0" smtClean="0"/>
                  <a:t>BW-normalized throughput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1800" b="0">
                            <a:latin typeface="Cambria Math"/>
                          </a:rPr>
                          <m:t>System</m:t>
                        </m:r>
                        <m:r>
                          <m:rPr>
                            <m:nor/>
                          </m:rPr>
                          <a:rPr lang="en-US" sz="1800" b="0">
                            <a:latin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1800" b="0">
                            <a:latin typeface="Cambria Math"/>
                          </a:rPr>
                          <m:t>throughput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1800" b="0">
                            <a:latin typeface="Cambria Math"/>
                          </a:rPr>
                          <m:t>Fronthaul</m:t>
                        </m:r>
                        <m:r>
                          <m:rPr>
                            <m:nor/>
                          </m:rPr>
                          <a:rPr lang="en-US" sz="1800" b="0">
                            <a:latin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1800" b="0">
                            <a:latin typeface="Cambria Math"/>
                          </a:rPr>
                          <m:t>BW</m:t>
                        </m:r>
                        <m:r>
                          <m:rPr>
                            <m:nor/>
                          </m:rPr>
                          <a:rPr lang="en-US" sz="1800" b="0">
                            <a:latin typeface="Cambria Math"/>
                          </a:rPr>
                          <m:t> + </m:t>
                        </m:r>
                        <m:r>
                          <m:rPr>
                            <m:nor/>
                          </m:rPr>
                          <a:rPr lang="en-US" sz="1800" b="0">
                            <a:latin typeface="Cambria Math"/>
                          </a:rPr>
                          <m:t>Backhaul</m:t>
                        </m:r>
                        <m:r>
                          <m:rPr>
                            <m:nor/>
                          </m:rPr>
                          <a:rPr lang="en-US" sz="1800" b="0">
                            <a:latin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1800" b="0">
                            <a:latin typeface="Cambria Math"/>
                          </a:rPr>
                          <m:t>BW</m:t>
                        </m:r>
                      </m:den>
                    </m:f>
                  </m:oMath>
                </a14:m>
                <a:r>
                  <a:rPr lang="en-US" sz="1800" b="0" dirty="0" smtClean="0"/>
                  <a:t> </a:t>
                </a:r>
              </a:p>
              <a:p>
                <a:endParaRPr lang="en-US" sz="1800" b="0" dirty="0" smtClean="0"/>
              </a:p>
              <a:p>
                <a:r>
                  <a:rPr lang="en-US" sz="1800" b="0" dirty="0" smtClean="0"/>
                  <a:t>Metrics</a:t>
                </a:r>
                <a:r>
                  <a:rPr lang="en-US" sz="1800" b="0" dirty="0" smtClean="0"/>
                  <a:t>:</a:t>
                </a:r>
              </a:p>
              <a:p>
                <a:pPr marL="800100" lvl="1" indent="-342900">
                  <a:buFont typeface="+mj-lt"/>
                  <a:buAutoNum type="arabicPeriod"/>
                </a:pPr>
                <a:r>
                  <a:rPr lang="en-US" sz="1800" b="0" dirty="0" smtClean="0"/>
                  <a:t>Throughput </a:t>
                </a:r>
                <a:r>
                  <a:rPr lang="en-US" sz="1800" b="0" dirty="0"/>
                  <a:t>gain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b="0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1800" b="0" dirty="0"/>
                          <m:t>System</m:t>
                        </m:r>
                        <m:r>
                          <m:rPr>
                            <m:nor/>
                          </m:rPr>
                          <a:rPr lang="en-US" sz="1800" b="0" dirty="0"/>
                          <m:t> </m:t>
                        </m:r>
                        <m:r>
                          <m:rPr>
                            <m:nor/>
                          </m:rPr>
                          <a:rPr lang="en-US" sz="1800" b="0" dirty="0"/>
                          <m:t>throughput</m:t>
                        </m:r>
                        <m:r>
                          <m:rPr>
                            <m:nor/>
                          </m:rPr>
                          <a:rPr lang="en-US" sz="1800" b="0" dirty="0"/>
                          <m:t> </m:t>
                        </m:r>
                        <m:r>
                          <m:rPr>
                            <m:nor/>
                          </m:rPr>
                          <a:rPr lang="en-US" sz="1800" b="0" dirty="0"/>
                          <m:t>for</m:t>
                        </m:r>
                        <m:r>
                          <m:rPr>
                            <m:nor/>
                          </m:rPr>
                          <a:rPr lang="en-US" sz="1800" b="0" dirty="0"/>
                          <m:t> </m:t>
                        </m:r>
                        <m:r>
                          <m:rPr>
                            <m:nor/>
                          </m:rPr>
                          <a:rPr lang="en-US" sz="1800" b="0" dirty="0"/>
                          <m:t>JT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1800" b="0" dirty="0"/>
                          <m:t>System</m:t>
                        </m:r>
                        <m:r>
                          <m:rPr>
                            <m:nor/>
                          </m:rPr>
                          <a:rPr lang="en-US" sz="1800" b="0" dirty="0"/>
                          <m:t> </m:t>
                        </m:r>
                        <m:r>
                          <m:rPr>
                            <m:nor/>
                          </m:rPr>
                          <a:rPr lang="en-US" sz="1800" b="0" dirty="0"/>
                          <m:t>throughput</m:t>
                        </m:r>
                        <m:r>
                          <m:rPr>
                            <m:nor/>
                          </m:rPr>
                          <a:rPr lang="en-US" sz="1800" b="0" dirty="0"/>
                          <m:t> </m:t>
                        </m:r>
                        <m:r>
                          <m:rPr>
                            <m:nor/>
                          </m:rPr>
                          <a:rPr lang="en-US" sz="1800" b="0" dirty="0"/>
                          <m:t>for</m:t>
                        </m:r>
                        <m:r>
                          <m:rPr>
                            <m:nor/>
                          </m:rPr>
                          <a:rPr lang="en-US" sz="1800" b="0" dirty="0"/>
                          <m:t> </m:t>
                        </m:r>
                        <m:r>
                          <m:rPr>
                            <m:nor/>
                          </m:rPr>
                          <a:rPr lang="en-US" sz="1800" b="0" i="0" dirty="0" smtClean="0"/>
                          <m:t>mesh</m:t>
                        </m:r>
                      </m:den>
                    </m:f>
                  </m:oMath>
                </a14:m>
                <a:endParaRPr lang="en-US" sz="1800" dirty="0" smtClean="0"/>
              </a:p>
              <a:p>
                <a:pPr marL="800100" lvl="1" indent="-342900">
                  <a:buFont typeface="+mj-lt"/>
                  <a:buAutoNum type="arabicPeriod"/>
                </a:pPr>
                <a:r>
                  <a:rPr lang="en-US" sz="1800" dirty="0"/>
                  <a:t>BW-normalized </a:t>
                </a:r>
                <a:r>
                  <a:rPr lang="en-US" sz="1800" dirty="0" smtClean="0"/>
                  <a:t>gain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1800" dirty="0"/>
                          <m:t>BW</m:t>
                        </m:r>
                        <m:r>
                          <m:rPr>
                            <m:nor/>
                          </m:rPr>
                          <a:rPr lang="en-US" sz="1800" dirty="0"/>
                          <m:t>−</m:t>
                        </m:r>
                        <m:r>
                          <m:rPr>
                            <m:nor/>
                          </m:rPr>
                          <a:rPr lang="en-US" sz="1800" dirty="0"/>
                          <m:t>normalized</m:t>
                        </m:r>
                        <m:r>
                          <m:rPr>
                            <m:nor/>
                          </m:rPr>
                          <a:rPr lang="en-US" sz="1800" dirty="0"/>
                          <m:t> </m:t>
                        </m:r>
                        <m:r>
                          <m:rPr>
                            <m:nor/>
                          </m:rPr>
                          <a:rPr lang="en-US" sz="1800" dirty="0"/>
                          <m:t>throughput</m:t>
                        </m:r>
                        <m:r>
                          <m:rPr>
                            <m:nor/>
                          </m:rPr>
                          <a:rPr lang="en-US" sz="1800" b="0" i="0" dirty="0" smtClean="0"/>
                          <m:t> </m:t>
                        </m:r>
                        <m:r>
                          <m:rPr>
                            <m:nor/>
                          </m:rPr>
                          <a:rPr lang="en-US" sz="1800" dirty="0"/>
                          <m:t>for</m:t>
                        </m:r>
                        <m:r>
                          <m:rPr>
                            <m:nor/>
                          </m:rPr>
                          <a:rPr lang="en-US" sz="1800" dirty="0"/>
                          <m:t> </m:t>
                        </m:r>
                        <m:r>
                          <m:rPr>
                            <m:nor/>
                          </m:rPr>
                          <a:rPr lang="en-US" sz="1800" dirty="0"/>
                          <m:t>JT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1800" dirty="0"/>
                          <m:t>BW</m:t>
                        </m:r>
                        <m:r>
                          <m:rPr>
                            <m:nor/>
                          </m:rPr>
                          <a:rPr lang="en-US" sz="1800" dirty="0"/>
                          <m:t>−</m:t>
                        </m:r>
                        <m:r>
                          <m:rPr>
                            <m:nor/>
                          </m:rPr>
                          <a:rPr lang="en-US" sz="1800" dirty="0"/>
                          <m:t>normalized</m:t>
                        </m:r>
                        <m:r>
                          <m:rPr>
                            <m:nor/>
                          </m:rPr>
                          <a:rPr lang="en-US" sz="1800" dirty="0"/>
                          <m:t> </m:t>
                        </m:r>
                        <m:r>
                          <m:rPr>
                            <m:nor/>
                          </m:rPr>
                          <a:rPr lang="en-US" sz="1800" dirty="0"/>
                          <m:t>throughput</m:t>
                        </m:r>
                        <m:r>
                          <m:rPr>
                            <m:nor/>
                          </m:rPr>
                          <a:rPr lang="en-US" sz="1800" b="0" i="0" dirty="0" smtClean="0"/>
                          <m:t> </m:t>
                        </m:r>
                        <m:r>
                          <m:rPr>
                            <m:nor/>
                          </m:rPr>
                          <a:rPr lang="en-US" sz="1800" dirty="0"/>
                          <m:t>for</m:t>
                        </m:r>
                        <m:r>
                          <m:rPr>
                            <m:nor/>
                          </m:rPr>
                          <a:rPr lang="en-US" sz="1800" dirty="0"/>
                          <m:t> </m:t>
                        </m:r>
                        <m:r>
                          <m:rPr>
                            <m:nor/>
                          </m:rPr>
                          <a:rPr lang="en-US" sz="1800" b="0" i="0" dirty="0" smtClean="0"/>
                          <m:t>mesh</m:t>
                        </m:r>
                      </m:den>
                    </m:f>
                  </m:oMath>
                </a14:m>
                <a:endParaRPr lang="en-US" sz="1800" dirty="0" smtClean="0"/>
              </a:p>
              <a:p>
                <a:pPr marL="457200" lvl="1" indent="0">
                  <a:buNone/>
                </a:pPr>
                <a:endParaRPr lang="en-US" sz="1800" dirty="0"/>
              </a:p>
              <a:p>
                <a:endParaRPr lang="en-US" sz="1800" b="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828800"/>
                <a:ext cx="7772400" cy="4114800"/>
              </a:xfrm>
              <a:blipFill rotWithShape="1">
                <a:blip r:embed="rId2"/>
                <a:stretch>
                  <a:fillRect l="-549" t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81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Fronthaul</a:t>
            </a:r>
            <a:r>
              <a:rPr lang="en-US" dirty="0" smtClean="0"/>
              <a:t> simulation model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19600"/>
          </a:xfrm>
        </p:spPr>
        <p:txBody>
          <a:bodyPr/>
          <a:lstStyle/>
          <a:p>
            <a:r>
              <a:rPr lang="en-US" sz="1600" dirty="0"/>
              <a:t>Channel:</a:t>
            </a:r>
            <a:r>
              <a:rPr lang="en-US" sz="1600" b="0" dirty="0"/>
              <a:t> 11nD, 80MHz, -30dBc channel aging</a:t>
            </a:r>
          </a:p>
          <a:p>
            <a:r>
              <a:rPr lang="en-US" sz="1600" dirty="0" smtClean="0"/>
              <a:t>Mesh:</a:t>
            </a:r>
            <a:r>
              <a:rPr lang="en-US" sz="1600" b="0" dirty="0" smtClean="0"/>
              <a:t> </a:t>
            </a:r>
            <a:r>
              <a:rPr lang="en-US" sz="1600" b="0" dirty="0"/>
              <a:t>TDMA across different BSS, each with AP =4 ant., STA = </a:t>
            </a:r>
            <a:r>
              <a:rPr lang="en-US" sz="1600" b="0" dirty="0" smtClean="0"/>
              <a:t>2 </a:t>
            </a:r>
            <a:r>
              <a:rPr lang="en-US" sz="1600" b="0" dirty="0"/>
              <a:t>ant., </a:t>
            </a:r>
            <a:r>
              <a:rPr lang="en-US" sz="1600" b="0" dirty="0" err="1"/>
              <a:t>Nss</a:t>
            </a:r>
            <a:r>
              <a:rPr lang="en-US" sz="1600" b="0" dirty="0"/>
              <a:t> = </a:t>
            </a:r>
            <a:r>
              <a:rPr lang="en-US" sz="1600" b="0" dirty="0" smtClean="0"/>
              <a:t>2.</a:t>
            </a:r>
            <a:endParaRPr lang="en-US" sz="1600" b="0" dirty="0"/>
          </a:p>
          <a:p>
            <a:r>
              <a:rPr lang="en-US" sz="1600" dirty="0" smtClean="0"/>
              <a:t>JT:</a:t>
            </a:r>
            <a:endParaRPr lang="en-US" sz="1600" dirty="0"/>
          </a:p>
          <a:p>
            <a:pPr lvl="1"/>
            <a:r>
              <a:rPr lang="en-US" sz="1600" dirty="0"/>
              <a:t>Per-AP </a:t>
            </a:r>
            <a:r>
              <a:rPr lang="en-US" sz="1600" dirty="0" err="1"/>
              <a:t>tx</a:t>
            </a:r>
            <a:r>
              <a:rPr lang="en-US" sz="1600" dirty="0"/>
              <a:t> power = 1.0; </a:t>
            </a:r>
          </a:p>
          <a:p>
            <a:pPr lvl="1"/>
            <a:r>
              <a:rPr lang="en-US" sz="1600" dirty="0"/>
              <a:t>2AP: AP = [4 4] ant., STA = [2 </a:t>
            </a:r>
            <a:r>
              <a:rPr lang="en-US" sz="1600" dirty="0" smtClean="0"/>
              <a:t>2] </a:t>
            </a:r>
            <a:r>
              <a:rPr lang="en-US" sz="1600" dirty="0"/>
              <a:t>ant., </a:t>
            </a:r>
            <a:r>
              <a:rPr lang="en-US" sz="1600" dirty="0" err="1"/>
              <a:t>Nss</a:t>
            </a:r>
            <a:r>
              <a:rPr lang="en-US" sz="1600" dirty="0"/>
              <a:t> = [2 </a:t>
            </a:r>
            <a:r>
              <a:rPr lang="en-US" sz="1600" dirty="0" smtClean="0"/>
              <a:t>2]</a:t>
            </a:r>
            <a:endParaRPr lang="en-US" sz="1600" dirty="0"/>
          </a:p>
          <a:p>
            <a:pPr lvl="2"/>
            <a:r>
              <a:rPr lang="en-US" sz="1600" dirty="0"/>
              <a:t>Total </a:t>
            </a:r>
            <a:r>
              <a:rPr lang="en-US" sz="1600" dirty="0" err="1"/>
              <a:t>tx</a:t>
            </a:r>
            <a:r>
              <a:rPr lang="en-US" sz="1600" dirty="0"/>
              <a:t> power boosted by 3dB</a:t>
            </a:r>
          </a:p>
          <a:p>
            <a:pPr lvl="1"/>
            <a:r>
              <a:rPr lang="en-US" sz="1600" dirty="0" smtClean="0"/>
              <a:t>3AP</a:t>
            </a:r>
            <a:r>
              <a:rPr lang="en-US" sz="1600" dirty="0"/>
              <a:t>: AP = [4 </a:t>
            </a:r>
            <a:r>
              <a:rPr lang="en-US" sz="1600" dirty="0" smtClean="0"/>
              <a:t>4 4] </a:t>
            </a:r>
            <a:r>
              <a:rPr lang="en-US" sz="1600" dirty="0"/>
              <a:t>ant., STA = [2 </a:t>
            </a:r>
            <a:r>
              <a:rPr lang="en-US" sz="1600" dirty="0" smtClean="0"/>
              <a:t>2 2] </a:t>
            </a:r>
            <a:r>
              <a:rPr lang="en-US" sz="1600" dirty="0"/>
              <a:t>ant., </a:t>
            </a:r>
            <a:r>
              <a:rPr lang="en-US" sz="1600" dirty="0" err="1"/>
              <a:t>Nss</a:t>
            </a:r>
            <a:r>
              <a:rPr lang="en-US" sz="1600" dirty="0"/>
              <a:t> = [2 </a:t>
            </a:r>
            <a:r>
              <a:rPr lang="en-US" sz="1600" dirty="0" smtClean="0"/>
              <a:t>2 2]</a:t>
            </a:r>
            <a:endParaRPr lang="en-US" sz="1600" dirty="0"/>
          </a:p>
          <a:p>
            <a:pPr lvl="2"/>
            <a:r>
              <a:rPr lang="en-US" sz="1600" dirty="0"/>
              <a:t>Total </a:t>
            </a:r>
            <a:r>
              <a:rPr lang="en-US" sz="1600" dirty="0" err="1"/>
              <a:t>tx</a:t>
            </a:r>
            <a:r>
              <a:rPr lang="en-US" sz="1600" dirty="0"/>
              <a:t> power boosted by </a:t>
            </a:r>
            <a:r>
              <a:rPr lang="en-US" sz="1600" dirty="0" smtClean="0"/>
              <a:t>5dB</a:t>
            </a:r>
          </a:p>
          <a:p>
            <a:pPr lvl="1"/>
            <a:r>
              <a:rPr lang="en-US" sz="1600" dirty="0" smtClean="0"/>
              <a:t>4AP</a:t>
            </a:r>
            <a:r>
              <a:rPr lang="en-US" sz="1600" dirty="0"/>
              <a:t>: AP = [4 4 4 4] ant., STA = [2 2 2 </a:t>
            </a:r>
            <a:r>
              <a:rPr lang="en-US" sz="1600" dirty="0" smtClean="0"/>
              <a:t>2] </a:t>
            </a:r>
            <a:r>
              <a:rPr lang="en-US" sz="1600" dirty="0"/>
              <a:t>ant., </a:t>
            </a:r>
            <a:r>
              <a:rPr lang="en-US" sz="1600" dirty="0" err="1"/>
              <a:t>Nss</a:t>
            </a:r>
            <a:r>
              <a:rPr lang="en-US" sz="1600" dirty="0"/>
              <a:t> = [</a:t>
            </a:r>
            <a:r>
              <a:rPr lang="en-US" sz="1600" dirty="0" smtClean="0"/>
              <a:t>2 2 </a:t>
            </a:r>
            <a:r>
              <a:rPr lang="en-US" sz="1600" dirty="0"/>
              <a:t>2 </a:t>
            </a:r>
            <a:r>
              <a:rPr lang="en-US" sz="1600" dirty="0" smtClean="0"/>
              <a:t>2]</a:t>
            </a:r>
            <a:endParaRPr lang="en-US" sz="1600" dirty="0"/>
          </a:p>
          <a:p>
            <a:pPr lvl="2"/>
            <a:r>
              <a:rPr lang="en-US" sz="1600" dirty="0"/>
              <a:t>Total </a:t>
            </a:r>
            <a:r>
              <a:rPr lang="en-US" sz="1600" dirty="0" err="1"/>
              <a:t>tx</a:t>
            </a:r>
            <a:r>
              <a:rPr lang="en-US" sz="1600" dirty="0"/>
              <a:t> power boosted by </a:t>
            </a:r>
            <a:r>
              <a:rPr lang="en-US" sz="1600" dirty="0" smtClean="0"/>
              <a:t>6dB</a:t>
            </a:r>
          </a:p>
          <a:p>
            <a:r>
              <a:rPr lang="en-US" sz="1600" dirty="0" smtClean="0"/>
              <a:t>Cross-BSS path-loss</a:t>
            </a:r>
            <a:r>
              <a:rPr lang="en-US" sz="1600" b="0" dirty="0" smtClean="0"/>
              <a:t>: </a:t>
            </a:r>
            <a:r>
              <a:rPr lang="en-US" sz="1600" b="0" dirty="0"/>
              <a:t>each STA sees 0dB from own-BSS AP and </a:t>
            </a:r>
            <a:r>
              <a:rPr lang="en-US" sz="1600" b="0" dirty="0" smtClean="0"/>
              <a:t>X=10 </a:t>
            </a:r>
            <a:r>
              <a:rPr lang="en-US" sz="1600" b="0" dirty="0"/>
              <a:t>dB from remaining </a:t>
            </a:r>
            <a:r>
              <a:rPr lang="en-US" sz="1600" b="0" dirty="0" smtClean="0"/>
              <a:t>APs</a:t>
            </a:r>
            <a:endParaRPr lang="en-US" sz="1600" b="0" dirty="0"/>
          </a:p>
          <a:p>
            <a:pPr lvl="1"/>
            <a:r>
              <a:rPr lang="en-US" sz="1600" dirty="0"/>
              <a:t>AP-STA SNR in all plots (x-axis) refers to own-BSS SNR</a:t>
            </a:r>
          </a:p>
          <a:p>
            <a:endParaRPr lang="en-US" sz="18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95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Fronthaul</a:t>
            </a:r>
            <a:r>
              <a:rPr lang="en-US" dirty="0"/>
              <a:t> simulation model </a:t>
            </a:r>
            <a:r>
              <a:rPr lang="en-US" dirty="0" smtClean="0"/>
              <a:t>(2)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1600" dirty="0" smtClean="0"/>
                  <a:t>JT impairments: </a:t>
                </a:r>
                <a:r>
                  <a:rPr lang="en-US" sz="1600" b="0" dirty="0" smtClean="0"/>
                  <a:t>(see [1] for details)</a:t>
                </a:r>
              </a:p>
              <a:p>
                <a:pPr lvl="1"/>
                <a:r>
                  <a:rPr lang="en-US" sz="1600" dirty="0"/>
                  <a:t>Relative phase offset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</a:rPr>
                      <m:t>𝜃</m:t>
                    </m:r>
                  </m:oMath>
                </a14:m>
                <a:r>
                  <a:rPr lang="en-US" sz="1600" dirty="0"/>
                  <a:t> = 4 degrees of slave AP w.r.t. master during joint data TX.</a:t>
                </a:r>
              </a:p>
              <a:p>
                <a:pPr lvl="1"/>
                <a:r>
                  <a:rPr lang="en-US" sz="1600" dirty="0"/>
                  <a:t>Relative timing offset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</a:rPr>
                      <m:t>𝜏</m:t>
                    </m:r>
                    <m:r>
                      <a:rPr lang="en-US" sz="1600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1600" dirty="0"/>
                  <a:t>= 0.5ns of slave AP w.r.t  master during joint </a:t>
                </a:r>
                <a:r>
                  <a:rPr lang="en-US" sz="1600" dirty="0" smtClean="0"/>
                  <a:t>data TX.</a:t>
                </a:r>
                <a:endParaRPr lang="en-US" sz="1600" dirty="0"/>
              </a:p>
              <a:p>
                <a:pPr lvl="1"/>
                <a:r>
                  <a:rPr lang="en-US" sz="1600" dirty="0" smtClean="0"/>
                  <a:t>TX gain </a:t>
                </a:r>
                <a:r>
                  <a:rPr lang="en-US" sz="1600" dirty="0"/>
                  <a:t>offset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>
                        <a:latin typeface="Cambria Math"/>
                      </a:rPr>
                      <m:t>Δ</m:t>
                    </m:r>
                    <m:r>
                      <a:rPr lang="en-US" sz="1600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1600" dirty="0" smtClean="0"/>
                  <a:t>= </a:t>
                </a:r>
                <a:r>
                  <a:rPr lang="en-US" sz="1600" dirty="0"/>
                  <a:t>0.5dB </a:t>
                </a:r>
                <a:r>
                  <a:rPr lang="en-US" sz="1600" dirty="0" smtClean="0"/>
                  <a:t>of slave APs </a:t>
                </a:r>
                <a:r>
                  <a:rPr lang="en-US" sz="1600" dirty="0"/>
                  <a:t>relative to </a:t>
                </a:r>
                <a:r>
                  <a:rPr lang="en-US" sz="1600" dirty="0" smtClean="0"/>
                  <a:t>master</a:t>
                </a:r>
                <a:r>
                  <a:rPr lang="en-US" sz="1600" dirty="0"/>
                  <a:t> during joint </a:t>
                </a:r>
                <a:r>
                  <a:rPr lang="en-US" sz="1600" dirty="0" smtClean="0"/>
                  <a:t>data TX.</a:t>
                </a:r>
                <a:endParaRPr lang="en-US" sz="1600" dirty="0"/>
              </a:p>
              <a:p>
                <a:pPr lvl="1"/>
                <a:r>
                  <a:rPr lang="en-US" sz="1600" dirty="0"/>
                  <a:t>Magnitude of phase, timing and TX gain offsets </a:t>
                </a:r>
                <a:r>
                  <a:rPr lang="en-US" sz="1600" dirty="0" smtClean="0"/>
                  <a:t>same </a:t>
                </a:r>
                <a:r>
                  <a:rPr lang="en-US" sz="1600" dirty="0"/>
                  <a:t>across slave APs. </a:t>
                </a:r>
                <a:r>
                  <a:rPr lang="en-US" sz="1600" dirty="0" smtClean="0"/>
                  <a:t>Signs </a:t>
                </a:r>
                <a:r>
                  <a:rPr lang="en-US" sz="1600" dirty="0"/>
                  <a:t>are chosen independently per slave </a:t>
                </a:r>
                <a:r>
                  <a:rPr lang="en-US" sz="1600" dirty="0" smtClean="0"/>
                  <a:t>AP, per parameter.</a:t>
                </a:r>
              </a:p>
              <a:p>
                <a:pPr lvl="1"/>
                <a:r>
                  <a:rPr lang="en-US" sz="1600" dirty="0"/>
                  <a:t>STA channel drift during joint TX data frame, with common-phase tracking on pilots.</a:t>
                </a:r>
              </a:p>
              <a:p>
                <a:pPr lvl="1"/>
                <a:r>
                  <a:rPr lang="en-US" sz="1600" dirty="0" smtClean="0"/>
                  <a:t>Channel </a:t>
                </a:r>
                <a:r>
                  <a:rPr lang="en-US" sz="1600" dirty="0"/>
                  <a:t>estimation error during </a:t>
                </a:r>
                <a:r>
                  <a:rPr lang="en-US" sz="1600" dirty="0" smtClean="0"/>
                  <a:t>joint-sounding </a:t>
                </a:r>
                <a:r>
                  <a:rPr lang="en-US" sz="1600" dirty="0"/>
                  <a:t>(no smoothing</a:t>
                </a:r>
                <a:r>
                  <a:rPr lang="en-US" sz="1600" dirty="0" smtClean="0"/>
                  <a:t>)</a:t>
                </a:r>
                <a:endParaRPr lang="en-US" sz="1600" dirty="0"/>
              </a:p>
              <a:p>
                <a:pPr lvl="1"/>
                <a:r>
                  <a:rPr lang="en-US" sz="1600" dirty="0" err="1" smtClean="0"/>
                  <a:t>TxEVM</a:t>
                </a:r>
                <a:r>
                  <a:rPr lang="en-US" sz="1600" dirty="0" smtClean="0"/>
                  <a:t> </a:t>
                </a:r>
                <a:r>
                  <a:rPr lang="en-US" sz="1600" dirty="0"/>
                  <a:t>on master and slave APs </a:t>
                </a:r>
                <a:r>
                  <a:rPr lang="en-US" sz="1600" dirty="0" smtClean="0"/>
                  <a:t>corresponding </a:t>
                </a:r>
                <a:r>
                  <a:rPr lang="en-US" sz="1600" dirty="0"/>
                  <a:t>to </a:t>
                </a:r>
                <a:r>
                  <a:rPr lang="en-US" sz="1600" dirty="0" smtClean="0"/>
                  <a:t>256-QAM</a:t>
                </a:r>
              </a:p>
              <a:p>
                <a:r>
                  <a:rPr lang="en-US" sz="1600" dirty="0" smtClean="0"/>
                  <a:t>Mesh </a:t>
                </a:r>
                <a:r>
                  <a:rPr lang="en-US" sz="1600" dirty="0"/>
                  <a:t>impairments:</a:t>
                </a:r>
              </a:p>
              <a:p>
                <a:pPr lvl="1"/>
                <a:r>
                  <a:rPr lang="en-US" sz="1600" dirty="0"/>
                  <a:t>Channel estimation error during </a:t>
                </a:r>
                <a:r>
                  <a:rPr lang="en-US" sz="1600" dirty="0" smtClean="0"/>
                  <a:t>sounding </a:t>
                </a:r>
                <a:r>
                  <a:rPr lang="en-US" sz="1600" dirty="0"/>
                  <a:t>(no smoothing)</a:t>
                </a:r>
              </a:p>
              <a:p>
                <a:pPr lvl="1"/>
                <a:r>
                  <a:rPr lang="en-US" sz="1600" dirty="0" err="1"/>
                  <a:t>TxEVM</a:t>
                </a:r>
                <a:r>
                  <a:rPr lang="en-US" sz="1600" dirty="0"/>
                  <a:t> on master and slave APs corresponding to </a:t>
                </a:r>
                <a:r>
                  <a:rPr lang="en-US" sz="1600" dirty="0" smtClean="0"/>
                  <a:t>256-QAM</a:t>
                </a:r>
                <a:endParaRPr lang="en-US" sz="1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314" t="-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480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results: infinite backhaul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0013559"/>
              </p:ext>
            </p:extLst>
          </p:nvPr>
        </p:nvGraphicFramePr>
        <p:xfrm>
          <a:off x="1447800" y="2895600"/>
          <a:ext cx="66231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9737"/>
                <a:gridCol w="1524000"/>
                <a:gridCol w="1524000"/>
                <a:gridCol w="12953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/>
                        <a:t>Config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Throughput gain @ different AP-STA SNR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/>
                        <a:t>20dB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25dB</a:t>
                      </a:r>
                      <a:endParaRPr lang="en-US" sz="14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30dB</a:t>
                      </a:r>
                      <a:endParaRPr lang="en-US" sz="14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 = 4,4,4,4</a:t>
                      </a:r>
                      <a:r>
                        <a:rPr lang="en-US" sz="1400" baseline="0" dirty="0" smtClean="0"/>
                        <a:t>  STA = 2,2,2,2</a:t>
                      </a:r>
                      <a:endParaRPr lang="en-US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3.19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3.47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3.12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 = 4,4,4</a:t>
                      </a:r>
                      <a:r>
                        <a:rPr lang="en-US" sz="1400" baseline="0" dirty="0" smtClean="0"/>
                        <a:t>  STA = 2,2,2</a:t>
                      </a:r>
                      <a:endParaRPr lang="en-US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2.51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2.72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2.39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AP = 4,4</a:t>
                      </a:r>
                      <a:r>
                        <a:rPr lang="en-US" sz="1400" baseline="0" dirty="0" smtClean="0"/>
                        <a:t>  STA = 2,2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1.69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1.87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1.65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kern="0" dirty="0" smtClean="0"/>
              <a:t>For reference, assuming backhaul has infinite </a:t>
            </a:r>
            <a:r>
              <a:rPr lang="en-US" sz="1600" b="0" kern="0" dirty="0" smtClean="0"/>
              <a:t>rate or wired</a:t>
            </a: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4007209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Simulation results: </a:t>
            </a:r>
            <a:r>
              <a:rPr lang="en-US" sz="2800" dirty="0" smtClean="0"/>
              <a:t>finite backhaul (1)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r>
              <a:rPr lang="en-US" sz="1800" b="0" dirty="0" smtClean="0"/>
              <a:t>JT backhaul BW = 80MHz</a:t>
            </a:r>
          </a:p>
          <a:p>
            <a:pPr lvl="1"/>
            <a:r>
              <a:rPr lang="en-US" sz="1600" dirty="0"/>
              <a:t>BW-normalized </a:t>
            </a:r>
            <a:r>
              <a:rPr lang="en-US" sz="1600" dirty="0" smtClean="0"/>
              <a:t>gain </a:t>
            </a:r>
            <a:r>
              <a:rPr lang="en-US" sz="1600" dirty="0"/>
              <a:t>= throughput </a:t>
            </a:r>
            <a:r>
              <a:rPr lang="en-US" sz="1600" dirty="0" smtClean="0"/>
              <a:t>gain, since JT and mesh both use same </a:t>
            </a:r>
            <a:r>
              <a:rPr lang="en-US" sz="1600" dirty="0" err="1" smtClean="0"/>
              <a:t>fronthaul</a:t>
            </a:r>
            <a:r>
              <a:rPr lang="en-US" sz="1600" dirty="0" smtClean="0"/>
              <a:t> and backhaul BW = 80MHz</a:t>
            </a:r>
          </a:p>
          <a:p>
            <a:pPr lvl="1"/>
            <a:r>
              <a:rPr lang="en-US" sz="1600" dirty="0" smtClean="0"/>
              <a:t>Some cases are bottlenecked by backhaul (vs infinite backhaul)</a:t>
            </a:r>
            <a:endParaRPr lang="en-US" sz="1600" b="0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3804064"/>
              </p:ext>
            </p:extLst>
          </p:nvPr>
        </p:nvGraphicFramePr>
        <p:xfrm>
          <a:off x="609600" y="3124200"/>
          <a:ext cx="7924799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9737"/>
                <a:gridCol w="1301663"/>
                <a:gridCol w="1524000"/>
                <a:gridCol w="1524000"/>
                <a:gridCol w="12953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/>
                        <a:t>Config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Backhaul</a:t>
                      </a:r>
                      <a:r>
                        <a:rPr lang="en-US" sz="1400" b="1" baseline="0" dirty="0" smtClean="0"/>
                        <a:t> MCS, </a:t>
                      </a:r>
                      <a:r>
                        <a:rPr lang="en-US" sz="1400" b="1" baseline="0" dirty="0" err="1" smtClean="0"/>
                        <a:t>Nss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Throughput </a:t>
                      </a:r>
                      <a:r>
                        <a:rPr lang="en-US" sz="1400" b="1" dirty="0" smtClean="0"/>
                        <a:t>gain @ different AP-STA SNR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/>
                        <a:t>20dB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25dB</a:t>
                      </a:r>
                      <a:endParaRPr lang="en-US" sz="14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30dB</a:t>
                      </a:r>
                      <a:endParaRPr lang="en-US" sz="14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 = 4,4,4,4</a:t>
                      </a:r>
                      <a:r>
                        <a:rPr lang="en-US" sz="1400" baseline="0" dirty="0" smtClean="0"/>
                        <a:t>  STA = 2,2,2,2</a:t>
                      </a:r>
                      <a:endParaRPr lang="en-US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9, 4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3.19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2.70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2.13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9, 3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2.68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2.03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1.60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AP = 4,4,4</a:t>
                      </a:r>
                      <a:r>
                        <a:rPr lang="en-US" sz="1400" baseline="0" dirty="0" smtClean="0"/>
                        <a:t>  STA = 2,2,2</a:t>
                      </a:r>
                      <a:endParaRPr lang="en-US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9, 4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2.51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2.70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2.13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9, 3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2.51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2.03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1.60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AP = 4,4</a:t>
                      </a:r>
                      <a:r>
                        <a:rPr lang="en-US" sz="1400" baseline="0" dirty="0" smtClean="0"/>
                        <a:t>  STA = 2,2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9, 4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1.69 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1.87</a:t>
                      </a:r>
                      <a:endParaRPr lang="en-US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1.65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9, 3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1.69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1.87</a:t>
                      </a:r>
                      <a:endParaRPr lang="en-US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1.60</a:t>
                      </a:r>
                      <a:endParaRPr 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655400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375363</TotalTime>
  <Words>1497</Words>
  <Application>Microsoft Office PowerPoint</Application>
  <PresentationFormat>On-screen Show (4:3)</PresentationFormat>
  <Paragraphs>339</Paragraphs>
  <Slides>14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802-11-Submission</vt:lpstr>
      <vt:lpstr>Performance of JT with Wireless Backhaul</vt:lpstr>
      <vt:lpstr>Abstract </vt:lpstr>
      <vt:lpstr>System model (1)</vt:lpstr>
      <vt:lpstr>System model (2)</vt:lpstr>
      <vt:lpstr>Performance Metrics</vt:lpstr>
      <vt:lpstr>Fronthaul simulation model (1)</vt:lpstr>
      <vt:lpstr>Fronthaul simulation model (2)</vt:lpstr>
      <vt:lpstr>Simulation results: infinite backhaul</vt:lpstr>
      <vt:lpstr>Simulation results: finite backhaul (1)</vt:lpstr>
      <vt:lpstr>Simulation results: finite backhaul (2)</vt:lpstr>
      <vt:lpstr>Simulation results: finite backhaul (3)</vt:lpstr>
      <vt:lpstr>JT gains vs backhaul spectral efficiency</vt:lpstr>
      <vt:lpstr>Conclusions </vt:lpstr>
      <vt:lpstr>References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Cumulative impact of multiple impairments on JT performance</dc:title>
  <dc:creator>ron.porat@broadcom.com</dc:creator>
  <cp:keywords>September 2017</cp:keywords>
  <cp:lastModifiedBy>Ron Porat</cp:lastModifiedBy>
  <cp:revision>2489</cp:revision>
  <cp:lastPrinted>1998-02-10T13:28:06Z</cp:lastPrinted>
  <dcterms:created xsi:type="dcterms:W3CDTF">2007-05-21T21:00:37Z</dcterms:created>
  <dcterms:modified xsi:type="dcterms:W3CDTF">2019-11-08T18:43:28Z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