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9" r:id="rId2"/>
    <p:sldId id="412" r:id="rId3"/>
    <p:sldId id="441" r:id="rId4"/>
    <p:sldId id="423" r:id="rId5"/>
    <p:sldId id="417" r:id="rId6"/>
    <p:sldId id="443" r:id="rId7"/>
    <p:sldId id="440" r:id="rId8"/>
    <p:sldId id="439" r:id="rId9"/>
    <p:sldId id="426" r:id="rId10"/>
    <p:sldId id="444" r:id="rId11"/>
    <p:sldId id="427" r:id="rId12"/>
    <p:sldId id="445" r:id="rId13"/>
    <p:sldId id="446" r:id="rId14"/>
    <p:sldId id="447" r:id="rId15"/>
    <p:sldId id="448" r:id="rId16"/>
    <p:sldId id="449" r:id="rId17"/>
    <p:sldId id="450" r:id="rId18"/>
    <p:sldId id="451" r:id="rId19"/>
    <p:sldId id="452" r:id="rId20"/>
    <p:sldId id="453" r:id="rId21"/>
    <p:sldId id="454" r:id="rId22"/>
    <p:sldId id="455" r:id="rId23"/>
    <p:sldId id="456" r:id="rId24"/>
    <p:sldId id="457" r:id="rId25"/>
    <p:sldId id="458" r:id="rId2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86393" autoAdjust="0"/>
  </p:normalViewPr>
  <p:slideViewPr>
    <p:cSldViewPr>
      <p:cViewPr>
        <p:scale>
          <a:sx n="80" d="100"/>
          <a:sy n="80" d="100"/>
        </p:scale>
        <p:origin x="-9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</a:t>
            </a:r>
            <a:r>
              <a:rPr lang="en-US" sz="1800" b="1" dirty="0" err="1" smtClean="0">
                <a:cs typeface="+mn-cs"/>
              </a:rPr>
              <a:t>1908r4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Multi-RU Support  </a:t>
            </a:r>
            <a:endParaRPr lang="en-US" sz="24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2020-01-16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890772"/>
              </p:ext>
            </p:extLst>
          </p:nvPr>
        </p:nvGraphicFramePr>
        <p:xfrm>
          <a:off x="685800" y="2824688"/>
          <a:ext cx="7772401" cy="1820868"/>
        </p:xfrm>
        <a:graphic>
          <a:graphicData uri="http://schemas.openxmlformats.org/drawingml/2006/table">
            <a:tbl>
              <a:tblPr/>
              <a:tblGrid>
                <a:gridCol w="1801416"/>
                <a:gridCol w="1265039"/>
                <a:gridCol w="1720453"/>
                <a:gridCol w="961430"/>
                <a:gridCol w="2024063"/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9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 smtClean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Sundar Vanka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sundar.vanka@broadcom.com</a:t>
                      </a:r>
                      <a:endParaRPr lang="en-US" sz="120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458200" cy="4724400"/>
          </a:xfrm>
        </p:spPr>
        <p:txBody>
          <a:bodyPr/>
          <a:lstStyle/>
          <a:p>
            <a:endParaRPr lang="en-US" sz="1600" b="0" dirty="0" smtClean="0"/>
          </a:p>
          <a:p>
            <a:r>
              <a:rPr lang="en-US" sz="1800" b="0" dirty="0" smtClean="0"/>
              <a:t>Proposed a conditional mandatory list of supported large RU combinations for BW up to </a:t>
            </a:r>
            <a:r>
              <a:rPr lang="en-US" sz="1800" b="0" dirty="0" err="1" smtClean="0"/>
              <a:t>320MHz</a:t>
            </a:r>
            <a:endParaRPr lang="en-US" sz="1800" b="0" dirty="0"/>
          </a:p>
          <a:p>
            <a:endParaRPr lang="en-US" sz="1600" b="0" dirty="0" smtClean="0"/>
          </a:p>
          <a:p>
            <a:r>
              <a:rPr lang="en-US" sz="1800" b="0" dirty="0" smtClean="0"/>
              <a:t>Proposed a list for small RU combinations within </a:t>
            </a:r>
            <a:r>
              <a:rPr lang="en-US" sz="1800" b="0" dirty="0" err="1" smtClean="0"/>
              <a:t>20MHz</a:t>
            </a:r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 smtClean="0"/>
              <a:t>Proposed not to mix small and large RU  </a:t>
            </a: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11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conditional mandatory (conditional on supporting puncturing) large RU combinations for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non-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</a:t>
            </a:r>
            <a:r>
              <a:rPr lang="en-US" sz="1800" b="0" dirty="0" smtClean="0"/>
              <a:t>below: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484+242 supports contiguous </a:t>
            </a:r>
            <a:r>
              <a:rPr lang="en-US" sz="1800" b="0" dirty="0" err="1" smtClean="0"/>
              <a:t>60MHz</a:t>
            </a:r>
            <a:r>
              <a:rPr lang="en-US" sz="1800" b="0" dirty="0" smtClean="0"/>
              <a:t> and non-contiguous </a:t>
            </a:r>
            <a:r>
              <a:rPr lang="en-US" sz="1800" b="0" dirty="0" err="1" smtClean="0"/>
              <a:t>60MHz</a:t>
            </a:r>
            <a:endParaRPr lang="en-US" sz="1800" b="0" dirty="0" smtClean="0"/>
          </a:p>
          <a:p>
            <a:pPr lvl="1"/>
            <a:r>
              <a:rPr lang="en-US" sz="1600" dirty="0" smtClean="0"/>
              <a:t>Puncturing </a:t>
            </a:r>
            <a:r>
              <a:rPr lang="en-US" sz="1600" dirty="0"/>
              <a:t>one </a:t>
            </a:r>
            <a:r>
              <a:rPr lang="en-US" sz="1600" dirty="0" err="1"/>
              <a:t>20MHz</a:t>
            </a:r>
            <a:r>
              <a:rPr lang="en-US" sz="1600" dirty="0"/>
              <a:t> anywhere in the </a:t>
            </a:r>
            <a:r>
              <a:rPr lang="en-US" sz="1600" dirty="0" err="1"/>
              <a:t>80MHz</a:t>
            </a:r>
            <a:r>
              <a:rPr lang="en-US" sz="1600" dirty="0"/>
              <a:t> channel</a:t>
            </a:r>
            <a:endParaRPr lang="en-US" sz="1400" dirty="0"/>
          </a:p>
          <a:p>
            <a:r>
              <a:rPr lang="en-US" sz="1800" b="0" dirty="0"/>
              <a:t>For 242+242 we only </a:t>
            </a:r>
            <a:r>
              <a:rPr lang="en-US" sz="1800" b="0" dirty="0" smtClean="0"/>
              <a:t>support </a:t>
            </a:r>
            <a:r>
              <a:rPr lang="en-US" sz="1800" b="0" dirty="0"/>
              <a:t>the case where both 242 </a:t>
            </a:r>
            <a:r>
              <a:rPr lang="en-US" sz="1800" b="0" dirty="0" err="1"/>
              <a:t>RUs</a:t>
            </a:r>
            <a:r>
              <a:rPr lang="en-US" sz="1800" b="0" dirty="0"/>
              <a:t> are the outer ones in the </a:t>
            </a:r>
            <a:r>
              <a:rPr lang="en-US" sz="1800" b="0" dirty="0" err="1"/>
              <a:t>80MHz</a:t>
            </a:r>
            <a:r>
              <a:rPr lang="en-US" sz="1800" b="0" dirty="0"/>
              <a:t> (a [1001] configuration</a:t>
            </a:r>
            <a:r>
              <a:rPr lang="en-US" sz="1800" b="0" dirty="0" smtClean="0"/>
              <a:t>)</a:t>
            </a:r>
          </a:p>
          <a:p>
            <a:r>
              <a:rPr lang="en-US" sz="1800" b="0" dirty="0" smtClean="0"/>
              <a:t>Note: several tones at the edge may be punctured</a:t>
            </a:r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359110"/>
              </p:ext>
            </p:extLst>
          </p:nvPr>
        </p:nvGraphicFramePr>
        <p:xfrm>
          <a:off x="2884715" y="4495800"/>
          <a:ext cx="3592285" cy="1372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5371"/>
                <a:gridCol w="1436914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</a:rPr>
                        <a:t>242+242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40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31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</a:t>
            </a:r>
            <a:r>
              <a:rPr lang="en-US" sz="1800" b="0" dirty="0" smtClean="0"/>
              <a:t>large </a:t>
            </a:r>
            <a:r>
              <a:rPr lang="en-US" sz="1800" b="0" dirty="0"/>
              <a:t>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</a:t>
            </a:r>
            <a:r>
              <a:rPr lang="en-US" sz="1800" b="0" dirty="0" smtClean="0"/>
              <a:t>below?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/>
              <a:t>Y</a:t>
            </a:r>
          </a:p>
          <a:p>
            <a:r>
              <a:rPr lang="en-US" sz="1800" b="0" dirty="0"/>
              <a:t>N</a:t>
            </a:r>
          </a:p>
          <a:p>
            <a:r>
              <a:rPr lang="en-US" sz="1800" b="0" dirty="0"/>
              <a:t>A</a:t>
            </a:r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6411743"/>
              </p:ext>
            </p:extLst>
          </p:nvPr>
        </p:nvGraphicFramePr>
        <p:xfrm>
          <a:off x="2286000" y="2819400"/>
          <a:ext cx="3592285" cy="1006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5371"/>
                <a:gridCol w="1436914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0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</a:t>
            </a:r>
            <a:r>
              <a:rPr lang="en-US" sz="1800" b="0" dirty="0" smtClean="0"/>
              <a:t>large </a:t>
            </a:r>
            <a:r>
              <a:rPr lang="en-US" sz="1800" b="0" dirty="0"/>
              <a:t>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non-</a:t>
            </a:r>
            <a:r>
              <a:rPr lang="en-US" sz="1800" b="0" dirty="0" err="1" smtClean="0"/>
              <a:t>OFDMA</a:t>
            </a:r>
            <a:r>
              <a:rPr lang="en-US" sz="1800" b="0" dirty="0"/>
              <a:t> as described as described </a:t>
            </a:r>
            <a:r>
              <a:rPr lang="en-US" sz="1800" b="0" dirty="0" smtClean="0"/>
              <a:t>below?</a:t>
            </a:r>
          </a:p>
          <a:p>
            <a:pPr lvl="1"/>
            <a:r>
              <a:rPr lang="en-US" sz="1600" dirty="0" smtClean="0"/>
              <a:t>CM – conditional mandatory on supporting puncturing</a:t>
            </a:r>
          </a:p>
          <a:p>
            <a:pPr lvl="1"/>
            <a:r>
              <a:rPr lang="en-US" sz="1600" b="0" dirty="0" smtClean="0"/>
              <a:t>O- optional 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3279905"/>
              </p:ext>
            </p:extLst>
          </p:nvPr>
        </p:nvGraphicFramePr>
        <p:xfrm>
          <a:off x="2133600" y="3581400"/>
          <a:ext cx="4419601" cy="140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7236"/>
                <a:gridCol w="1406321"/>
                <a:gridCol w="868022"/>
                <a:gridCol w="868022"/>
              </a:tblGrid>
              <a:tr h="4846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CM 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CM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0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4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</a:t>
            </a:r>
            <a:r>
              <a:rPr lang="en-US" sz="1800" b="0" dirty="0" smtClean="0"/>
              <a:t>large </a:t>
            </a:r>
            <a:r>
              <a:rPr lang="en-US" sz="1800" b="0" dirty="0"/>
              <a:t>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in slide </a:t>
            </a:r>
            <a:r>
              <a:rPr lang="en-US" sz="1800" b="0" dirty="0" smtClean="0"/>
              <a:t>8?</a:t>
            </a:r>
          </a:p>
          <a:p>
            <a:r>
              <a:rPr lang="en-US" sz="1800" b="0" dirty="0" smtClean="0"/>
              <a:t>() means within </a:t>
            </a:r>
            <a:r>
              <a:rPr lang="en-US" sz="1800" b="0" dirty="0" err="1" smtClean="0"/>
              <a:t>80MHz</a:t>
            </a:r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/>
              <a:t>Y</a:t>
            </a:r>
          </a:p>
          <a:p>
            <a:r>
              <a:rPr lang="en-US" sz="1800" b="0" dirty="0"/>
              <a:t>N</a:t>
            </a:r>
          </a:p>
          <a:p>
            <a:r>
              <a:rPr lang="en-US" sz="1800" b="0" dirty="0"/>
              <a:t>A</a:t>
            </a: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0112"/>
              </p:ext>
            </p:extLst>
          </p:nvPr>
        </p:nvGraphicFramePr>
        <p:xfrm>
          <a:off x="1828800" y="3887133"/>
          <a:ext cx="3657600" cy="1327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600"/>
                <a:gridCol w="1143000"/>
              </a:tblGrid>
              <a:tr h="5199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4666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(484+242)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66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484+(484+242)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100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66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484+996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0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5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small RU combinations of 26+52 and 26+106?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/>
              <a:t>Y</a:t>
            </a:r>
          </a:p>
          <a:p>
            <a:r>
              <a:rPr lang="en-US" sz="1800" b="0" dirty="0"/>
              <a:t>N</a:t>
            </a:r>
          </a:p>
          <a:p>
            <a:r>
              <a:rPr lang="en-US" sz="1800" b="0" dirty="0"/>
              <a:t>A</a:t>
            </a: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88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conditional mandatory (conditional on supporting puncturing) large RU combinations for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non-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</a:t>
            </a:r>
            <a:r>
              <a:rPr lang="en-US" sz="1800" b="0" dirty="0" smtClean="0"/>
              <a:t>below: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484+242 supports contiguous </a:t>
            </a:r>
            <a:r>
              <a:rPr lang="en-US" sz="1800" b="0" dirty="0" err="1" smtClean="0"/>
              <a:t>60MHz</a:t>
            </a:r>
            <a:r>
              <a:rPr lang="en-US" sz="1800" b="0" dirty="0" smtClean="0"/>
              <a:t> and non-contiguous </a:t>
            </a:r>
            <a:r>
              <a:rPr lang="en-US" sz="1800" b="0" dirty="0" err="1" smtClean="0"/>
              <a:t>60MHz</a:t>
            </a:r>
            <a:endParaRPr lang="en-US" sz="1800" b="0" dirty="0" smtClean="0"/>
          </a:p>
          <a:p>
            <a:pPr lvl="1"/>
            <a:r>
              <a:rPr lang="en-US" sz="1600" dirty="0" smtClean="0"/>
              <a:t>Any one of four </a:t>
            </a:r>
            <a:r>
              <a:rPr lang="en-US" sz="1600" dirty="0" err="1" smtClean="0"/>
              <a:t>242RU</a:t>
            </a:r>
            <a:r>
              <a:rPr lang="en-US" sz="1600" dirty="0" smtClean="0"/>
              <a:t> can be punctured</a:t>
            </a:r>
            <a:endParaRPr lang="en-US" sz="1600" b="0" dirty="0" smtClean="0"/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9261964"/>
              </p:ext>
            </p:extLst>
          </p:nvPr>
        </p:nvGraphicFramePr>
        <p:xfrm>
          <a:off x="2438400" y="3962400"/>
          <a:ext cx="3592285" cy="1006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9551"/>
                <a:gridCol w="1026367"/>
                <a:gridCol w="1026367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 options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03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</a:t>
            </a:r>
            <a:r>
              <a:rPr lang="en-US" sz="1800" b="0" dirty="0"/>
              <a:t>conditional mandatory (conditional on supporting puncturing) large </a:t>
            </a:r>
            <a:r>
              <a:rPr lang="en-US" sz="1800" b="0" dirty="0"/>
              <a:t>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non-</a:t>
            </a:r>
            <a:r>
              <a:rPr lang="en-US" sz="1800" b="0" dirty="0" err="1" smtClean="0"/>
              <a:t>OFDMA</a:t>
            </a:r>
            <a:r>
              <a:rPr lang="en-US" sz="1800" b="0" dirty="0"/>
              <a:t> as described as described </a:t>
            </a:r>
            <a:r>
              <a:rPr lang="en-US" sz="1800" b="0" dirty="0" smtClean="0"/>
              <a:t>below</a:t>
            </a:r>
            <a:r>
              <a:rPr lang="en-US" sz="1800" b="0" dirty="0" smtClean="0"/>
              <a:t>?</a:t>
            </a:r>
          </a:p>
          <a:p>
            <a:pPr lvl="1"/>
            <a:r>
              <a:rPr lang="en-US" sz="1600" dirty="0"/>
              <a:t>Any one of </a:t>
            </a:r>
            <a:r>
              <a:rPr lang="en-US" sz="1600" dirty="0" smtClean="0"/>
              <a:t>eight </a:t>
            </a:r>
            <a:r>
              <a:rPr lang="en-US" sz="1600" dirty="0" err="1"/>
              <a:t>242RU</a:t>
            </a:r>
            <a:r>
              <a:rPr lang="en-US" sz="1600" dirty="0"/>
              <a:t> can be </a:t>
            </a:r>
            <a:r>
              <a:rPr lang="en-US" sz="1600" dirty="0" smtClean="0"/>
              <a:t>punctured</a:t>
            </a:r>
          </a:p>
          <a:p>
            <a:pPr lvl="1"/>
            <a:r>
              <a:rPr lang="en-US" sz="1600" dirty="0"/>
              <a:t>Any one of </a:t>
            </a:r>
            <a:r>
              <a:rPr lang="en-US" sz="1600" dirty="0" smtClean="0"/>
              <a:t>four </a:t>
            </a:r>
            <a:r>
              <a:rPr lang="en-US" sz="1600" dirty="0" err="1" smtClean="0"/>
              <a:t>484RU</a:t>
            </a:r>
            <a:r>
              <a:rPr lang="en-US" sz="1600" dirty="0" smtClean="0"/>
              <a:t> </a:t>
            </a:r>
            <a:r>
              <a:rPr lang="en-US" sz="1600" dirty="0"/>
              <a:t>can be punctured</a:t>
            </a:r>
          </a:p>
          <a:p>
            <a:pPr lvl="1"/>
            <a:endParaRPr lang="en-US" sz="160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0108464"/>
              </p:ext>
            </p:extLst>
          </p:nvPr>
        </p:nvGraphicFramePr>
        <p:xfrm>
          <a:off x="1752600" y="3352800"/>
          <a:ext cx="4800601" cy="1350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7343"/>
                <a:gridCol w="1527556"/>
                <a:gridCol w="942851"/>
                <a:gridCol w="942851"/>
              </a:tblGrid>
              <a:tr h="6751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37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options  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37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US" sz="160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options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90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</a:t>
            </a:r>
            <a:r>
              <a:rPr lang="en-US" sz="1800" b="0" dirty="0"/>
              <a:t>conditional mandatory (conditional on supporting puncturing) large </a:t>
            </a:r>
            <a:r>
              <a:rPr lang="en-US" sz="1800" b="0" dirty="0"/>
              <a:t>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24</a:t>
            </a:r>
            <a:r>
              <a:rPr lang="en-US" sz="1800" b="0" dirty="0" err="1" smtClean="0"/>
              <a:t>0MHz</a:t>
            </a:r>
            <a:r>
              <a:rPr lang="en-US" sz="1800" b="0" dirty="0" smtClean="0"/>
              <a:t> non-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as described </a:t>
            </a:r>
            <a:r>
              <a:rPr lang="en-US" sz="1800" b="0" dirty="0" smtClean="0"/>
              <a:t>below</a:t>
            </a:r>
            <a:r>
              <a:rPr lang="en-US" sz="1800" b="0" dirty="0" smtClean="0"/>
              <a:t>?</a:t>
            </a:r>
          </a:p>
          <a:p>
            <a:pPr lvl="1"/>
            <a:r>
              <a:rPr lang="en-US" sz="1600" dirty="0"/>
              <a:t>Any one of </a:t>
            </a:r>
            <a:r>
              <a:rPr lang="en-US" sz="1600" dirty="0" smtClean="0"/>
              <a:t>six </a:t>
            </a:r>
            <a:r>
              <a:rPr lang="en-US" sz="1600" dirty="0" err="1" smtClean="0"/>
              <a:t>484RU</a:t>
            </a:r>
            <a:r>
              <a:rPr lang="en-US" sz="1600" dirty="0" smtClean="0"/>
              <a:t> </a:t>
            </a:r>
            <a:r>
              <a:rPr lang="en-US" sz="1600" dirty="0"/>
              <a:t>can be </a:t>
            </a:r>
            <a:r>
              <a:rPr lang="en-US" sz="1600" dirty="0" smtClean="0"/>
              <a:t>punctured</a:t>
            </a:r>
          </a:p>
          <a:p>
            <a:pPr lvl="1"/>
            <a:r>
              <a:rPr lang="en-US" sz="1600" dirty="0"/>
              <a:t>Any one of </a:t>
            </a:r>
            <a:r>
              <a:rPr lang="en-US" sz="1600" dirty="0" smtClean="0"/>
              <a:t>three </a:t>
            </a:r>
            <a:r>
              <a:rPr lang="en-US" sz="1600" dirty="0" err="1" smtClean="0"/>
              <a:t>996RU</a:t>
            </a:r>
            <a:r>
              <a:rPr lang="en-US" sz="1600" dirty="0" smtClean="0"/>
              <a:t> </a:t>
            </a:r>
            <a:r>
              <a:rPr lang="en-US" sz="1600" dirty="0"/>
              <a:t>can be punctured</a:t>
            </a:r>
          </a:p>
          <a:p>
            <a:pPr lvl="1"/>
            <a:endParaRPr lang="en-US" sz="160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8034500"/>
              </p:ext>
            </p:extLst>
          </p:nvPr>
        </p:nvGraphicFramePr>
        <p:xfrm>
          <a:off x="1371600" y="3352800"/>
          <a:ext cx="5562599" cy="1350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9507"/>
                <a:gridCol w="1342758"/>
                <a:gridCol w="1342758"/>
                <a:gridCol w="828788"/>
                <a:gridCol w="828788"/>
              </a:tblGrid>
              <a:tr h="6751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80MHz</a:t>
                      </a:r>
                      <a:endParaRPr lang="en-US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37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 options  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37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160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 options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96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</a:t>
            </a:r>
            <a:r>
              <a:rPr lang="en-US" sz="1800" b="0" dirty="0"/>
              <a:t>conditional mandatory (conditional on supporting puncturing) large </a:t>
            </a:r>
            <a:r>
              <a:rPr lang="en-US" sz="1800" b="0" dirty="0"/>
              <a:t>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non-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as described </a:t>
            </a:r>
            <a:r>
              <a:rPr lang="en-US" sz="1800" b="0" dirty="0" smtClean="0"/>
              <a:t>below</a:t>
            </a:r>
            <a:r>
              <a:rPr lang="en-US" sz="1800" b="0" dirty="0" smtClean="0"/>
              <a:t>?</a:t>
            </a:r>
          </a:p>
          <a:p>
            <a:pPr lvl="1"/>
            <a:r>
              <a:rPr lang="en-US" sz="1600" dirty="0"/>
              <a:t>Any one of </a:t>
            </a:r>
            <a:r>
              <a:rPr lang="en-US" sz="1600" dirty="0" smtClean="0"/>
              <a:t>eight </a:t>
            </a:r>
            <a:r>
              <a:rPr lang="en-US" sz="1600" dirty="0" err="1" smtClean="0"/>
              <a:t>484RU</a:t>
            </a:r>
            <a:r>
              <a:rPr lang="en-US" sz="1600" dirty="0" smtClean="0"/>
              <a:t> </a:t>
            </a:r>
            <a:r>
              <a:rPr lang="en-US" sz="1600" dirty="0"/>
              <a:t>can be </a:t>
            </a:r>
            <a:r>
              <a:rPr lang="en-US" sz="1600" dirty="0" smtClean="0"/>
              <a:t>punctured</a:t>
            </a:r>
          </a:p>
          <a:p>
            <a:pPr lvl="1"/>
            <a:r>
              <a:rPr lang="en-US" sz="1600" dirty="0"/>
              <a:t>Any one of </a:t>
            </a:r>
            <a:r>
              <a:rPr lang="en-US" sz="1600" dirty="0" smtClean="0"/>
              <a:t>four </a:t>
            </a:r>
            <a:r>
              <a:rPr lang="en-US" sz="1600" dirty="0" err="1" smtClean="0"/>
              <a:t>996RU</a:t>
            </a:r>
            <a:r>
              <a:rPr lang="en-US" sz="1600" dirty="0" smtClean="0"/>
              <a:t> </a:t>
            </a:r>
            <a:r>
              <a:rPr lang="en-US" sz="1600" dirty="0"/>
              <a:t>can be punctured</a:t>
            </a:r>
          </a:p>
          <a:p>
            <a:pPr lvl="1"/>
            <a:endParaRPr lang="en-US" sz="160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9614656"/>
              </p:ext>
            </p:extLst>
          </p:nvPr>
        </p:nvGraphicFramePr>
        <p:xfrm>
          <a:off x="533400" y="3505200"/>
          <a:ext cx="7848600" cy="1350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6087"/>
                <a:gridCol w="1526173"/>
                <a:gridCol w="1526173"/>
                <a:gridCol w="1526173"/>
                <a:gridCol w="941997"/>
                <a:gridCol w="941997"/>
              </a:tblGrid>
              <a:tr h="6751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80MHz</a:t>
                      </a:r>
                      <a:endParaRPr lang="en-US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80MHz</a:t>
                      </a:r>
                      <a:endParaRPr lang="en-US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RU</a:t>
                      </a:r>
                      <a:r>
                        <a:rPr lang="en-US" sz="1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37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options  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37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240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options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83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altLang="en-US" sz="18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800" b="0" dirty="0" smtClean="0">
                <a:cs typeface="Calibri" panose="020F0502020204030204" pitchFamily="34" charset="0"/>
              </a:rPr>
              <a:t>In the September meeting the group motioned that </a:t>
            </a:r>
            <a:r>
              <a:rPr lang="en-GB" sz="1800" b="0" dirty="0" err="1" smtClean="0"/>
              <a:t>11be</a:t>
            </a:r>
            <a:r>
              <a:rPr lang="en-GB" sz="1800" b="0" dirty="0" smtClean="0"/>
              <a:t> </a:t>
            </a:r>
            <a:r>
              <a:rPr lang="en-GB" sz="1800" b="0" dirty="0"/>
              <a:t>shall allow more than one </a:t>
            </a:r>
            <a:r>
              <a:rPr lang="en-GB" sz="1800" b="0" dirty="0" smtClean="0"/>
              <a:t>RU </a:t>
            </a:r>
            <a:r>
              <a:rPr lang="en-GB" sz="1800" b="0" dirty="0"/>
              <a:t>to be assigned to a single </a:t>
            </a:r>
            <a:r>
              <a:rPr lang="en-GB" sz="1800" b="0" dirty="0" err="1" smtClean="0"/>
              <a:t>STA</a:t>
            </a: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endParaRPr lang="en-GB" sz="1800" b="0" dirty="0"/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In this contribution we propose a set of RU combinations to be supported by </a:t>
            </a:r>
            <a:r>
              <a:rPr lang="en-GB" sz="1800" b="0" dirty="0" err="1" smtClean="0"/>
              <a:t>STA</a:t>
            </a: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endParaRPr lang="en-GB" sz="1800" b="0" dirty="0"/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This set of combinations should cover the allowed punctured BW modes supported by a single </a:t>
            </a:r>
            <a:r>
              <a:rPr lang="en-GB" sz="1800" b="0" dirty="0" err="1" smtClean="0"/>
              <a:t>STA</a:t>
            </a: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We focus here on BW&lt;=</a:t>
            </a:r>
            <a:r>
              <a:rPr lang="en-GB" sz="1800" b="0" dirty="0" err="1" smtClean="0"/>
              <a:t>160MHz</a:t>
            </a:r>
            <a:r>
              <a:rPr lang="en-GB" sz="1800" b="0" dirty="0" smtClean="0"/>
              <a:t>. </a:t>
            </a:r>
          </a:p>
          <a:p>
            <a:pPr eaLnBrk="1" hangingPunct="1">
              <a:lnSpc>
                <a:spcPct val="110000"/>
              </a:lnSpc>
            </a:pPr>
            <a:endParaRPr lang="en-GB" sz="1800" b="0" dirty="0"/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In </a:t>
            </a:r>
            <a:r>
              <a:rPr lang="en-GB" sz="1800" b="0" dirty="0" err="1" smtClean="0"/>
              <a:t>r1</a:t>
            </a:r>
            <a:r>
              <a:rPr lang="en-GB" sz="1800" b="0" dirty="0" smtClean="0"/>
              <a:t> we add one more RU combination for non-</a:t>
            </a:r>
            <a:r>
              <a:rPr lang="en-GB" sz="1800" b="0" dirty="0" err="1" smtClean="0"/>
              <a:t>OFDMA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160MHz</a:t>
            </a:r>
            <a:r>
              <a:rPr lang="en-GB" sz="1800" b="0" dirty="0" smtClean="0"/>
              <a:t> (slide 7</a:t>
            </a:r>
            <a:r>
              <a:rPr lang="en-GB" sz="1800" b="0" dirty="0" smtClean="0"/>
              <a:t>)</a:t>
            </a:r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In </a:t>
            </a:r>
            <a:r>
              <a:rPr lang="en-GB" sz="1800" b="0" dirty="0" err="1" smtClean="0"/>
              <a:t>r3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SP6</a:t>
            </a:r>
            <a:r>
              <a:rPr lang="en-GB" sz="1800" b="0" dirty="0" smtClean="0"/>
              <a:t>-9 were added</a:t>
            </a: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endParaRPr lang="en-GB" sz="1800" b="0" dirty="0" smtClean="0"/>
          </a:p>
          <a:p>
            <a:pPr marL="0" indent="0" eaLnBrk="1" hangingPunct="1">
              <a:lnSpc>
                <a:spcPct val="110000"/>
              </a:lnSpc>
              <a:buNone/>
            </a:pPr>
            <a:endParaRPr lang="en-US" sz="1600" b="0" dirty="0" smtClean="0"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110000"/>
              </a:lnSpc>
              <a:buNone/>
            </a:pPr>
            <a:endParaRPr lang="en-US" sz="16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45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Motion 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Move to add the following text to </a:t>
            </a:r>
            <a:r>
              <a:rPr lang="en-US" sz="1800" b="0" dirty="0" err="1" smtClean="0"/>
              <a:t>TGbe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: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In </a:t>
            </a:r>
            <a:r>
              <a:rPr lang="en-US" sz="1800" b="0" dirty="0" err="1"/>
              <a:t>80MHz</a:t>
            </a:r>
            <a:r>
              <a:rPr lang="en-US" sz="1800" b="0" dirty="0"/>
              <a:t> non-</a:t>
            </a:r>
            <a:r>
              <a:rPr lang="en-US" sz="1800" b="0" dirty="0" err="1"/>
              <a:t>OFDMA</a:t>
            </a:r>
            <a:r>
              <a:rPr lang="en-US" sz="1800" b="0" dirty="0"/>
              <a:t> </a:t>
            </a:r>
            <a:r>
              <a:rPr lang="en-US" sz="1800" b="0" dirty="0" smtClean="0"/>
              <a:t>the following </a:t>
            </a:r>
            <a:r>
              <a:rPr lang="en-US" sz="1800" b="0" dirty="0" smtClean="0"/>
              <a:t>conditional </a:t>
            </a:r>
            <a:r>
              <a:rPr lang="en-US" sz="1800" b="0" dirty="0" smtClean="0"/>
              <a:t>mandatory (conditional on supporting puncturing) large RU combinations </a:t>
            </a:r>
            <a:r>
              <a:rPr lang="en-US" sz="1800" b="0" dirty="0" smtClean="0"/>
              <a:t>are supported</a:t>
            </a:r>
            <a:endParaRPr lang="en-US" sz="1800" b="0" dirty="0" smtClean="0"/>
          </a:p>
          <a:p>
            <a:endParaRPr lang="en-US" sz="1800" b="0" dirty="0" smtClean="0"/>
          </a:p>
          <a:p>
            <a:pPr lvl="1"/>
            <a:r>
              <a:rPr lang="en-US" sz="1600" dirty="0" smtClean="0"/>
              <a:t>Any one of four </a:t>
            </a:r>
            <a:r>
              <a:rPr lang="en-US" sz="1600" dirty="0" err="1" smtClean="0"/>
              <a:t>242RU</a:t>
            </a:r>
            <a:r>
              <a:rPr lang="en-US" sz="1600" dirty="0" smtClean="0"/>
              <a:t> can be punctured</a:t>
            </a:r>
            <a:endParaRPr lang="en-US" sz="1600" b="0" dirty="0" smtClean="0"/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9397458"/>
              </p:ext>
            </p:extLst>
          </p:nvPr>
        </p:nvGraphicFramePr>
        <p:xfrm>
          <a:off x="2438400" y="3962400"/>
          <a:ext cx="3592285" cy="1006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9551"/>
                <a:gridCol w="1026367"/>
                <a:gridCol w="1026367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 options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07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Motion 2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/>
              <a:t>Move to add the following text to </a:t>
            </a:r>
            <a:r>
              <a:rPr lang="en-US" sz="1800" b="0" dirty="0" err="1"/>
              <a:t>TGbe</a:t>
            </a:r>
            <a:r>
              <a:rPr lang="en-US" sz="1800" b="0" dirty="0"/>
              <a:t> </a:t>
            </a:r>
            <a:r>
              <a:rPr lang="en-US" sz="1800" b="0" dirty="0" err="1"/>
              <a:t>SFD</a:t>
            </a:r>
            <a:r>
              <a:rPr lang="en-US" sz="1800" b="0" dirty="0"/>
              <a:t>:</a:t>
            </a:r>
          </a:p>
          <a:p>
            <a:endParaRPr lang="en-US" sz="1800" b="0" dirty="0"/>
          </a:p>
          <a:p>
            <a:r>
              <a:rPr lang="en-US" sz="1800" b="0" dirty="0"/>
              <a:t>In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</a:t>
            </a:r>
            <a:r>
              <a:rPr lang="en-US" sz="1800" b="0" dirty="0"/>
              <a:t>non-</a:t>
            </a:r>
            <a:r>
              <a:rPr lang="en-US" sz="1800" b="0" dirty="0" err="1"/>
              <a:t>OFDMA</a:t>
            </a:r>
            <a:r>
              <a:rPr lang="en-US" sz="1800" b="0" dirty="0"/>
              <a:t> the following conditional mandatory (conditional on supporting puncturing) large RU combinations are supported</a:t>
            </a:r>
          </a:p>
          <a:p>
            <a:endParaRPr lang="en-US" sz="1800" b="0" dirty="0" smtClean="0"/>
          </a:p>
          <a:p>
            <a:pPr lvl="1"/>
            <a:r>
              <a:rPr lang="en-US" sz="1600" dirty="0" smtClean="0"/>
              <a:t>Any </a:t>
            </a:r>
            <a:r>
              <a:rPr lang="en-US" sz="1600" dirty="0"/>
              <a:t>one of </a:t>
            </a:r>
            <a:r>
              <a:rPr lang="en-US" sz="1600" dirty="0" smtClean="0"/>
              <a:t>eight </a:t>
            </a:r>
            <a:r>
              <a:rPr lang="en-US" sz="1600" dirty="0" err="1"/>
              <a:t>242RU</a:t>
            </a:r>
            <a:r>
              <a:rPr lang="en-US" sz="1600" dirty="0"/>
              <a:t> can be </a:t>
            </a:r>
            <a:r>
              <a:rPr lang="en-US" sz="1600" dirty="0" smtClean="0"/>
              <a:t>punctured</a:t>
            </a:r>
          </a:p>
          <a:p>
            <a:pPr lvl="1"/>
            <a:r>
              <a:rPr lang="en-US" sz="1600" dirty="0"/>
              <a:t>Any one of </a:t>
            </a:r>
            <a:r>
              <a:rPr lang="en-US" sz="1600" dirty="0" smtClean="0"/>
              <a:t>four </a:t>
            </a:r>
            <a:r>
              <a:rPr lang="en-US" sz="1600" dirty="0" err="1" smtClean="0"/>
              <a:t>484RU</a:t>
            </a:r>
            <a:r>
              <a:rPr lang="en-US" sz="1600" dirty="0" smtClean="0"/>
              <a:t> </a:t>
            </a:r>
            <a:r>
              <a:rPr lang="en-US" sz="1600" dirty="0"/>
              <a:t>can be punctured</a:t>
            </a:r>
          </a:p>
          <a:p>
            <a:pPr lvl="1"/>
            <a:endParaRPr lang="en-US" sz="160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8760744"/>
              </p:ext>
            </p:extLst>
          </p:nvPr>
        </p:nvGraphicFramePr>
        <p:xfrm>
          <a:off x="1752600" y="4821936"/>
          <a:ext cx="4800601" cy="1350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7343"/>
                <a:gridCol w="1527556"/>
                <a:gridCol w="942851"/>
                <a:gridCol w="942851"/>
              </a:tblGrid>
              <a:tr h="6751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37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options  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37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US" sz="160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options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910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Motion 3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pPr lvl="0"/>
            <a:r>
              <a:rPr lang="en-US" sz="1800" b="0" dirty="0"/>
              <a:t>Move to add the following text to </a:t>
            </a:r>
            <a:r>
              <a:rPr lang="en-US" sz="1800" b="0" dirty="0" err="1"/>
              <a:t>TGbe</a:t>
            </a:r>
            <a:r>
              <a:rPr lang="en-US" sz="1800" b="0" dirty="0"/>
              <a:t> </a:t>
            </a:r>
            <a:r>
              <a:rPr lang="en-US" sz="1800" b="0" dirty="0" err="1"/>
              <a:t>SFD</a:t>
            </a:r>
            <a:r>
              <a:rPr lang="en-US" sz="1800" b="0" dirty="0"/>
              <a:t>: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In </a:t>
            </a:r>
            <a:r>
              <a:rPr lang="en-US" sz="1800" b="0" dirty="0" err="1" smtClean="0"/>
              <a:t>240MHz</a:t>
            </a:r>
            <a:r>
              <a:rPr lang="en-US" sz="1800" b="0" dirty="0" smtClean="0"/>
              <a:t> </a:t>
            </a:r>
            <a:r>
              <a:rPr lang="en-US" sz="1800" b="0" dirty="0"/>
              <a:t>non-</a:t>
            </a:r>
            <a:r>
              <a:rPr lang="en-US" sz="1800" b="0" dirty="0" err="1"/>
              <a:t>OFDMA</a:t>
            </a:r>
            <a:r>
              <a:rPr lang="en-US" sz="1800" b="0" dirty="0"/>
              <a:t> the following conditional mandatory (conditional on supporting puncturing) large RU combinations are supported</a:t>
            </a:r>
          </a:p>
          <a:p>
            <a:endParaRPr lang="en-US" sz="1800" b="0" dirty="0" smtClean="0"/>
          </a:p>
          <a:p>
            <a:pPr lvl="1"/>
            <a:r>
              <a:rPr lang="en-US" sz="1600" dirty="0" smtClean="0"/>
              <a:t>Any </a:t>
            </a:r>
            <a:r>
              <a:rPr lang="en-US" sz="1600" dirty="0"/>
              <a:t>one of </a:t>
            </a:r>
            <a:r>
              <a:rPr lang="en-US" sz="1600" dirty="0" smtClean="0"/>
              <a:t>six </a:t>
            </a:r>
            <a:r>
              <a:rPr lang="en-US" sz="1600" dirty="0" err="1" smtClean="0"/>
              <a:t>484RU</a:t>
            </a:r>
            <a:r>
              <a:rPr lang="en-US" sz="1600" dirty="0" smtClean="0"/>
              <a:t> </a:t>
            </a:r>
            <a:r>
              <a:rPr lang="en-US" sz="1600" dirty="0"/>
              <a:t>can be </a:t>
            </a:r>
            <a:r>
              <a:rPr lang="en-US" sz="1600" dirty="0" smtClean="0"/>
              <a:t>punctured</a:t>
            </a:r>
          </a:p>
          <a:p>
            <a:pPr lvl="1"/>
            <a:r>
              <a:rPr lang="en-US" sz="1600" dirty="0"/>
              <a:t>Any one of </a:t>
            </a:r>
            <a:r>
              <a:rPr lang="en-US" sz="1600" dirty="0" smtClean="0"/>
              <a:t>three </a:t>
            </a:r>
            <a:r>
              <a:rPr lang="en-US" sz="1600" dirty="0" err="1" smtClean="0"/>
              <a:t>996RU</a:t>
            </a:r>
            <a:r>
              <a:rPr lang="en-US" sz="1600" dirty="0" smtClean="0"/>
              <a:t> </a:t>
            </a:r>
            <a:r>
              <a:rPr lang="en-US" sz="1600" dirty="0"/>
              <a:t>can be punctured</a:t>
            </a:r>
          </a:p>
          <a:p>
            <a:pPr lvl="1"/>
            <a:endParaRPr lang="en-US" sz="160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3262951"/>
              </p:ext>
            </p:extLst>
          </p:nvPr>
        </p:nvGraphicFramePr>
        <p:xfrm>
          <a:off x="1371600" y="4440936"/>
          <a:ext cx="5562599" cy="1350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9507"/>
                <a:gridCol w="1342758"/>
                <a:gridCol w="1342758"/>
                <a:gridCol w="828788"/>
                <a:gridCol w="828788"/>
              </a:tblGrid>
              <a:tr h="6751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80MHz</a:t>
                      </a:r>
                      <a:endParaRPr lang="en-US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37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 options  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37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160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 options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65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Motion 4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pPr lvl="0"/>
            <a:r>
              <a:rPr lang="en-US" sz="1800" b="0" dirty="0"/>
              <a:t>Move to add the following text to </a:t>
            </a:r>
            <a:r>
              <a:rPr lang="en-US" sz="1800" b="0" dirty="0" err="1"/>
              <a:t>TGbe</a:t>
            </a:r>
            <a:r>
              <a:rPr lang="en-US" sz="1800" b="0" dirty="0"/>
              <a:t> </a:t>
            </a:r>
            <a:r>
              <a:rPr lang="en-US" sz="1800" b="0" dirty="0" err="1"/>
              <a:t>SFD</a:t>
            </a:r>
            <a:r>
              <a:rPr lang="en-US" sz="1800" b="0" dirty="0"/>
              <a:t>:</a:t>
            </a:r>
          </a:p>
          <a:p>
            <a:r>
              <a:rPr lang="en-US" sz="1800" b="0" dirty="0"/>
              <a:t>In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</a:t>
            </a:r>
            <a:r>
              <a:rPr lang="en-US" sz="1800" b="0" dirty="0"/>
              <a:t>non-</a:t>
            </a:r>
            <a:r>
              <a:rPr lang="en-US" sz="1800" b="0" dirty="0" err="1"/>
              <a:t>OFDMA</a:t>
            </a:r>
            <a:r>
              <a:rPr lang="en-US" sz="1800" b="0" dirty="0"/>
              <a:t> the following conditional mandatory (conditional on supporting puncturing) large RU combinations are supported</a:t>
            </a:r>
          </a:p>
          <a:p>
            <a:endParaRPr lang="en-US" sz="1800" b="0" dirty="0"/>
          </a:p>
          <a:p>
            <a:pPr lvl="1"/>
            <a:r>
              <a:rPr lang="en-US" sz="1600" dirty="0" smtClean="0"/>
              <a:t>Any </a:t>
            </a:r>
            <a:r>
              <a:rPr lang="en-US" sz="1600" dirty="0"/>
              <a:t>one of </a:t>
            </a:r>
            <a:r>
              <a:rPr lang="en-US" sz="1600" dirty="0" smtClean="0"/>
              <a:t>eight </a:t>
            </a:r>
            <a:r>
              <a:rPr lang="en-US" sz="1600" dirty="0" err="1" smtClean="0"/>
              <a:t>484RU</a:t>
            </a:r>
            <a:r>
              <a:rPr lang="en-US" sz="1600" dirty="0" smtClean="0"/>
              <a:t> </a:t>
            </a:r>
            <a:r>
              <a:rPr lang="en-US" sz="1600" dirty="0"/>
              <a:t>can be </a:t>
            </a:r>
            <a:r>
              <a:rPr lang="en-US" sz="1600" dirty="0" smtClean="0"/>
              <a:t>punctured</a:t>
            </a:r>
          </a:p>
          <a:p>
            <a:pPr lvl="1"/>
            <a:r>
              <a:rPr lang="en-US" sz="1600" dirty="0"/>
              <a:t>Any one of </a:t>
            </a:r>
            <a:r>
              <a:rPr lang="en-US" sz="1600" dirty="0" smtClean="0"/>
              <a:t>four </a:t>
            </a:r>
            <a:r>
              <a:rPr lang="en-US" sz="1600" dirty="0" err="1" smtClean="0"/>
              <a:t>996RU</a:t>
            </a:r>
            <a:r>
              <a:rPr lang="en-US" sz="1600" dirty="0" smtClean="0"/>
              <a:t> </a:t>
            </a:r>
            <a:r>
              <a:rPr lang="en-US" sz="1600" dirty="0"/>
              <a:t>can be punctured</a:t>
            </a:r>
          </a:p>
          <a:p>
            <a:pPr lvl="1"/>
            <a:endParaRPr lang="en-US" sz="160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500695"/>
              </p:ext>
            </p:extLst>
          </p:nvPr>
        </p:nvGraphicFramePr>
        <p:xfrm>
          <a:off x="533400" y="4745736"/>
          <a:ext cx="7848600" cy="1350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6087"/>
                <a:gridCol w="1526173"/>
                <a:gridCol w="1526173"/>
                <a:gridCol w="1526173"/>
                <a:gridCol w="941997"/>
                <a:gridCol w="941997"/>
              </a:tblGrid>
              <a:tr h="6751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80MHz</a:t>
                      </a:r>
                      <a:endParaRPr lang="en-US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80MHz</a:t>
                      </a:r>
                      <a:endParaRPr lang="en-US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RU</a:t>
                      </a:r>
                      <a:r>
                        <a:rPr lang="en-US" sz="1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37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options  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375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240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options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22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Motion 5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/>
              <a:t>Move to add the following text to </a:t>
            </a:r>
            <a:r>
              <a:rPr lang="en-US" sz="1800" b="0" dirty="0" err="1"/>
              <a:t>TGbe</a:t>
            </a:r>
            <a:r>
              <a:rPr lang="en-US" sz="1800" b="0" dirty="0"/>
              <a:t> </a:t>
            </a:r>
            <a:r>
              <a:rPr lang="en-US" sz="1800" b="0" dirty="0" err="1"/>
              <a:t>SFD</a:t>
            </a:r>
            <a:r>
              <a:rPr lang="en-US" sz="1800" b="0" dirty="0"/>
              <a:t>:</a:t>
            </a:r>
          </a:p>
          <a:p>
            <a:endParaRPr lang="en-US" sz="1800" b="0" dirty="0"/>
          </a:p>
          <a:p>
            <a:r>
              <a:rPr lang="en-US" sz="1800" b="0" dirty="0"/>
              <a:t>In </a:t>
            </a:r>
            <a:r>
              <a:rPr lang="en-US" sz="1800" b="0" dirty="0" err="1"/>
              <a:t>80MHz</a:t>
            </a:r>
            <a:r>
              <a:rPr lang="en-US" sz="1800" b="0" dirty="0"/>
              <a:t>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the following </a:t>
            </a:r>
            <a:r>
              <a:rPr lang="en-US" sz="1800" b="0" dirty="0" smtClean="0"/>
              <a:t>large </a:t>
            </a:r>
            <a:r>
              <a:rPr lang="en-US" sz="1800" b="0" dirty="0"/>
              <a:t>RU combinations are supported</a:t>
            </a:r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/>
              <a:t>Y</a:t>
            </a:r>
          </a:p>
          <a:p>
            <a:r>
              <a:rPr lang="en-US" sz="1800" b="0" dirty="0"/>
              <a:t>N</a:t>
            </a:r>
          </a:p>
          <a:p>
            <a:r>
              <a:rPr lang="en-US" sz="1800" b="0" dirty="0"/>
              <a:t>A</a:t>
            </a:r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7433010"/>
              </p:ext>
            </p:extLst>
          </p:nvPr>
        </p:nvGraphicFramePr>
        <p:xfrm>
          <a:off x="2438400" y="3429000"/>
          <a:ext cx="3592285" cy="1006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9551"/>
                <a:gridCol w="1026367"/>
                <a:gridCol w="1026367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 options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569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Motion 6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/>
              <a:t>Move to add the following text to </a:t>
            </a:r>
            <a:r>
              <a:rPr lang="en-US" sz="1800" b="0" dirty="0" err="1"/>
              <a:t>TGbe</a:t>
            </a:r>
            <a:r>
              <a:rPr lang="en-US" sz="1800" b="0" dirty="0"/>
              <a:t> </a:t>
            </a:r>
            <a:r>
              <a:rPr lang="en-US" sz="1800" b="0" dirty="0" err="1"/>
              <a:t>SFD</a:t>
            </a:r>
            <a:r>
              <a:rPr lang="en-US" sz="1800" b="0" dirty="0"/>
              <a:t>:</a:t>
            </a:r>
          </a:p>
          <a:p>
            <a:endParaRPr lang="en-US" sz="1800" b="0" dirty="0"/>
          </a:p>
          <a:p>
            <a:r>
              <a:rPr lang="en-US" sz="1800" b="0" dirty="0"/>
              <a:t>In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the following </a:t>
            </a:r>
            <a:r>
              <a:rPr lang="en-US" sz="1800" b="0" dirty="0" smtClean="0"/>
              <a:t>large </a:t>
            </a:r>
            <a:r>
              <a:rPr lang="en-US" sz="1800" b="0" dirty="0"/>
              <a:t>RU combinations are supported</a:t>
            </a:r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/>
              <a:t>Y</a:t>
            </a:r>
          </a:p>
          <a:p>
            <a:r>
              <a:rPr lang="en-US" sz="1800" b="0" dirty="0"/>
              <a:t>N</a:t>
            </a:r>
          </a:p>
          <a:p>
            <a:r>
              <a:rPr lang="en-US" sz="1800" b="0" dirty="0"/>
              <a:t>A</a:t>
            </a:r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4547932"/>
              </p:ext>
            </p:extLst>
          </p:nvPr>
        </p:nvGraphicFramePr>
        <p:xfrm>
          <a:off x="2438400" y="3429000"/>
          <a:ext cx="3592285" cy="1006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9551"/>
                <a:gridCol w="1026367"/>
                <a:gridCol w="1026367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120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 options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73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Design Considerations and Goals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sz="18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We divide RU sizes into small {26,52,106} and large {242,484,996} and propose that no mixing of small and large </a:t>
            </a:r>
            <a:r>
              <a:rPr lang="en-US" sz="1800" b="0" dirty="0" err="1" smtClean="0">
                <a:cs typeface="Calibri" panose="020F0502020204030204" pitchFamily="34" charset="0"/>
              </a:rPr>
              <a:t>RUs</a:t>
            </a:r>
            <a:r>
              <a:rPr lang="en-US" sz="1800" b="0" dirty="0" smtClean="0">
                <a:cs typeface="Calibri" panose="020F0502020204030204" pitchFamily="34" charset="0"/>
              </a:rPr>
              <a:t> is supported as each </a:t>
            </a:r>
            <a:r>
              <a:rPr lang="en-US" sz="1800" b="0" dirty="0" err="1" smtClean="0">
                <a:cs typeface="Calibri" panose="020F0502020204030204" pitchFamily="34" charset="0"/>
              </a:rPr>
              <a:t>20MHz</a:t>
            </a:r>
            <a:r>
              <a:rPr lang="en-US" sz="1800" b="0" dirty="0" smtClean="0">
                <a:cs typeface="Calibri" panose="020F0502020204030204" pitchFamily="34" charset="0"/>
              </a:rPr>
              <a:t> can either be assigned to one large user or be split among small users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For non-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cases (SU or MU-</a:t>
            </a:r>
            <a:r>
              <a:rPr lang="en-US" sz="1800" b="0" dirty="0" err="1" smtClean="0">
                <a:cs typeface="Calibri" panose="020F0502020204030204" pitchFamily="34" charset="0"/>
              </a:rPr>
              <a:t>MIMO</a:t>
            </a:r>
            <a:r>
              <a:rPr lang="en-US" sz="1800" b="0" dirty="0" smtClean="0">
                <a:cs typeface="Calibri" panose="020F0502020204030204" pitchFamily="34" charset="0"/>
              </a:rPr>
              <a:t> across the BW) assume a minimum RU resolution of </a:t>
            </a:r>
            <a:r>
              <a:rPr lang="en-US" sz="1800" b="0" dirty="0" err="1" smtClean="0">
                <a:cs typeface="Calibri" panose="020F0502020204030204" pitchFamily="34" charset="0"/>
              </a:rPr>
              <a:t>20MHz</a:t>
            </a:r>
            <a:r>
              <a:rPr lang="en-US" sz="1800" b="0" dirty="0" smtClean="0">
                <a:cs typeface="Calibri" panose="020F0502020204030204" pitchFamily="34" charset="0"/>
              </a:rPr>
              <a:t> due to current preamble BW and a desire to keep </a:t>
            </a:r>
            <a:r>
              <a:rPr lang="en-US" sz="1800" b="0" dirty="0" err="1" smtClean="0">
                <a:cs typeface="Calibri" panose="020F0502020204030204" pitchFamily="34" charset="0"/>
              </a:rPr>
              <a:t>CCA</a:t>
            </a:r>
            <a:r>
              <a:rPr lang="en-US" sz="1800" b="0" dirty="0" smtClean="0">
                <a:cs typeface="Calibri" panose="020F0502020204030204" pitchFamily="34" charset="0"/>
              </a:rPr>
              <a:t> on a </a:t>
            </a:r>
            <a:r>
              <a:rPr lang="en-US" sz="1800" b="0" dirty="0" err="1" smtClean="0">
                <a:cs typeface="Calibri" panose="020F0502020204030204" pitchFamily="34" charset="0"/>
              </a:rPr>
              <a:t>20MHz</a:t>
            </a:r>
            <a:r>
              <a:rPr lang="en-US" sz="1800" b="0" dirty="0" smtClean="0">
                <a:cs typeface="Calibri" panose="020F0502020204030204" pitchFamily="34" charset="0"/>
              </a:rPr>
              <a:t> resolution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For non-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cases punctured BW modes shall occupy at a minimum 50% of the non-punctured BW  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Support for RU combinations in 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is preferably less than in non-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modes since the spectrum is now split among multiple STA. 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79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Cont.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r>
              <a:rPr lang="en-US" sz="1800" b="0" dirty="0" smtClean="0">
                <a:cs typeface="Calibri" panose="020F0502020204030204" pitchFamily="34" charset="0"/>
              </a:rPr>
              <a:t>Minimize </a:t>
            </a:r>
            <a:r>
              <a:rPr lang="en-US" sz="1800" b="0" dirty="0">
                <a:cs typeface="Calibri" panose="020F0502020204030204" pitchFamily="34" charset="0"/>
              </a:rPr>
              <a:t>the </a:t>
            </a:r>
            <a:r>
              <a:rPr lang="en-US" sz="1800" b="0" dirty="0" smtClean="0">
                <a:cs typeface="Calibri" panose="020F0502020204030204" pitchFamily="34" charset="0"/>
              </a:rPr>
              <a:t>RU combinations </a:t>
            </a:r>
            <a:r>
              <a:rPr lang="en-US" sz="1800" b="0" dirty="0">
                <a:cs typeface="Calibri" panose="020F0502020204030204" pitchFamily="34" charset="0"/>
              </a:rPr>
              <a:t>supported to only those that will be made mandatory (conditional on support for </a:t>
            </a:r>
            <a:r>
              <a:rPr lang="en-US" sz="1800" b="0" dirty="0" smtClean="0">
                <a:cs typeface="Calibri" panose="020F0502020204030204" pitchFamily="34" charset="0"/>
              </a:rPr>
              <a:t>puncturing) </a:t>
            </a:r>
            <a:endParaRPr lang="en-US" sz="1800" b="0" dirty="0">
              <a:cs typeface="Calibri" panose="020F0502020204030204" pitchFamily="34" charset="0"/>
            </a:endParaRPr>
          </a:p>
          <a:p>
            <a:r>
              <a:rPr lang="en-US" sz="1800" b="0" dirty="0" smtClean="0"/>
              <a:t>Puncturing modes should support:</a:t>
            </a:r>
          </a:p>
          <a:p>
            <a:pPr lvl="1"/>
            <a:r>
              <a:rPr lang="en-US" sz="1600" b="0" dirty="0" err="1" smtClean="0"/>
              <a:t>20MHz</a:t>
            </a:r>
            <a:r>
              <a:rPr lang="en-US" sz="1600" b="0" dirty="0" smtClean="0"/>
              <a:t> channels to accommodate Radars in </a:t>
            </a:r>
            <a:r>
              <a:rPr lang="en-US" sz="1600" b="0" dirty="0" err="1" smtClean="0"/>
              <a:t>5GHz</a:t>
            </a:r>
            <a:r>
              <a:rPr lang="en-US" sz="1600" b="0" dirty="0" smtClean="0"/>
              <a:t>,  </a:t>
            </a:r>
            <a:r>
              <a:rPr lang="en-US" sz="1600" b="0" dirty="0" err="1" smtClean="0"/>
              <a:t>10MHz</a:t>
            </a:r>
            <a:r>
              <a:rPr lang="en-US" sz="1600" b="0" dirty="0" smtClean="0"/>
              <a:t> incumbent links in </a:t>
            </a:r>
            <a:r>
              <a:rPr lang="en-US" sz="1600" b="0" dirty="0" err="1" smtClean="0"/>
              <a:t>6GHz</a:t>
            </a:r>
            <a:r>
              <a:rPr lang="en-US" sz="1600" b="0" dirty="0" smtClean="0"/>
              <a:t> and </a:t>
            </a:r>
            <a:r>
              <a:rPr lang="en-US" sz="1600" b="0" dirty="0" err="1" smtClean="0"/>
              <a:t>LBT</a:t>
            </a:r>
            <a:r>
              <a:rPr lang="en-US" sz="1600" b="0" dirty="0" smtClean="0"/>
              <a:t> failures on one or more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subbchannels</a:t>
            </a:r>
            <a:endParaRPr lang="en-US" sz="1600" b="0" dirty="0" smtClean="0"/>
          </a:p>
          <a:p>
            <a:pPr lvl="1"/>
            <a:r>
              <a:rPr lang="en-US" sz="1600" b="0" dirty="0" err="1" smtClean="0"/>
              <a:t>40MHz</a:t>
            </a:r>
            <a:r>
              <a:rPr lang="en-US" sz="1600" b="0" dirty="0" smtClean="0"/>
              <a:t> and 60 MHz channels to accommodate </a:t>
            </a:r>
            <a:r>
              <a:rPr lang="en-US" sz="1600" b="0" dirty="0" err="1" smtClean="0"/>
              <a:t>30MHz</a:t>
            </a:r>
            <a:r>
              <a:rPr lang="en-US" sz="1600" b="0" dirty="0" smtClean="0"/>
              <a:t> incumbent links which are the most common incumbent BW in </a:t>
            </a:r>
            <a:r>
              <a:rPr lang="en-US" sz="1600" b="0" dirty="0" err="1" smtClean="0"/>
              <a:t>6GHz</a:t>
            </a:r>
            <a:r>
              <a:rPr lang="en-US" sz="1600" b="0" dirty="0" smtClean="0"/>
              <a:t>  </a:t>
            </a:r>
          </a:p>
          <a:p>
            <a:pPr marL="0" indent="0" eaLnBrk="1" hangingPunct="1">
              <a:lnSpc>
                <a:spcPct val="110000"/>
              </a:lnSpc>
              <a:buNone/>
            </a:pPr>
            <a:endParaRPr lang="en-US" sz="20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097" y="3429000"/>
            <a:ext cx="6679303" cy="300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75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non-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BW&lt;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484+242 supports contiguous </a:t>
            </a:r>
            <a:r>
              <a:rPr lang="en-US" sz="1800" b="0" dirty="0" err="1" smtClean="0"/>
              <a:t>60MHz</a:t>
            </a:r>
            <a:r>
              <a:rPr lang="en-US" sz="1800" b="0" dirty="0" smtClean="0"/>
              <a:t> and non-contiguous </a:t>
            </a:r>
            <a:r>
              <a:rPr lang="en-US" sz="1800" b="0" dirty="0" err="1" smtClean="0"/>
              <a:t>60MHz</a:t>
            </a:r>
            <a:endParaRPr lang="en-US" sz="1800" b="0" dirty="0" smtClean="0"/>
          </a:p>
          <a:p>
            <a:pPr lvl="1"/>
            <a:r>
              <a:rPr lang="en-US" sz="1600" dirty="0" smtClean="0"/>
              <a:t>Puncturing one </a:t>
            </a:r>
            <a:r>
              <a:rPr lang="en-US" sz="1600" dirty="0" err="1" smtClean="0"/>
              <a:t>20MHz</a:t>
            </a:r>
            <a:r>
              <a:rPr lang="en-US" sz="1600" dirty="0" smtClean="0"/>
              <a:t> anywhere in the </a:t>
            </a:r>
            <a:r>
              <a:rPr lang="en-US" sz="1600" dirty="0" err="1" smtClean="0"/>
              <a:t>80MHz</a:t>
            </a:r>
            <a:r>
              <a:rPr lang="en-US" sz="1600" dirty="0" smtClean="0"/>
              <a:t> channel</a:t>
            </a:r>
            <a:endParaRPr lang="en-US" sz="1400" b="0" dirty="0" smtClean="0"/>
          </a:p>
          <a:p>
            <a:r>
              <a:rPr lang="en-US" sz="1800" b="0" dirty="0" smtClean="0"/>
              <a:t>For 242+242 we only propose to support the case where both 242 </a:t>
            </a:r>
            <a:r>
              <a:rPr lang="en-US" sz="1800" b="0" dirty="0" err="1" smtClean="0"/>
              <a:t>RUs</a:t>
            </a:r>
            <a:r>
              <a:rPr lang="en-US" sz="1800" b="0" dirty="0" smtClean="0"/>
              <a:t> are the outer ones in the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(a [1001] configuration) since:</a:t>
            </a:r>
          </a:p>
          <a:p>
            <a:pPr lvl="1"/>
            <a:r>
              <a:rPr lang="en-US" sz="1600" dirty="0"/>
              <a:t>Supporting the proposed configuration </a:t>
            </a:r>
            <a:r>
              <a:rPr lang="en-US" sz="1600" dirty="0" smtClean="0"/>
              <a:t>allows </a:t>
            </a:r>
            <a:r>
              <a:rPr lang="en-US" sz="1600" dirty="0"/>
              <a:t>working around one </a:t>
            </a:r>
            <a:r>
              <a:rPr lang="en-US" sz="1600" dirty="0" err="1"/>
              <a:t>30MHz</a:t>
            </a:r>
            <a:r>
              <a:rPr lang="en-US" sz="1600" dirty="0"/>
              <a:t> incumbent link in the middle of the </a:t>
            </a:r>
            <a:r>
              <a:rPr lang="en-US" sz="1600" dirty="0" err="1"/>
              <a:t>80MHz</a:t>
            </a:r>
            <a:r>
              <a:rPr lang="en-US" sz="1600" dirty="0"/>
              <a:t> channel</a:t>
            </a:r>
          </a:p>
          <a:p>
            <a:pPr lvl="1"/>
            <a:r>
              <a:rPr lang="en-US" sz="1600" b="0" dirty="0" smtClean="0"/>
              <a:t>Supporting a [0110] configuration creates a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not aligned with the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channelization </a:t>
            </a:r>
            <a:r>
              <a:rPr lang="en-US" sz="1600" b="0" dirty="0" smtClean="0">
                <a:sym typeface="Wingdings" panose="05000000000000000000" pitchFamily="2" charset="2"/>
              </a:rPr>
              <a:t> not a good idea</a:t>
            </a:r>
            <a:endParaRPr lang="en-US" sz="1600" b="0" dirty="0" smtClean="0"/>
          </a:p>
          <a:p>
            <a:pPr lvl="1"/>
            <a:r>
              <a:rPr lang="en-US" sz="1600" dirty="0" smtClean="0"/>
              <a:t>Supporting a ‘on-off’ [1010] configuration is difficult with </a:t>
            </a:r>
            <a:r>
              <a:rPr lang="en-US" sz="1600" dirty="0" err="1" smtClean="0"/>
              <a:t>11ax</a:t>
            </a:r>
            <a:r>
              <a:rPr lang="en-US" sz="1600" dirty="0" smtClean="0"/>
              <a:t>  [1212] SIG-B design</a:t>
            </a:r>
            <a:r>
              <a:rPr lang="en-US" sz="1600" b="0" dirty="0" smtClean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0235123"/>
              </p:ext>
            </p:extLst>
          </p:nvPr>
        </p:nvGraphicFramePr>
        <p:xfrm>
          <a:off x="2884715" y="4800600"/>
          <a:ext cx="3592285" cy="1372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5371"/>
                <a:gridCol w="1436914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</a:rPr>
                        <a:t>242+242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40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BW&lt;=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endParaRPr lang="en-US" sz="1600" b="0" dirty="0" smtClean="0"/>
          </a:p>
          <a:p>
            <a:r>
              <a:rPr lang="en-US" sz="1800" b="0" dirty="0" smtClean="0"/>
              <a:t>Note that by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we mean a </a:t>
            </a:r>
            <a:r>
              <a:rPr lang="en-US" sz="1800" b="0" dirty="0" err="1" smtClean="0"/>
              <a:t>PPDU</a:t>
            </a:r>
            <a:r>
              <a:rPr lang="en-US" sz="1800" b="0" dirty="0" smtClean="0"/>
              <a:t> carrying information to at least two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so the available BW can be split among them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Compared to the previous slide, no need for 242+242 since that configuration can be split among 2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</a:t>
            </a: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2381838"/>
              </p:ext>
            </p:extLst>
          </p:nvPr>
        </p:nvGraphicFramePr>
        <p:xfrm>
          <a:off x="1371600" y="4251379"/>
          <a:ext cx="3592285" cy="1006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5371"/>
                <a:gridCol w="1436914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07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non-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&lt;BW&lt;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160MHz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495800"/>
          </a:xfrm>
        </p:spPr>
        <p:txBody>
          <a:bodyPr/>
          <a:lstStyle/>
          <a:p>
            <a:r>
              <a:rPr lang="en-US" sz="1600" b="0" dirty="0" smtClean="0"/>
              <a:t>Building on the </a:t>
            </a:r>
            <a:r>
              <a:rPr lang="en-US" sz="1600" b="0" dirty="0" err="1" smtClean="0"/>
              <a:t>80MHz</a:t>
            </a:r>
            <a:r>
              <a:rPr lang="en-US" sz="1600" b="0" dirty="0" smtClean="0"/>
              <a:t> design we view the following configurations as important and sufficient:   </a:t>
            </a:r>
          </a:p>
          <a:p>
            <a:r>
              <a:rPr lang="en-US" sz="1600" b="0" dirty="0" err="1" smtClean="0"/>
              <a:t>100MHz</a:t>
            </a:r>
            <a:r>
              <a:rPr lang="en-US" sz="1600" b="0" dirty="0" smtClean="0"/>
              <a:t> covers cases where a </a:t>
            </a:r>
            <a:r>
              <a:rPr lang="en-US" sz="1600" b="0" dirty="0" err="1" smtClean="0"/>
              <a:t>30MHz</a:t>
            </a:r>
            <a:r>
              <a:rPr lang="en-US" sz="1600" b="0" dirty="0" smtClean="0"/>
              <a:t> incumbent sits on three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subchannels</a:t>
            </a:r>
            <a:endParaRPr lang="en-US" sz="1600" b="0" dirty="0" smtClean="0"/>
          </a:p>
          <a:p>
            <a:r>
              <a:rPr lang="en-US" sz="1600" b="0" dirty="0" err="1" smtClean="0"/>
              <a:t>120MHz</a:t>
            </a:r>
            <a:r>
              <a:rPr lang="en-US" sz="1600" b="0" dirty="0" smtClean="0"/>
              <a:t> cover many cases for two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punctured </a:t>
            </a:r>
            <a:r>
              <a:rPr lang="en-US" sz="1600" b="0" dirty="0" err="1" smtClean="0"/>
              <a:t>subchannels</a:t>
            </a:r>
            <a:r>
              <a:rPr lang="en-US" sz="1600" b="0" dirty="0" smtClean="0"/>
              <a:t> or one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subchannel</a:t>
            </a:r>
            <a:r>
              <a:rPr lang="en-US" sz="1600" b="0" dirty="0" smtClean="0"/>
              <a:t> </a:t>
            </a:r>
          </a:p>
          <a:p>
            <a:pPr lvl="1"/>
            <a:r>
              <a:rPr lang="en-US" sz="1600" b="0" dirty="0" smtClean="0"/>
              <a:t>First configuration – </a:t>
            </a:r>
            <a:r>
              <a:rPr lang="en-US" sz="1600" dirty="0" err="1" smtClean="0"/>
              <a:t>30MHz</a:t>
            </a:r>
            <a:r>
              <a:rPr lang="en-US" sz="1600" b="0" dirty="0" smtClean="0"/>
              <a:t> incumbent occupies part of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on one side of one </a:t>
            </a:r>
            <a:r>
              <a:rPr lang="en-US" sz="1600" b="0" dirty="0" err="1" smtClean="0"/>
              <a:t>80MHz</a:t>
            </a:r>
            <a:endParaRPr lang="en-US" sz="1600" b="0" dirty="0" smtClean="0"/>
          </a:p>
          <a:p>
            <a:pPr lvl="1"/>
            <a:r>
              <a:rPr lang="en-US" sz="1600" dirty="0" smtClean="0"/>
              <a:t>Second </a:t>
            </a:r>
            <a:r>
              <a:rPr lang="en-US" sz="1600" dirty="0"/>
              <a:t>configuration – </a:t>
            </a:r>
            <a:r>
              <a:rPr lang="en-US" sz="1600" dirty="0" err="1"/>
              <a:t>30MHz</a:t>
            </a:r>
            <a:r>
              <a:rPr lang="en-US" sz="1600" dirty="0"/>
              <a:t> incumbent </a:t>
            </a:r>
            <a:r>
              <a:rPr lang="en-US" sz="1600" dirty="0" smtClean="0"/>
              <a:t>occupies part </a:t>
            </a:r>
            <a:r>
              <a:rPr lang="en-US" sz="1600" dirty="0"/>
              <a:t>of </a:t>
            </a:r>
            <a:r>
              <a:rPr lang="en-US" sz="1600" dirty="0" err="1" smtClean="0"/>
              <a:t>40MHz</a:t>
            </a:r>
            <a:r>
              <a:rPr lang="en-US" sz="1600" dirty="0" smtClean="0"/>
              <a:t> in the middle of one </a:t>
            </a:r>
            <a:r>
              <a:rPr lang="en-US" sz="1600" dirty="0" err="1" smtClean="0"/>
              <a:t>80MHz</a:t>
            </a:r>
            <a:r>
              <a:rPr lang="en-US" sz="1600" dirty="0" smtClean="0"/>
              <a:t>  (242+242 is limited as described for </a:t>
            </a:r>
            <a:r>
              <a:rPr lang="en-US" sz="1600" dirty="0" err="1" smtClean="0"/>
              <a:t>80MHz</a:t>
            </a:r>
            <a:r>
              <a:rPr lang="en-US" sz="1600" dirty="0" smtClean="0"/>
              <a:t>)</a:t>
            </a:r>
            <a:endParaRPr lang="en-US" sz="1600" dirty="0"/>
          </a:p>
          <a:p>
            <a:pPr lvl="1"/>
            <a:r>
              <a:rPr lang="en-US" sz="1600" dirty="0" smtClean="0"/>
              <a:t>Third configuration </a:t>
            </a:r>
            <a:r>
              <a:rPr lang="en-US" sz="1600" dirty="0"/>
              <a:t>– </a:t>
            </a:r>
            <a:r>
              <a:rPr lang="en-US" sz="1600" dirty="0" err="1"/>
              <a:t>30MHz</a:t>
            </a:r>
            <a:r>
              <a:rPr lang="en-US" sz="1600" dirty="0"/>
              <a:t> incumbent </a:t>
            </a:r>
            <a:r>
              <a:rPr lang="en-US" sz="1600" dirty="0" smtClean="0"/>
              <a:t>occupies the middle of </a:t>
            </a:r>
            <a:r>
              <a:rPr lang="en-US" sz="1600" dirty="0" err="1" smtClean="0"/>
              <a:t>160MHz</a:t>
            </a:r>
            <a:r>
              <a:rPr lang="en-US" sz="1600" dirty="0" smtClean="0"/>
              <a:t> (with 484+242 used as contiguous </a:t>
            </a:r>
            <a:r>
              <a:rPr lang="en-US" sz="1600" dirty="0" err="1" smtClean="0"/>
              <a:t>60MHz</a:t>
            </a:r>
            <a:r>
              <a:rPr lang="en-US" sz="1600" dirty="0" smtClean="0"/>
              <a:t> on the outer sides). Many other cases of two punctured </a:t>
            </a:r>
            <a:r>
              <a:rPr lang="en-US" sz="1600" dirty="0" err="1" smtClean="0"/>
              <a:t>20MHz</a:t>
            </a:r>
            <a:r>
              <a:rPr lang="en-US" sz="1600" dirty="0" smtClean="0"/>
              <a:t> </a:t>
            </a:r>
            <a:r>
              <a:rPr lang="en-US" sz="1600" dirty="0" err="1" smtClean="0"/>
              <a:t>subchannels</a:t>
            </a:r>
            <a:r>
              <a:rPr lang="en-US" sz="1600" dirty="0" smtClean="0"/>
              <a:t> are supported with all other configurations of 484+242</a:t>
            </a:r>
          </a:p>
          <a:p>
            <a:r>
              <a:rPr lang="en-US" sz="1600" b="0" dirty="0" err="1" smtClean="0"/>
              <a:t>140MHz</a:t>
            </a:r>
            <a:r>
              <a:rPr lang="en-US" sz="1600" b="0" dirty="0" smtClean="0"/>
              <a:t> represents a likely case where just one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is punctured</a:t>
            </a:r>
            <a:endParaRPr lang="en-US" sz="1600" b="0" dirty="0"/>
          </a:p>
          <a:p>
            <a:pPr lvl="1"/>
            <a:endParaRPr lang="en-US" sz="1400" b="0" dirty="0" smtClean="0"/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86129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86129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1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3213290"/>
              </p:ext>
            </p:extLst>
          </p:nvPr>
        </p:nvGraphicFramePr>
        <p:xfrm>
          <a:off x="2286000" y="4460367"/>
          <a:ext cx="4419600" cy="196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9398"/>
                <a:gridCol w="1750032"/>
                <a:gridCol w="1080170"/>
              </a:tblGrid>
              <a:tr h="4846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100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242+242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96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&lt;BW&lt;=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160MHz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/>
              <a:t>Note </a:t>
            </a:r>
            <a:r>
              <a:rPr lang="en-US" sz="1800" b="0" dirty="0" smtClean="0"/>
              <a:t>again that </a:t>
            </a:r>
            <a:r>
              <a:rPr lang="en-US" sz="1800" b="0" dirty="0"/>
              <a:t>by </a:t>
            </a:r>
            <a:r>
              <a:rPr lang="en-US" sz="1800" b="0" dirty="0" err="1"/>
              <a:t>OFDMA</a:t>
            </a:r>
            <a:r>
              <a:rPr lang="en-US" sz="1800" b="0" dirty="0"/>
              <a:t> we mean a </a:t>
            </a:r>
            <a:r>
              <a:rPr lang="en-US" sz="1800" b="0" dirty="0" err="1"/>
              <a:t>PPDU</a:t>
            </a:r>
            <a:r>
              <a:rPr lang="en-US" sz="1800" b="0" dirty="0"/>
              <a:t> carrying information to at least two </a:t>
            </a:r>
            <a:r>
              <a:rPr lang="en-US" sz="1800" b="0" dirty="0" err="1"/>
              <a:t>STA</a:t>
            </a:r>
            <a:r>
              <a:rPr lang="en-US" sz="1800" b="0" dirty="0"/>
              <a:t> so the available BW can be split among them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40 MHz and 80 MHz can already be achieved with one RU </a:t>
            </a:r>
            <a:r>
              <a:rPr lang="en-US" sz="1800" b="0" dirty="0" smtClean="0">
                <a:sym typeface="Wingdings" panose="05000000000000000000" pitchFamily="2" charset="2"/>
              </a:rPr>
              <a:t> focus on adding support for the other aggregate BW values</a:t>
            </a:r>
            <a:r>
              <a:rPr lang="en-US" sz="1800" b="0" dirty="0" smtClean="0"/>
              <a:t> between 20 and 120</a:t>
            </a:r>
          </a:p>
          <a:p>
            <a:r>
              <a:rPr lang="en-US" sz="1800" b="0" dirty="0" smtClean="0"/>
              <a:t>(484+242) = means combination allowed only within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</a:t>
            </a:r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0470998"/>
              </p:ext>
            </p:extLst>
          </p:nvPr>
        </p:nvGraphicFramePr>
        <p:xfrm>
          <a:off x="1828800" y="3887133"/>
          <a:ext cx="3657600" cy="1327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600"/>
                <a:gridCol w="1143000"/>
              </a:tblGrid>
              <a:tr h="5199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4666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(484+242)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66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484+(484+242)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100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66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484+996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05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Small RU {26,52,106} Combinations in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458200" cy="4724400"/>
          </a:xfrm>
        </p:spPr>
        <p:txBody>
          <a:bodyPr/>
          <a:lstStyle/>
          <a:p>
            <a:r>
              <a:rPr lang="en-US" sz="1800" b="0" dirty="0" smtClean="0"/>
              <a:t>Prefer to only add support for contiguous 26+52 and 26+106 within a </a:t>
            </a:r>
            <a:r>
              <a:rPr lang="en-US" sz="1800" b="0" dirty="0" err="1" smtClean="0"/>
              <a:t>20MHz</a:t>
            </a:r>
            <a:r>
              <a:rPr lang="en-US" sz="1800" b="0" dirty="0" smtClean="0"/>
              <a:t>.  </a:t>
            </a:r>
          </a:p>
          <a:p>
            <a:r>
              <a:rPr lang="en-US" sz="1800" b="0" dirty="0" smtClean="0"/>
              <a:t>These modes enable better usage of a </a:t>
            </a:r>
            <a:r>
              <a:rPr lang="en-US" sz="1800" b="0" dirty="0" err="1" smtClean="0"/>
              <a:t>20MHz</a:t>
            </a:r>
            <a:r>
              <a:rPr lang="en-US" sz="1800" b="0" dirty="0" smtClean="0"/>
              <a:t> by allowing 2 users to share it even if an edge </a:t>
            </a:r>
            <a:r>
              <a:rPr lang="en-US" sz="1800" b="0" dirty="0" err="1" smtClean="0"/>
              <a:t>26RU</a:t>
            </a:r>
            <a:r>
              <a:rPr lang="en-US" sz="1800" b="0" dirty="0" smtClean="0"/>
              <a:t> is punctured out </a:t>
            </a:r>
          </a:p>
          <a:p>
            <a:pPr lvl="1"/>
            <a:r>
              <a:rPr lang="en-US" sz="1600" dirty="0" smtClean="0"/>
              <a:t>For full </a:t>
            </a:r>
            <a:r>
              <a:rPr lang="en-US" sz="1600" dirty="0" err="1" smtClean="0"/>
              <a:t>20MHz</a:t>
            </a:r>
            <a:r>
              <a:rPr lang="en-US" sz="1600" dirty="0" smtClean="0"/>
              <a:t> use 106+26 for one user and 106 for another </a:t>
            </a:r>
            <a:r>
              <a:rPr lang="en-US" sz="1600" dirty="0" smtClean="0">
                <a:sym typeface="Wingdings" panose="05000000000000000000" pitchFamily="2" charset="2"/>
              </a:rPr>
              <a:t> efficient support for 8 users in </a:t>
            </a:r>
            <a:r>
              <a:rPr lang="en-US" sz="1600" dirty="0" err="1" smtClean="0">
                <a:sym typeface="Wingdings" panose="05000000000000000000" pitchFamily="2" charset="2"/>
              </a:rPr>
              <a:t>80MHz</a:t>
            </a:r>
            <a:r>
              <a:rPr lang="en-US" sz="1600" dirty="0" smtClean="0">
                <a:sym typeface="Wingdings" panose="05000000000000000000" pitchFamily="2" charset="2"/>
              </a:rPr>
              <a:t> or 16 users in </a:t>
            </a:r>
            <a:r>
              <a:rPr lang="en-US" sz="1600" dirty="0" err="1" smtClean="0">
                <a:sym typeface="Wingdings" panose="05000000000000000000" pitchFamily="2" charset="2"/>
              </a:rPr>
              <a:t>160MHz</a:t>
            </a:r>
            <a:endParaRPr lang="en-US" sz="1600" dirty="0" smtClean="0"/>
          </a:p>
          <a:p>
            <a:pPr lvl="1"/>
            <a:r>
              <a:rPr lang="en-US" sz="1600" b="0" dirty="0" smtClean="0"/>
              <a:t>For punctured edge </a:t>
            </a:r>
            <a:r>
              <a:rPr lang="en-US" sz="1600" b="0" dirty="0" err="1" smtClean="0"/>
              <a:t>26RU</a:t>
            </a:r>
            <a:r>
              <a:rPr lang="en-US" sz="1600" b="0" dirty="0" smtClean="0"/>
              <a:t> (if that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is split among small users) use 106+26 for one user and 52+26 for another  </a:t>
            </a:r>
          </a:p>
          <a:p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We don’t see the need to support non-contiguous small RU combinations since typical </a:t>
            </a:r>
            <a:r>
              <a:rPr lang="en-US" sz="1800" b="0" dirty="0" err="1" smtClean="0"/>
              <a:t>MIMO</a:t>
            </a:r>
            <a:r>
              <a:rPr lang="en-US" sz="1800" b="0" dirty="0" smtClean="0"/>
              <a:t> configurations of AP and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already provide sufficient diversity and </a:t>
            </a:r>
            <a:r>
              <a:rPr lang="en-US" sz="1800" b="0" dirty="0" err="1" smtClean="0"/>
              <a:t>CQI</a:t>
            </a:r>
            <a:r>
              <a:rPr lang="en-US" sz="1800" b="0" dirty="0" smtClean="0"/>
              <a:t> feedback may be used to choose good locations for small RU.</a:t>
            </a:r>
          </a:p>
          <a:p>
            <a:endParaRPr lang="en-US" sz="16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25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337366</TotalTime>
  <Words>1962</Words>
  <Application>Microsoft Office PowerPoint</Application>
  <PresentationFormat>On-screen Show (4:3)</PresentationFormat>
  <Paragraphs>590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802-11-Submission</vt:lpstr>
      <vt:lpstr>Multi-RU Support  </vt:lpstr>
      <vt:lpstr>Abstract</vt:lpstr>
      <vt:lpstr>Design Considerations and Goals </vt:lpstr>
      <vt:lpstr>Cont. </vt:lpstr>
      <vt:lpstr>Large RU combinations in non-OFDMA for BW&lt;80MHz  </vt:lpstr>
      <vt:lpstr>Large RU combinations in OFDMA for BW&lt;=80MHz  </vt:lpstr>
      <vt:lpstr>Large RU combinations in non-OFDMA for 80MHz&lt;BW&lt;160MHz </vt:lpstr>
      <vt:lpstr>Large RU combinations in OFDMA for 80MHz&lt;BW&lt;=160MHz </vt:lpstr>
      <vt:lpstr>Small RU {26,52,106} Combinations in OFDMA </vt:lpstr>
      <vt:lpstr>Summary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</vt:lpstr>
      <vt:lpstr>Straw Poll 8</vt:lpstr>
      <vt:lpstr>Straw Poll 9</vt:lpstr>
      <vt:lpstr>Motion 1</vt:lpstr>
      <vt:lpstr>Motion 2</vt:lpstr>
      <vt:lpstr>Motion 3</vt:lpstr>
      <vt:lpstr>Motion 4</vt:lpstr>
      <vt:lpstr>Motion 5</vt:lpstr>
      <vt:lpstr>Motion 6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1545</cp:revision>
  <cp:lastPrinted>1998-02-10T13:28:06Z</cp:lastPrinted>
  <dcterms:created xsi:type="dcterms:W3CDTF">2007-05-21T21:00:37Z</dcterms:created>
  <dcterms:modified xsi:type="dcterms:W3CDTF">2020-01-16T19:00:32Z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