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726" r:id="rId1"/>
  </p:sldMasterIdLst>
  <p:notesMasterIdLst>
    <p:notesMasterId r:id="rId25"/>
  </p:notesMasterIdLst>
  <p:handoutMasterIdLst>
    <p:handoutMasterId r:id="rId26"/>
  </p:handoutMasterIdLst>
  <p:sldIdLst>
    <p:sldId id="820" r:id="rId2"/>
    <p:sldId id="822" r:id="rId3"/>
    <p:sldId id="874" r:id="rId4"/>
    <p:sldId id="871" r:id="rId5"/>
    <p:sldId id="908" r:id="rId6"/>
    <p:sldId id="875" r:id="rId7"/>
    <p:sldId id="892" r:id="rId8"/>
    <p:sldId id="879" r:id="rId9"/>
    <p:sldId id="913" r:id="rId10"/>
    <p:sldId id="893" r:id="rId11"/>
    <p:sldId id="894" r:id="rId12"/>
    <p:sldId id="882" r:id="rId13"/>
    <p:sldId id="883" r:id="rId14"/>
    <p:sldId id="907" r:id="rId15"/>
    <p:sldId id="912" r:id="rId16"/>
    <p:sldId id="886" r:id="rId17"/>
    <p:sldId id="887" r:id="rId18"/>
    <p:sldId id="889" r:id="rId19"/>
    <p:sldId id="902" r:id="rId20"/>
    <p:sldId id="891" r:id="rId21"/>
    <p:sldId id="911" r:id="rId22"/>
    <p:sldId id="903" r:id="rId23"/>
    <p:sldId id="910" r:id="rId2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6" orient="horz" pos="1620" userDrawn="1">
          <p15:clr>
            <a:srgbClr val="A4A3A4"/>
          </p15:clr>
        </p15:guide>
        <p15:guide id="7" pos="5470">
          <p15:clr>
            <a:srgbClr val="A4A3A4"/>
          </p15:clr>
        </p15:guide>
        <p15:guide id="8"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C71"/>
    <a:srgbClr val="FD9208"/>
    <a:srgbClr val="F3D54E"/>
    <a:srgbClr val="70AD47"/>
    <a:srgbClr val="0071C5"/>
    <a:srgbClr val="F83308"/>
    <a:srgbClr val="009FDF"/>
    <a:srgbClr val="F0CE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376" autoAdjust="0"/>
  </p:normalViewPr>
  <p:slideViewPr>
    <p:cSldViewPr snapToGrid="0">
      <p:cViewPr varScale="1">
        <p:scale>
          <a:sx n="112" d="100"/>
          <a:sy n="112" d="100"/>
        </p:scale>
        <p:origin x="638" y="62"/>
      </p:cViewPr>
      <p:guideLst>
        <p:guide orient="horz" pos="1620"/>
        <p:guide pos="5470"/>
        <p:guide pos="28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6" d="100"/>
        <a:sy n="86" d="100"/>
      </p:scale>
      <p:origin x="0" y="0"/>
    </p:cViewPr>
  </p:sorterViewPr>
  <p:notesViewPr>
    <p:cSldViewPr snapToGrid="0" showGuides="1">
      <p:cViewPr varScale="1">
        <p:scale>
          <a:sx n="67" d="100"/>
          <a:sy n="67" d="100"/>
        </p:scale>
        <p:origin x="3120"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latin typeface="Arial" panose="020B0604020202020204" pitchFamily="34" charset="0"/>
              </a:rPr>
              <a:t>doc.: IEEE 802.11-19/1903r0</a:t>
            </a:r>
            <a:endParaRPr lang="en-US" dirty="0">
              <a:latin typeface="Arial" panose="020B0604020202020204"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ACFD7B2-88A6-E34E-8EF8-CB0C7BA47ADD}" type="datetimeFigureOut">
              <a:rPr lang="en-US" smtClean="0">
                <a:latin typeface="Arial" panose="020B0604020202020204" pitchFamily="34" charset="0"/>
              </a:rPr>
              <a:pPr/>
              <a:t>11/8/2019</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6CFA4E-18EB-6D49-8DE2-7A74038C2C1C}"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912994123"/>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r>
              <a:rPr lang="en-US" smtClean="0"/>
              <a:t>doc.: IEEE 802.11-19/1903r0</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ED7FC5FE-6F0D-D34A-8EE6-C95B4F5F4DC8}" type="datetimeFigureOut">
              <a:rPr lang="en-US" smtClean="0"/>
              <a:pPr/>
              <a:t>11/8/2019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D61C8689-8455-3546-ADF9-3B7273760F66}" type="slidenum">
              <a:rPr lang="en-US" smtClean="0"/>
              <a:pPr/>
              <a:t>‹#›</a:t>
            </a:fld>
            <a:endParaRPr lang="en-US" dirty="0"/>
          </a:p>
        </p:txBody>
      </p:sp>
    </p:spTree>
    <p:extLst>
      <p:ext uri="{BB962C8B-B14F-4D97-AF65-F5344CB8AC3E}">
        <p14:creationId xmlns:p14="http://schemas.microsoft.com/office/powerpoint/2010/main" val="2608429223"/>
      </p:ext>
    </p:extLst>
  </p:cSld>
  <p:clrMap bg1="lt1" tx1="dk1" bg2="lt2" tx2="dk2" accent1="accent1" accent2="accent2" accent3="accent3" accent4="accent4" accent5="accent5" accent6="accent6" hlink="hlink" folHlink="folHlink"/>
  <p:hf ftr="0" dt="0"/>
  <p:notesStyle>
    <a:lvl1pPr marL="0" algn="l" defTabSz="457200" rtl="0" eaLnBrk="1" latinLnBrk="0" hangingPunct="1">
      <a:defRPr sz="1200" kern="1200">
        <a:solidFill>
          <a:schemeClr val="tx1"/>
        </a:solidFill>
        <a:latin typeface="Arial" panose="020B0604020202020204" pitchFamily="34" charset="0"/>
        <a:ea typeface="+mn-ea"/>
        <a:cs typeface="+mn-cs"/>
      </a:defRPr>
    </a:lvl1pPr>
    <a:lvl2pPr marL="457200" algn="l" defTabSz="457200" rtl="0" eaLnBrk="1" latinLnBrk="0" hangingPunct="1">
      <a:defRPr sz="1200" kern="1200">
        <a:solidFill>
          <a:schemeClr val="tx1"/>
        </a:solidFill>
        <a:latin typeface="Arial" panose="020B0604020202020204" pitchFamily="34" charset="0"/>
        <a:ea typeface="+mn-ea"/>
        <a:cs typeface="+mn-cs"/>
      </a:defRPr>
    </a:lvl2pPr>
    <a:lvl3pPr marL="914400" algn="l" defTabSz="457200" rtl="0" eaLnBrk="1" latinLnBrk="0" hangingPunct="1">
      <a:defRPr sz="1200" kern="1200">
        <a:solidFill>
          <a:schemeClr val="tx1"/>
        </a:solidFill>
        <a:latin typeface="Arial" panose="020B0604020202020204" pitchFamily="34" charset="0"/>
        <a:ea typeface="+mn-ea"/>
        <a:cs typeface="+mn-cs"/>
      </a:defRPr>
    </a:lvl3pPr>
    <a:lvl4pPr marL="1371600" algn="l" defTabSz="457200" rtl="0" eaLnBrk="1" latinLnBrk="0" hangingPunct="1">
      <a:defRPr sz="1200" kern="1200">
        <a:solidFill>
          <a:schemeClr val="tx1"/>
        </a:solidFill>
        <a:latin typeface="Arial" panose="020B0604020202020204" pitchFamily="34" charset="0"/>
        <a:ea typeface="+mn-ea"/>
        <a:cs typeface="+mn-cs"/>
      </a:defRPr>
    </a:lvl4pPr>
    <a:lvl5pPr marL="1828800" algn="l" defTabSz="457200" rtl="0" eaLnBrk="1" latinLnBrk="0" hangingPunct="1">
      <a:defRPr sz="1200" kern="1200">
        <a:solidFill>
          <a:schemeClr val="tx1"/>
        </a:solidFill>
        <a:latin typeface="Arial" panose="020B0604020202020204" pitchFamily="34" charset="0"/>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solidFill>
                  <a:srgbClr val="000000"/>
                </a:solidFill>
              </a:rPr>
              <a:t>October 2018</a:t>
            </a:r>
            <a:endParaRPr lang="en-US" altLang="en-US" sz="1400">
              <a:solidFill>
                <a:srgbClr val="000000"/>
              </a:solidFill>
            </a:endParaRPr>
          </a:p>
        </p:txBody>
      </p:sp>
      <p:sp>
        <p:nvSpPr>
          <p:cNvPr id="1229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smtClean="0">
                <a:solidFill>
                  <a:srgbClr val="000000"/>
                </a:solidFill>
              </a:rPr>
              <a:t>Intel Corporation</a:t>
            </a:r>
            <a:endParaRPr lang="en-US" altLang="en-US">
              <a:solidFill>
                <a:srgbClr val="000000"/>
              </a:solidFill>
            </a:endParaRPr>
          </a:p>
        </p:txBody>
      </p:sp>
      <p:sp>
        <p:nvSpPr>
          <p:cNvPr id="1229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solidFill>
                  <a:srgbClr val="000000"/>
                </a:solidFill>
              </a:rPr>
              <a:t>Page </a:t>
            </a:r>
            <a:fld id="{07FC9C9D-9E8C-45A0-A936-072F1228F988}" type="slidenum">
              <a:rPr lang="en-US" altLang="en-US">
                <a:solidFill>
                  <a:srgbClr val="000000"/>
                </a:solidFill>
              </a:rPr>
              <a:pPr/>
              <a:t>1</a:t>
            </a:fld>
            <a:endParaRPr lang="en-US" altLang="en-US">
              <a:solidFill>
                <a:srgbClr val="000000"/>
              </a:solidFill>
            </a:endParaRPr>
          </a:p>
        </p:txBody>
      </p:sp>
      <p:sp>
        <p:nvSpPr>
          <p:cNvPr id="12294" name="Rectangle 2"/>
          <p:cNvSpPr>
            <a:spLocks noGrp="1" noRot="1" noChangeAspect="1" noChangeArrowheads="1" noTextEdit="1"/>
          </p:cNvSpPr>
          <p:nvPr>
            <p:ph type="sldImg"/>
          </p:nvPr>
        </p:nvSpPr>
        <p:spPr>
          <a:xfrm>
            <a:off x="384175" y="701675"/>
            <a:ext cx="6165850" cy="3468688"/>
          </a:xfrm>
          <a:ln/>
        </p:spPr>
      </p:sp>
      <p:sp>
        <p:nvSpPr>
          <p:cNvPr id="12295" name="Rectangle 3"/>
          <p:cNvSpPr>
            <a:spLocks noGrp="1" noChangeArrowheads="1"/>
          </p:cNvSpPr>
          <p:nvPr>
            <p:ph type="body" idx="1"/>
          </p:nvPr>
        </p:nvSpPr>
        <p:spPr>
          <a:noFill/>
        </p:spPr>
        <p:txBody>
          <a:bodyPr/>
          <a:lstStyle/>
          <a:p>
            <a:endParaRPr lang="en-US" altLang="en-US" dirty="0" smtClean="0"/>
          </a:p>
        </p:txBody>
      </p:sp>
      <p:sp>
        <p:nvSpPr>
          <p:cNvPr id="2" name="Header Placeholder 1"/>
          <p:cNvSpPr>
            <a:spLocks noGrp="1"/>
          </p:cNvSpPr>
          <p:nvPr>
            <p:ph type="hdr" sz="quarter" idx="10"/>
          </p:nvPr>
        </p:nvSpPr>
        <p:spPr/>
        <p:txBody>
          <a:bodyPr/>
          <a:lstStyle/>
          <a:p>
            <a:pPr>
              <a:defRPr/>
            </a:pPr>
            <a:r>
              <a:rPr lang="en-US" altLang="en-US" smtClean="0">
                <a:solidFill>
                  <a:srgbClr val="000000"/>
                </a:solidFill>
              </a:rPr>
              <a:t>doc.: IEEE 802.11-19/1903r0</a:t>
            </a:r>
            <a:endParaRPr lang="en-US" altLang="en-US">
              <a:solidFill>
                <a:srgbClr val="000000"/>
              </a:solidFill>
            </a:endParaRPr>
          </a:p>
        </p:txBody>
      </p:sp>
    </p:spTree>
    <p:extLst>
      <p:ext uri="{BB962C8B-B14F-4D97-AF65-F5344CB8AC3E}">
        <p14:creationId xmlns:p14="http://schemas.microsoft.com/office/powerpoint/2010/main" val="733710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2</a:t>
            </a:fld>
            <a:endParaRPr lang="en-US" dirty="0"/>
          </a:p>
        </p:txBody>
      </p:sp>
      <p:sp>
        <p:nvSpPr>
          <p:cNvPr id="5" name="Header Placeholder 4"/>
          <p:cNvSpPr>
            <a:spLocks noGrp="1"/>
          </p:cNvSpPr>
          <p:nvPr>
            <p:ph type="hdr" sz="quarter" idx="11"/>
          </p:nvPr>
        </p:nvSpPr>
        <p:spPr/>
        <p:txBody>
          <a:bodyPr/>
          <a:lstStyle/>
          <a:p>
            <a:r>
              <a:rPr lang="en-US" smtClean="0"/>
              <a:t>doc.: IEEE 802.11-19/1903r0</a:t>
            </a:r>
            <a:endParaRPr lang="en-US" dirty="0"/>
          </a:p>
        </p:txBody>
      </p:sp>
    </p:spTree>
    <p:extLst>
      <p:ext uri="{BB962C8B-B14F-4D97-AF65-F5344CB8AC3E}">
        <p14:creationId xmlns:p14="http://schemas.microsoft.com/office/powerpoint/2010/main" val="3594641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3</a:t>
            </a:fld>
            <a:endParaRPr lang="en-US" dirty="0"/>
          </a:p>
        </p:txBody>
      </p:sp>
      <p:sp>
        <p:nvSpPr>
          <p:cNvPr id="5" name="Header Placeholder 4"/>
          <p:cNvSpPr>
            <a:spLocks noGrp="1"/>
          </p:cNvSpPr>
          <p:nvPr>
            <p:ph type="hdr" sz="quarter" idx="11"/>
          </p:nvPr>
        </p:nvSpPr>
        <p:spPr/>
        <p:txBody>
          <a:bodyPr/>
          <a:lstStyle/>
          <a:p>
            <a:r>
              <a:rPr lang="en-US" smtClean="0"/>
              <a:t>doc.: IEEE 802.11-19/1903r0</a:t>
            </a:r>
            <a:endParaRPr lang="en-US" dirty="0"/>
          </a:p>
        </p:txBody>
      </p:sp>
    </p:spTree>
    <p:extLst>
      <p:ext uri="{BB962C8B-B14F-4D97-AF65-F5344CB8AC3E}">
        <p14:creationId xmlns:p14="http://schemas.microsoft.com/office/powerpoint/2010/main" val="1255106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5</a:t>
            </a:fld>
            <a:endParaRPr lang="en-US" dirty="0"/>
          </a:p>
        </p:txBody>
      </p:sp>
      <p:sp>
        <p:nvSpPr>
          <p:cNvPr id="5" name="Header Placeholder 4"/>
          <p:cNvSpPr>
            <a:spLocks noGrp="1"/>
          </p:cNvSpPr>
          <p:nvPr>
            <p:ph type="hdr" sz="quarter" idx="11"/>
          </p:nvPr>
        </p:nvSpPr>
        <p:spPr/>
        <p:txBody>
          <a:bodyPr/>
          <a:lstStyle/>
          <a:p>
            <a:r>
              <a:rPr lang="en-US" smtClean="0"/>
              <a:t>doc.: IEEE 802.11-19/1903r0</a:t>
            </a:r>
            <a:endParaRPr lang="en-US" dirty="0"/>
          </a:p>
        </p:txBody>
      </p:sp>
    </p:spTree>
    <p:extLst>
      <p:ext uri="{BB962C8B-B14F-4D97-AF65-F5344CB8AC3E}">
        <p14:creationId xmlns:p14="http://schemas.microsoft.com/office/powerpoint/2010/main" val="4265330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7</a:t>
            </a:fld>
            <a:endParaRPr lang="en-US" dirty="0"/>
          </a:p>
        </p:txBody>
      </p:sp>
      <p:sp>
        <p:nvSpPr>
          <p:cNvPr id="5" name="Header Placeholder 4"/>
          <p:cNvSpPr>
            <a:spLocks noGrp="1"/>
          </p:cNvSpPr>
          <p:nvPr>
            <p:ph type="hdr" sz="quarter" idx="11"/>
          </p:nvPr>
        </p:nvSpPr>
        <p:spPr/>
        <p:txBody>
          <a:bodyPr/>
          <a:lstStyle/>
          <a:p>
            <a:r>
              <a:rPr lang="en-US" smtClean="0"/>
              <a:t>doc.: IEEE 802.11-19/1903r0</a:t>
            </a:r>
            <a:endParaRPr lang="en-US" dirty="0"/>
          </a:p>
        </p:txBody>
      </p:sp>
    </p:spTree>
    <p:extLst>
      <p:ext uri="{BB962C8B-B14F-4D97-AF65-F5344CB8AC3E}">
        <p14:creationId xmlns:p14="http://schemas.microsoft.com/office/powerpoint/2010/main" val="2153200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8</a:t>
            </a:fld>
            <a:endParaRPr lang="en-US" dirty="0"/>
          </a:p>
        </p:txBody>
      </p:sp>
      <p:sp>
        <p:nvSpPr>
          <p:cNvPr id="5" name="Header Placeholder 4"/>
          <p:cNvSpPr>
            <a:spLocks noGrp="1"/>
          </p:cNvSpPr>
          <p:nvPr>
            <p:ph type="hdr" sz="quarter" idx="11"/>
          </p:nvPr>
        </p:nvSpPr>
        <p:spPr/>
        <p:txBody>
          <a:bodyPr/>
          <a:lstStyle/>
          <a:p>
            <a:r>
              <a:rPr lang="en-US" smtClean="0"/>
              <a:t>doc.: IEEE 802.11-19/1903r0</a:t>
            </a:r>
            <a:endParaRPr lang="en-US" dirty="0"/>
          </a:p>
        </p:txBody>
      </p:sp>
    </p:spTree>
    <p:extLst>
      <p:ext uri="{BB962C8B-B14F-4D97-AF65-F5344CB8AC3E}">
        <p14:creationId xmlns:p14="http://schemas.microsoft.com/office/powerpoint/2010/main" val="2966968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11</a:t>
            </a:fld>
            <a:endParaRPr lang="en-US" dirty="0"/>
          </a:p>
        </p:txBody>
      </p:sp>
      <p:sp>
        <p:nvSpPr>
          <p:cNvPr id="5" name="Header Placeholder 4"/>
          <p:cNvSpPr>
            <a:spLocks noGrp="1"/>
          </p:cNvSpPr>
          <p:nvPr>
            <p:ph type="hdr" sz="quarter" idx="11"/>
          </p:nvPr>
        </p:nvSpPr>
        <p:spPr/>
        <p:txBody>
          <a:bodyPr/>
          <a:lstStyle/>
          <a:p>
            <a:r>
              <a:rPr lang="en-US" smtClean="0"/>
              <a:t>doc.: IEEE 802.11-19/1903r0</a:t>
            </a:r>
            <a:endParaRPr lang="en-US" dirty="0"/>
          </a:p>
        </p:txBody>
      </p:sp>
    </p:spTree>
    <p:extLst>
      <p:ext uri="{BB962C8B-B14F-4D97-AF65-F5344CB8AC3E}">
        <p14:creationId xmlns:p14="http://schemas.microsoft.com/office/powerpoint/2010/main" val="1116426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13</a:t>
            </a:fld>
            <a:endParaRPr lang="en-US" dirty="0"/>
          </a:p>
        </p:txBody>
      </p:sp>
      <p:sp>
        <p:nvSpPr>
          <p:cNvPr id="5" name="Header Placeholder 4"/>
          <p:cNvSpPr>
            <a:spLocks noGrp="1"/>
          </p:cNvSpPr>
          <p:nvPr>
            <p:ph type="hdr" sz="quarter" idx="11"/>
          </p:nvPr>
        </p:nvSpPr>
        <p:spPr/>
        <p:txBody>
          <a:bodyPr/>
          <a:lstStyle/>
          <a:p>
            <a:r>
              <a:rPr lang="en-US" smtClean="0"/>
              <a:t>doc.: IEEE 802.11-19/1903r0</a:t>
            </a:r>
            <a:endParaRPr lang="en-US" dirty="0"/>
          </a:p>
        </p:txBody>
      </p:sp>
    </p:spTree>
    <p:extLst>
      <p:ext uri="{BB962C8B-B14F-4D97-AF65-F5344CB8AC3E}">
        <p14:creationId xmlns:p14="http://schemas.microsoft.com/office/powerpoint/2010/main" val="2970577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solidFill>
                  <a:srgbClr val="000000"/>
                </a:solidFill>
              </a:rPr>
              <a:t>November 2019  </a:t>
            </a:r>
            <a:endParaRPr lang="en-US" altLang="en-US">
              <a:solidFill>
                <a:srgbClr val="000000"/>
              </a:solidFill>
            </a:endParaRPr>
          </a:p>
        </p:txBody>
      </p:sp>
      <p:sp>
        <p:nvSpPr>
          <p:cNvPr id="5"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smtClean="0">
                <a:solidFill>
                  <a:srgbClr val="000000"/>
                </a:solidFill>
              </a:rPr>
              <a:t>Roya Doostnejad, Intel Corporation</a:t>
            </a:r>
            <a:endParaRPr lang="en-US" altLang="en-US">
              <a:solidFill>
                <a:srgbClr val="000000"/>
              </a:solidFill>
            </a:endParaRP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5D672648-7DCA-4661-B892-3BDB8380A18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9322268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4" y="249452"/>
            <a:ext cx="706925" cy="207749"/>
          </a:xfrm>
          <a:ln/>
        </p:spPr>
        <p:txBody>
          <a:bodyPr/>
          <a:lstStyle>
            <a:lvl1pPr>
              <a:defRPr/>
            </a:lvl1pPr>
          </a:lstStyle>
          <a:p>
            <a:pPr>
              <a:defRPr/>
            </a:pPr>
            <a:r>
              <a:rPr lang="en-US" altLang="en-US" smtClean="0">
                <a:solidFill>
                  <a:srgbClr val="000000"/>
                </a:solidFill>
              </a:rPr>
              <a:t>November 2019  </a:t>
            </a:r>
            <a:endParaRPr lang="en-US" altLang="en-US" dirty="0">
              <a:solidFill>
                <a:srgbClr val="000000"/>
              </a:solidFill>
            </a:endParaRPr>
          </a:p>
        </p:txBody>
      </p:sp>
      <p:sp>
        <p:nvSpPr>
          <p:cNvPr id="5"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smtClean="0">
                <a:solidFill>
                  <a:srgbClr val="000000"/>
                </a:solidFill>
              </a:rPr>
              <a:t>Roya Doostnejad, Intel Corporation</a:t>
            </a:r>
            <a:endParaRPr lang="en-US" altLang="en-US">
              <a:solidFill>
                <a:srgbClr val="000000"/>
              </a:solidFill>
            </a:endParaRP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DEA09825-A2EA-4142-A0E2-E50DC4D3D57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12516737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4" y="249452"/>
            <a:ext cx="706925" cy="207749"/>
          </a:xfrm>
          <a:ln/>
        </p:spPr>
        <p:txBody>
          <a:bodyPr/>
          <a:lstStyle>
            <a:lvl1pPr>
              <a:defRPr/>
            </a:lvl1pPr>
          </a:lstStyle>
          <a:p>
            <a:pPr>
              <a:defRPr/>
            </a:pPr>
            <a:r>
              <a:rPr lang="en-US" altLang="en-US" smtClean="0">
                <a:solidFill>
                  <a:srgbClr val="000000"/>
                </a:solidFill>
              </a:rPr>
              <a:t>November 2019  </a:t>
            </a:r>
            <a:endParaRPr lang="en-US" altLang="en-US" dirty="0">
              <a:solidFill>
                <a:srgbClr val="000000"/>
              </a:solidFill>
            </a:endParaRPr>
          </a:p>
        </p:txBody>
      </p:sp>
      <p:sp>
        <p:nvSpPr>
          <p:cNvPr id="5"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smtClean="0">
                <a:solidFill>
                  <a:srgbClr val="000000"/>
                </a:solidFill>
              </a:rPr>
              <a:t>Roya Doostnejad, Intel Corporation</a:t>
            </a:r>
            <a:endParaRPr lang="en-US" altLang="en-US">
              <a:solidFill>
                <a:srgbClr val="000000"/>
              </a:solidFill>
            </a:endParaRP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B24DC951-9CD8-4722-8C76-3302E1A2B8B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44102174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209351" y="4856560"/>
            <a:ext cx="801501" cy="286940"/>
          </a:xfrm>
        </p:spPr>
        <p:txBody>
          <a:bodyPr/>
          <a:lstStyle/>
          <a:p>
            <a:r>
              <a:rPr lang="en-US" altLang="en-US" dirty="0" smtClean="0">
                <a:solidFill>
                  <a:srgbClr val="000000"/>
                </a:solidFill>
              </a:rPr>
              <a:t>Slide </a:t>
            </a:r>
            <a:fld id="{97287725-04B1-4114-BE7C-1DB7341F149F}" type="slidenum">
              <a:rPr lang="en-US" altLang="en-US" smtClean="0">
                <a:solidFill>
                  <a:srgbClr val="000000"/>
                </a:solidFill>
              </a:rPr>
              <a:pPr/>
              <a:t>‹#›</a:t>
            </a:fld>
            <a:endParaRPr lang="en-US" altLang="en-US" dirty="0" smtClean="0">
              <a:solidFill>
                <a:srgbClr val="000000"/>
              </a:solidFill>
            </a:endParaRPr>
          </a:p>
          <a:p>
            <a:fld id="{EE2556C5-CE8C-6547-B838-EA80C61A4AF7}" type="slidenum">
              <a:rPr lang="en-US" smtClean="0">
                <a:solidFill>
                  <a:prstClr val="white"/>
                </a:solidFill>
              </a:rPr>
              <a:pPr/>
              <a:t>‹#›</a:t>
            </a:fld>
            <a:endParaRPr lang="en-US" dirty="0">
              <a:solidFill>
                <a:prstClr val="white"/>
              </a:solidFill>
            </a:endParaRPr>
          </a:p>
        </p:txBody>
      </p:sp>
      <p:sp>
        <p:nvSpPr>
          <p:cNvPr id="7" name="Title 6"/>
          <p:cNvSpPr>
            <a:spLocks noGrp="1"/>
          </p:cNvSpPr>
          <p:nvPr>
            <p:ph type="title" hasCustomPrompt="1"/>
          </p:nvPr>
        </p:nvSpPr>
        <p:spPr>
          <a:xfrm>
            <a:off x="495301" y="541575"/>
            <a:ext cx="8229600" cy="599804"/>
          </a:xfrm>
        </p:spPr>
        <p:txBody>
          <a:bodyPr/>
          <a:lstStyle>
            <a:lvl1pPr>
              <a:defRPr b="0" i="0" baseline="0">
                <a:solidFill>
                  <a:schemeClr val="tx2"/>
                </a:solidFill>
                <a:latin typeface="+mj-lt"/>
                <a:cs typeface="Arial" panose="020B0604020202020204" pitchFamily="34" charset="0"/>
              </a:defRPr>
            </a:lvl1pPr>
          </a:lstStyle>
          <a:p>
            <a:r>
              <a:rPr lang="en-US" dirty="0" smtClean="0"/>
              <a:t>28pt Arial Headline</a:t>
            </a:r>
            <a:endParaRPr lang="en-US" dirty="0"/>
          </a:p>
        </p:txBody>
      </p:sp>
      <p:sp>
        <p:nvSpPr>
          <p:cNvPr id="9" name="Content Placeholder 8"/>
          <p:cNvSpPr>
            <a:spLocks noGrp="1"/>
          </p:cNvSpPr>
          <p:nvPr>
            <p:ph sz="quarter" idx="13" hasCustomPrompt="1"/>
          </p:nvPr>
        </p:nvSpPr>
        <p:spPr>
          <a:xfrm>
            <a:off x="455613" y="1203325"/>
            <a:ext cx="8228012" cy="3425825"/>
          </a:xfrm>
        </p:spPr>
        <p:txBody>
          <a:bodyPr/>
          <a:lstStyle>
            <a:lvl1pPr>
              <a:defRPr>
                <a:solidFill>
                  <a:srgbClr val="0071C5"/>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dirty="0" smtClean="0"/>
              <a:t>18pt Arial body text</a:t>
            </a:r>
          </a:p>
          <a:p>
            <a:pPr lvl="1"/>
            <a:r>
              <a:rPr lang="en-US" dirty="0" smtClean="0"/>
              <a:t>18pt Arial bullet one</a:t>
            </a:r>
          </a:p>
          <a:p>
            <a:pPr lvl="2"/>
            <a:r>
              <a:rPr lang="en-US" dirty="0" smtClean="0"/>
              <a:t>16pt Arial sub-bullet</a:t>
            </a:r>
          </a:p>
          <a:p>
            <a:pPr lvl="3"/>
            <a:r>
              <a:rPr lang="en-US" dirty="0" smtClean="0"/>
              <a:t>14pt Arial fourth level</a:t>
            </a:r>
          </a:p>
          <a:p>
            <a:pPr lvl="4"/>
            <a:r>
              <a:rPr lang="en-US" dirty="0" smtClean="0"/>
              <a:t>12pt Arial fifth level</a:t>
            </a:r>
            <a:endParaRPr lang="en-US" dirty="0"/>
          </a:p>
        </p:txBody>
      </p:sp>
      <p:sp>
        <p:nvSpPr>
          <p:cNvPr id="2" name="Rectangle 1"/>
          <p:cNvSpPr/>
          <p:nvPr userDrawn="1"/>
        </p:nvSpPr>
        <p:spPr>
          <a:xfrm>
            <a:off x="5748080" y="4835723"/>
            <a:ext cx="2759089" cy="307777"/>
          </a:xfrm>
          <a:prstGeom prst="rect">
            <a:avLst/>
          </a:prstGeom>
        </p:spPr>
        <p:txBody>
          <a:bodyPr wrap="none">
            <a:spAutoFit/>
          </a:bodyPr>
          <a:lstStyle/>
          <a:p>
            <a:pPr>
              <a:defRPr/>
            </a:pPr>
            <a:r>
              <a:rPr lang="en-US" altLang="en-US" sz="1400" dirty="0" smtClean="0">
                <a:solidFill>
                  <a:srgbClr val="000000"/>
                </a:solidFill>
              </a:rPr>
              <a:t>Roya Doostnejad, Intel Corporation</a:t>
            </a:r>
            <a:endParaRPr lang="en-US" altLang="en-US" sz="1400" dirty="0">
              <a:solidFill>
                <a:srgbClr val="000000"/>
              </a:solidFill>
            </a:endParaRPr>
          </a:p>
        </p:txBody>
      </p:sp>
      <p:sp>
        <p:nvSpPr>
          <p:cNvPr id="8" name="Rectangle 4"/>
          <p:cNvSpPr>
            <a:spLocks noGrp="1" noChangeArrowheads="1"/>
          </p:cNvSpPr>
          <p:nvPr>
            <p:ph type="dt" sz="half" idx="10"/>
          </p:nvPr>
        </p:nvSpPr>
        <p:spPr>
          <a:xfrm>
            <a:off x="696914" y="249452"/>
            <a:ext cx="706925" cy="207749"/>
          </a:xfrm>
          <a:ln/>
        </p:spPr>
        <p:txBody>
          <a:bodyPr/>
          <a:lstStyle>
            <a:lvl1pPr>
              <a:defRPr/>
            </a:lvl1pPr>
          </a:lstStyle>
          <a:p>
            <a:pPr>
              <a:defRPr/>
            </a:pPr>
            <a:r>
              <a:rPr lang="en-US" altLang="en-US" smtClean="0">
                <a:solidFill>
                  <a:srgbClr val="000000"/>
                </a:solidFill>
              </a:rPr>
              <a:t>November 2019  </a:t>
            </a:r>
            <a:endParaRPr lang="en-US" altLang="en-US" dirty="0">
              <a:solidFill>
                <a:srgbClr val="000000"/>
              </a:solidFill>
            </a:endParaRPr>
          </a:p>
        </p:txBody>
      </p:sp>
    </p:spTree>
    <p:extLst>
      <p:ext uri="{BB962C8B-B14F-4D97-AF65-F5344CB8AC3E}">
        <p14:creationId xmlns:p14="http://schemas.microsoft.com/office/powerpoint/2010/main" val="2674086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4" y="249452"/>
            <a:ext cx="918521" cy="207749"/>
          </a:xfrm>
          <a:ln/>
        </p:spPr>
        <p:txBody>
          <a:bodyPr/>
          <a:lstStyle>
            <a:lvl1pPr>
              <a:defRPr/>
            </a:lvl1pPr>
          </a:lstStyle>
          <a:p>
            <a:pPr>
              <a:defRPr/>
            </a:pPr>
            <a:r>
              <a:rPr lang="en-US" altLang="en-US" smtClean="0">
                <a:solidFill>
                  <a:srgbClr val="000000"/>
                </a:solidFill>
              </a:rPr>
              <a:t>November 2019  </a:t>
            </a:r>
            <a:endParaRPr lang="en-US" altLang="en-US" dirty="0">
              <a:solidFill>
                <a:srgbClr val="000000"/>
              </a:solidFill>
            </a:endParaRPr>
          </a:p>
        </p:txBody>
      </p:sp>
      <p:sp>
        <p:nvSpPr>
          <p:cNvPr id="5" name="Rectangle 5"/>
          <p:cNvSpPr>
            <a:spLocks noGrp="1" noChangeArrowheads="1"/>
          </p:cNvSpPr>
          <p:nvPr>
            <p:ph type="ftr" sz="quarter" idx="11"/>
          </p:nvPr>
        </p:nvSpPr>
        <p:spPr>
          <a:xfrm>
            <a:off x="5969503" y="4856560"/>
            <a:ext cx="2574423" cy="215444"/>
          </a:xfrm>
          <a:ln/>
        </p:spPr>
        <p:txBody>
          <a:bodyPr/>
          <a:lstStyle>
            <a:lvl1pPr>
              <a:defRPr sz="1400"/>
            </a:lvl1pPr>
          </a:lstStyle>
          <a:p>
            <a:pPr>
              <a:defRPr/>
            </a:pPr>
            <a:r>
              <a:rPr lang="en-US" altLang="en-US" smtClean="0">
                <a:solidFill>
                  <a:srgbClr val="000000"/>
                </a:solidFill>
              </a:rPr>
              <a:t>Roya Doostnejad, Intel Corporation</a:t>
            </a:r>
            <a:endParaRPr lang="en-US" altLang="en-US" dirty="0">
              <a:solidFill>
                <a:srgbClr val="000000"/>
              </a:solidFill>
            </a:endParaRP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0391809B-2015-42AC-9A4A-427CE29EAC4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5667164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smtClean="0"/>
              <a:t>Click to edit Master text styles</a:t>
            </a:r>
          </a:p>
        </p:txBody>
      </p:sp>
      <p:sp>
        <p:nvSpPr>
          <p:cNvPr id="4" name="Rectangle 4"/>
          <p:cNvSpPr>
            <a:spLocks noGrp="1" noChangeArrowheads="1"/>
          </p:cNvSpPr>
          <p:nvPr>
            <p:ph type="dt" sz="half" idx="10"/>
          </p:nvPr>
        </p:nvSpPr>
        <p:spPr>
          <a:xfrm>
            <a:off x="696914" y="249452"/>
            <a:ext cx="918521" cy="207749"/>
          </a:xfrm>
          <a:ln/>
        </p:spPr>
        <p:txBody>
          <a:bodyPr/>
          <a:lstStyle>
            <a:lvl1pPr>
              <a:defRPr/>
            </a:lvl1pPr>
          </a:lstStyle>
          <a:p>
            <a:pPr>
              <a:defRPr/>
            </a:pPr>
            <a:r>
              <a:rPr lang="en-US" altLang="en-US" smtClean="0">
                <a:solidFill>
                  <a:srgbClr val="000000"/>
                </a:solidFill>
              </a:rPr>
              <a:t>November 2019  </a:t>
            </a:r>
            <a:endParaRPr lang="en-US" altLang="en-US" dirty="0">
              <a:solidFill>
                <a:srgbClr val="000000"/>
              </a:solidFill>
            </a:endParaRPr>
          </a:p>
        </p:txBody>
      </p:sp>
      <p:sp>
        <p:nvSpPr>
          <p:cNvPr id="5" name="Rectangle 5"/>
          <p:cNvSpPr>
            <a:spLocks noGrp="1" noChangeArrowheads="1"/>
          </p:cNvSpPr>
          <p:nvPr>
            <p:ph type="ftr" sz="quarter" idx="11"/>
          </p:nvPr>
        </p:nvSpPr>
        <p:spPr>
          <a:xfrm>
            <a:off x="5969502" y="4856560"/>
            <a:ext cx="2574424" cy="215444"/>
          </a:xfrm>
          <a:ln/>
        </p:spPr>
        <p:txBody>
          <a:bodyPr/>
          <a:lstStyle>
            <a:lvl1pPr>
              <a:defRPr sz="1400"/>
            </a:lvl1pPr>
          </a:lstStyle>
          <a:p>
            <a:pPr>
              <a:defRPr/>
            </a:pPr>
            <a:r>
              <a:rPr lang="en-US" altLang="en-US" smtClean="0">
                <a:solidFill>
                  <a:srgbClr val="000000"/>
                </a:solidFill>
              </a:rPr>
              <a:t>Roya Doostnejad, Intel Corporation</a:t>
            </a:r>
            <a:endParaRPr lang="en-US" altLang="en-US" dirty="0">
              <a:solidFill>
                <a:srgbClr val="000000"/>
              </a:solidFill>
            </a:endParaRP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10F6E6CE-8ABD-4955-BA38-BB3D0CE062D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1283877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4" y="249452"/>
            <a:ext cx="918521" cy="207749"/>
          </a:xfrm>
          <a:ln/>
        </p:spPr>
        <p:txBody>
          <a:bodyPr/>
          <a:lstStyle>
            <a:lvl1pPr>
              <a:defRPr/>
            </a:lvl1pPr>
          </a:lstStyle>
          <a:p>
            <a:pPr>
              <a:defRPr/>
            </a:pPr>
            <a:r>
              <a:rPr lang="en-US" altLang="en-US" smtClean="0">
                <a:solidFill>
                  <a:srgbClr val="000000"/>
                </a:solidFill>
              </a:rPr>
              <a:t>November 2019  </a:t>
            </a:r>
            <a:endParaRPr lang="en-US" altLang="en-US" dirty="0">
              <a:solidFill>
                <a:srgbClr val="000000"/>
              </a:solidFill>
            </a:endParaRPr>
          </a:p>
        </p:txBody>
      </p:sp>
      <p:sp>
        <p:nvSpPr>
          <p:cNvPr id="6"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smtClean="0">
                <a:solidFill>
                  <a:srgbClr val="000000"/>
                </a:solidFill>
              </a:rPr>
              <a:t>Roya Doostnejad, Intel Corporation</a:t>
            </a:r>
            <a:endParaRPr lang="en-US" altLang="en-US" dirty="0">
              <a:solidFill>
                <a:srgbClr val="000000"/>
              </a:solidFill>
            </a:endParaRPr>
          </a:p>
        </p:txBody>
      </p:sp>
      <p:sp>
        <p:nvSpPr>
          <p:cNvPr id="7"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dirty="0">
                <a:solidFill>
                  <a:srgbClr val="000000"/>
                </a:solidFill>
              </a:rPr>
              <a:t>Slide </a:t>
            </a:r>
            <a:fld id="{D35713F2-5C51-482B-BB1A-40C072D1C4D2}"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138920941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4" y="249452"/>
            <a:ext cx="918521" cy="207749"/>
          </a:xfrm>
          <a:ln/>
        </p:spPr>
        <p:txBody>
          <a:bodyPr/>
          <a:lstStyle>
            <a:lvl1pPr>
              <a:defRPr/>
            </a:lvl1pPr>
          </a:lstStyle>
          <a:p>
            <a:pPr>
              <a:defRPr/>
            </a:pPr>
            <a:r>
              <a:rPr lang="en-US" altLang="en-US" smtClean="0">
                <a:solidFill>
                  <a:srgbClr val="000000"/>
                </a:solidFill>
              </a:rPr>
              <a:t>November 2019  </a:t>
            </a:r>
            <a:endParaRPr lang="en-US" altLang="en-US" dirty="0">
              <a:solidFill>
                <a:srgbClr val="000000"/>
              </a:solidFill>
            </a:endParaRPr>
          </a:p>
        </p:txBody>
      </p:sp>
      <p:sp>
        <p:nvSpPr>
          <p:cNvPr id="8"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smtClean="0">
                <a:solidFill>
                  <a:srgbClr val="000000"/>
                </a:solidFill>
              </a:rPr>
              <a:t>Roya Doostnejad, Intel Corporation</a:t>
            </a:r>
            <a:endParaRPr lang="en-US" altLang="en-US">
              <a:solidFill>
                <a:srgbClr val="000000"/>
              </a:solidFill>
            </a:endParaRPr>
          </a:p>
        </p:txBody>
      </p:sp>
      <p:sp>
        <p:nvSpPr>
          <p:cNvPr id="9"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8EC0A8DC-FA10-4FB7-971C-0E8C528A379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42685432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4"/>
          <p:cNvSpPr>
            <a:spLocks noGrp="1" noChangeArrowheads="1"/>
          </p:cNvSpPr>
          <p:nvPr>
            <p:ph type="dt" sz="half" idx="10"/>
          </p:nvPr>
        </p:nvSpPr>
        <p:spPr>
          <a:xfrm>
            <a:off x="696914" y="249452"/>
            <a:ext cx="918521" cy="207749"/>
          </a:xfrm>
          <a:ln/>
        </p:spPr>
        <p:txBody>
          <a:bodyPr/>
          <a:lstStyle>
            <a:lvl1pPr>
              <a:defRPr/>
            </a:lvl1pPr>
          </a:lstStyle>
          <a:p>
            <a:pPr>
              <a:defRPr/>
            </a:pPr>
            <a:r>
              <a:rPr lang="en-US" altLang="en-US" smtClean="0">
                <a:solidFill>
                  <a:srgbClr val="000000"/>
                </a:solidFill>
              </a:rPr>
              <a:t>November 2019  </a:t>
            </a:r>
            <a:endParaRPr lang="en-US" altLang="en-US" dirty="0">
              <a:solidFill>
                <a:srgbClr val="000000"/>
              </a:solidFill>
            </a:endParaRPr>
          </a:p>
        </p:txBody>
      </p:sp>
      <p:sp>
        <p:nvSpPr>
          <p:cNvPr id="4"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smtClean="0">
                <a:solidFill>
                  <a:srgbClr val="000000"/>
                </a:solidFill>
              </a:rPr>
              <a:t>Roya Doostnejad, Intel Corporation</a:t>
            </a:r>
            <a:endParaRPr lang="en-US" altLang="en-US">
              <a:solidFill>
                <a:srgbClr val="000000"/>
              </a:solidFill>
            </a:endParaRPr>
          </a:p>
        </p:txBody>
      </p:sp>
      <p:sp>
        <p:nvSpPr>
          <p:cNvPr id="5"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D42DAC82-9FFB-41F8-B85F-AE56342600F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27744601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4" y="249452"/>
            <a:ext cx="918521" cy="207749"/>
          </a:xfrm>
          <a:ln/>
        </p:spPr>
        <p:txBody>
          <a:bodyPr/>
          <a:lstStyle>
            <a:lvl1pPr>
              <a:defRPr/>
            </a:lvl1pPr>
          </a:lstStyle>
          <a:p>
            <a:pPr>
              <a:defRPr/>
            </a:pPr>
            <a:r>
              <a:rPr lang="en-US" altLang="en-US" smtClean="0">
                <a:solidFill>
                  <a:srgbClr val="000000"/>
                </a:solidFill>
              </a:rPr>
              <a:t>November 2019  </a:t>
            </a:r>
            <a:endParaRPr lang="en-US" altLang="en-US" dirty="0">
              <a:solidFill>
                <a:srgbClr val="000000"/>
              </a:solidFill>
            </a:endParaRPr>
          </a:p>
        </p:txBody>
      </p:sp>
      <p:sp>
        <p:nvSpPr>
          <p:cNvPr id="3"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smtClean="0">
                <a:solidFill>
                  <a:srgbClr val="000000"/>
                </a:solidFill>
              </a:rPr>
              <a:t>Roya Doostnejad, Intel Corporation</a:t>
            </a:r>
            <a:endParaRPr lang="en-US" altLang="en-US">
              <a:solidFill>
                <a:srgbClr val="000000"/>
              </a:solidFill>
            </a:endParaRPr>
          </a:p>
        </p:txBody>
      </p:sp>
      <p:sp>
        <p:nvSpPr>
          <p:cNvPr id="4"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CC207694-CE22-4B71-AB21-68A1BA6616A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13155121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Rectangle 4"/>
          <p:cNvSpPr>
            <a:spLocks noGrp="1" noChangeArrowheads="1"/>
          </p:cNvSpPr>
          <p:nvPr>
            <p:ph type="dt" sz="half" idx="10"/>
          </p:nvPr>
        </p:nvSpPr>
        <p:spPr>
          <a:xfrm>
            <a:off x="696914" y="249452"/>
            <a:ext cx="706925" cy="207749"/>
          </a:xfrm>
          <a:ln/>
        </p:spPr>
        <p:txBody>
          <a:bodyPr/>
          <a:lstStyle>
            <a:lvl1pPr>
              <a:defRPr/>
            </a:lvl1pPr>
          </a:lstStyle>
          <a:p>
            <a:pPr>
              <a:defRPr/>
            </a:pPr>
            <a:r>
              <a:rPr lang="en-US" altLang="en-US" smtClean="0">
                <a:solidFill>
                  <a:srgbClr val="000000"/>
                </a:solidFill>
              </a:rPr>
              <a:t>November 2019  </a:t>
            </a:r>
            <a:endParaRPr lang="en-US" altLang="en-US" dirty="0">
              <a:solidFill>
                <a:srgbClr val="000000"/>
              </a:solidFill>
            </a:endParaRPr>
          </a:p>
        </p:txBody>
      </p:sp>
      <p:sp>
        <p:nvSpPr>
          <p:cNvPr id="6"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smtClean="0">
                <a:solidFill>
                  <a:srgbClr val="000000"/>
                </a:solidFill>
              </a:rPr>
              <a:t>Roya Doostnejad, Intel Corporation</a:t>
            </a:r>
            <a:endParaRPr lang="en-US" altLang="en-US">
              <a:solidFill>
                <a:srgbClr val="000000"/>
              </a:solidFill>
            </a:endParaRPr>
          </a:p>
        </p:txBody>
      </p:sp>
      <p:sp>
        <p:nvSpPr>
          <p:cNvPr id="7"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dirty="0">
                <a:solidFill>
                  <a:srgbClr val="000000"/>
                </a:solidFill>
              </a:rPr>
              <a:t>Slide </a:t>
            </a:r>
            <a:fld id="{97287725-04B1-4114-BE7C-1DB7341F149F}" type="slidenum">
              <a:rPr lang="en-US" altLang="en-US">
                <a:solidFill>
                  <a:srgbClr val="000000"/>
                </a:solidFill>
              </a:rPr>
              <a:pPr>
                <a:defRPr/>
              </a:pPr>
              <a:t>‹#›</a:t>
            </a:fld>
            <a:endParaRPr lang="en-US" altLang="en-US" dirty="0">
              <a:solidFill>
                <a:srgbClr val="000000"/>
              </a:solidFill>
            </a:endParaRPr>
          </a:p>
        </p:txBody>
      </p:sp>
    </p:spTree>
    <p:extLst>
      <p:ext uri="{BB962C8B-B14F-4D97-AF65-F5344CB8AC3E}">
        <p14:creationId xmlns:p14="http://schemas.microsoft.com/office/powerpoint/2010/main" val="355501778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smtClean="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Rectangle 4"/>
          <p:cNvSpPr>
            <a:spLocks noGrp="1" noChangeArrowheads="1"/>
          </p:cNvSpPr>
          <p:nvPr>
            <p:ph type="dt" sz="half" idx="10"/>
          </p:nvPr>
        </p:nvSpPr>
        <p:spPr>
          <a:xfrm>
            <a:off x="696914" y="249452"/>
            <a:ext cx="706925" cy="207749"/>
          </a:xfrm>
          <a:ln/>
        </p:spPr>
        <p:txBody>
          <a:bodyPr/>
          <a:lstStyle>
            <a:lvl1pPr>
              <a:defRPr/>
            </a:lvl1pPr>
          </a:lstStyle>
          <a:p>
            <a:pPr>
              <a:defRPr/>
            </a:pPr>
            <a:r>
              <a:rPr lang="en-US" altLang="en-US" smtClean="0">
                <a:solidFill>
                  <a:srgbClr val="000000"/>
                </a:solidFill>
              </a:rPr>
              <a:t>November 2019  </a:t>
            </a:r>
            <a:endParaRPr lang="en-US" altLang="en-US" dirty="0">
              <a:solidFill>
                <a:srgbClr val="000000"/>
              </a:solidFill>
            </a:endParaRPr>
          </a:p>
        </p:txBody>
      </p:sp>
      <p:sp>
        <p:nvSpPr>
          <p:cNvPr id="6"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smtClean="0">
                <a:solidFill>
                  <a:srgbClr val="000000"/>
                </a:solidFill>
              </a:rPr>
              <a:t>Roya Doostnejad, Intel Corporation</a:t>
            </a:r>
            <a:endParaRPr lang="en-US" altLang="en-US">
              <a:solidFill>
                <a:srgbClr val="000000"/>
              </a:solidFill>
            </a:endParaRPr>
          </a:p>
        </p:txBody>
      </p:sp>
      <p:sp>
        <p:nvSpPr>
          <p:cNvPr id="7"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79514AE6-3789-4BAA-855F-F1D0C197B3E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00856617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514350"/>
            <a:ext cx="77724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485900"/>
            <a:ext cx="7772400"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4" y="249452"/>
            <a:ext cx="992323"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350" b="1" smtClean="0"/>
            </a:lvl1pPr>
          </a:lstStyle>
          <a:p>
            <a:pPr defTabSz="685800" eaLnBrk="0" fontAlgn="base" hangingPunct="0">
              <a:spcBef>
                <a:spcPct val="0"/>
              </a:spcBef>
              <a:spcAft>
                <a:spcPct val="0"/>
              </a:spcAft>
              <a:defRPr/>
            </a:pPr>
            <a:r>
              <a:rPr lang="en-US" altLang="en-US" smtClean="0">
                <a:solidFill>
                  <a:srgbClr val="000000"/>
                </a:solidFill>
              </a:rPr>
              <a:t>November 2019  </a:t>
            </a:r>
            <a:endParaRPr lang="en-US" altLang="en-US" dirty="0">
              <a:solidFill>
                <a:srgbClr val="000000"/>
              </a:solidFill>
            </a:endParaRPr>
          </a:p>
        </p:txBody>
      </p:sp>
      <p:sp>
        <p:nvSpPr>
          <p:cNvPr id="1029" name="Rectangle 5"/>
          <p:cNvSpPr>
            <a:spLocks noGrp="1" noChangeArrowheads="1"/>
          </p:cNvSpPr>
          <p:nvPr>
            <p:ph type="ftr" sz="quarter" idx="3"/>
          </p:nvPr>
        </p:nvSpPr>
        <p:spPr bwMode="auto">
          <a:xfrm>
            <a:off x="7745631" y="4856560"/>
            <a:ext cx="798295"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smtClean="0"/>
            </a:lvl1pPr>
          </a:lstStyle>
          <a:p>
            <a:pPr defTabSz="685800" eaLnBrk="0" fontAlgn="base" hangingPunct="0">
              <a:spcBef>
                <a:spcPct val="0"/>
              </a:spcBef>
              <a:spcAft>
                <a:spcPct val="0"/>
              </a:spcAft>
              <a:defRPr/>
            </a:pPr>
            <a:r>
              <a:rPr lang="en-US" altLang="en-US" sz="900" smtClean="0">
                <a:solidFill>
                  <a:srgbClr val="000000"/>
                </a:solidFill>
              </a:rPr>
              <a:t>Roya Doostnejad, Intel Corporation</a:t>
            </a:r>
            <a:endParaRPr lang="en-US" altLang="en-US" sz="900">
              <a:solidFill>
                <a:srgbClr val="000000"/>
              </a:solidFill>
            </a:endParaRPr>
          </a:p>
        </p:txBody>
      </p:sp>
      <p:sp>
        <p:nvSpPr>
          <p:cNvPr id="1030" name="Rectangle 6"/>
          <p:cNvSpPr>
            <a:spLocks noGrp="1" noChangeArrowheads="1"/>
          </p:cNvSpPr>
          <p:nvPr>
            <p:ph type="sldNum" sz="quarter" idx="4"/>
          </p:nvPr>
        </p:nvSpPr>
        <p:spPr bwMode="auto">
          <a:xfrm>
            <a:off x="4409726" y="4856560"/>
            <a:ext cx="400751"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defTabSz="685800" eaLnBrk="0" fontAlgn="base" hangingPunct="0">
              <a:spcBef>
                <a:spcPct val="0"/>
              </a:spcBef>
              <a:spcAft>
                <a:spcPct val="0"/>
              </a:spcAft>
              <a:defRPr/>
            </a:pPr>
            <a:r>
              <a:rPr lang="en-US" altLang="en-US" sz="900" smtClean="0">
                <a:solidFill>
                  <a:srgbClr val="000000"/>
                </a:solidFill>
              </a:rPr>
              <a:t>Slide </a:t>
            </a:r>
            <a:fld id="{16CD3B3E-E816-4245-A507-039527FD6128}" type="slidenum">
              <a:rPr lang="en-US" altLang="en-US" sz="900" smtClean="0">
                <a:solidFill>
                  <a:srgbClr val="000000"/>
                </a:solidFill>
              </a:rPr>
              <a:pPr defTabSz="685800" eaLnBrk="0" fontAlgn="base" hangingPunct="0">
                <a:spcBef>
                  <a:spcPct val="0"/>
                </a:spcBef>
                <a:spcAft>
                  <a:spcPct val="0"/>
                </a:spcAft>
                <a:defRPr/>
              </a:pPr>
              <a:t>‹#›</a:t>
            </a:fld>
            <a:endParaRPr lang="en-US" altLang="en-US" sz="900">
              <a:solidFill>
                <a:srgbClr val="000000"/>
              </a:solidFill>
            </a:endParaRPr>
          </a:p>
        </p:txBody>
      </p:sp>
      <p:sp>
        <p:nvSpPr>
          <p:cNvPr id="1031" name="Rectangle 7"/>
          <p:cNvSpPr>
            <a:spLocks noChangeArrowheads="1"/>
          </p:cNvSpPr>
          <p:nvPr/>
        </p:nvSpPr>
        <p:spPr bwMode="auto">
          <a:xfrm>
            <a:off x="5867808" y="249452"/>
            <a:ext cx="2577693"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itchFamily="18" charset="0"/>
              </a:defRPr>
            </a:lvl1pPr>
            <a:lvl2pPr marL="114300">
              <a:defRPr sz="2400">
                <a:solidFill>
                  <a:schemeClr val="tx1"/>
                </a:solidFill>
                <a:latin typeface="Times New Roman" pitchFamily="18" charset="0"/>
              </a:defRPr>
            </a:lvl2pPr>
            <a:lvl3pPr marL="228600">
              <a:defRPr sz="2400">
                <a:solidFill>
                  <a:schemeClr val="tx1"/>
                </a:solidFill>
                <a:latin typeface="Times New Roman" pitchFamily="18" charset="0"/>
              </a:defRPr>
            </a:lvl3pPr>
            <a:lvl4pPr marL="342900">
              <a:defRPr sz="2400">
                <a:solidFill>
                  <a:schemeClr val="tx1"/>
                </a:solidFill>
                <a:latin typeface="Times New Roman" pitchFamily="18" charset="0"/>
              </a:defRPr>
            </a:lvl4pPr>
            <a:lvl5pPr marL="457200">
              <a:defRPr sz="2400">
                <a:solidFill>
                  <a:schemeClr val="tx1"/>
                </a:solidFill>
                <a:latin typeface="Times New Roman" pitchFamily="18" charset="0"/>
              </a:defRPr>
            </a:lvl5pPr>
            <a:lvl6pPr marL="914400" eaLnBrk="0" fontAlgn="base" hangingPunct="0">
              <a:spcBef>
                <a:spcPct val="0"/>
              </a:spcBef>
              <a:spcAft>
                <a:spcPct val="0"/>
              </a:spcAft>
              <a:defRPr sz="2400">
                <a:solidFill>
                  <a:schemeClr val="tx1"/>
                </a:solidFill>
                <a:latin typeface="Times New Roman" pitchFamily="18" charset="0"/>
              </a:defRPr>
            </a:lvl6pPr>
            <a:lvl7pPr marL="1371600" eaLnBrk="0" fontAlgn="base" hangingPunct="0">
              <a:spcBef>
                <a:spcPct val="0"/>
              </a:spcBef>
              <a:spcAft>
                <a:spcPct val="0"/>
              </a:spcAft>
              <a:defRPr sz="2400">
                <a:solidFill>
                  <a:schemeClr val="tx1"/>
                </a:solidFill>
                <a:latin typeface="Times New Roman" pitchFamily="18" charset="0"/>
              </a:defRPr>
            </a:lvl7pPr>
            <a:lvl8pPr marL="1828800" eaLnBrk="0" fontAlgn="base" hangingPunct="0">
              <a:spcBef>
                <a:spcPct val="0"/>
              </a:spcBef>
              <a:spcAft>
                <a:spcPct val="0"/>
              </a:spcAft>
              <a:defRPr sz="2400">
                <a:solidFill>
                  <a:schemeClr val="tx1"/>
                </a:solidFill>
                <a:latin typeface="Times New Roman" pitchFamily="18" charset="0"/>
              </a:defRPr>
            </a:lvl8pPr>
            <a:lvl9pPr marL="2286000" eaLnBrk="0" fontAlgn="base" hangingPunct="0">
              <a:spcBef>
                <a:spcPct val="0"/>
              </a:spcBef>
              <a:spcAft>
                <a:spcPct val="0"/>
              </a:spcAft>
              <a:defRPr sz="2400">
                <a:solidFill>
                  <a:schemeClr val="tx1"/>
                </a:solidFill>
                <a:latin typeface="Times New Roman" pitchFamily="18" charset="0"/>
              </a:defRPr>
            </a:lvl9pPr>
          </a:lstStyle>
          <a:p>
            <a:pPr lvl="4" algn="r" defTabSz="685800" eaLnBrk="0" fontAlgn="base" hangingPunct="0">
              <a:spcBef>
                <a:spcPct val="0"/>
              </a:spcBef>
              <a:spcAft>
                <a:spcPct val="0"/>
              </a:spcAft>
              <a:defRPr/>
            </a:pPr>
            <a:r>
              <a:rPr lang="en-US" altLang="en-US" sz="1350" b="1" dirty="0" smtClean="0">
                <a:solidFill>
                  <a:srgbClr val="000000"/>
                </a:solidFill>
              </a:rPr>
              <a:t>doc.: IEEE 802.11-19/1903r0</a:t>
            </a:r>
          </a:p>
        </p:txBody>
      </p:sp>
      <p:sp>
        <p:nvSpPr>
          <p:cNvPr id="1032" name="Line 8"/>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eaLnBrk="0" fontAlgn="base" hangingPunct="0">
              <a:spcBef>
                <a:spcPct val="0"/>
              </a:spcBef>
              <a:spcAft>
                <a:spcPct val="0"/>
              </a:spcAft>
            </a:pPr>
            <a:endParaRPr lang="en-US" sz="900">
              <a:solidFill>
                <a:srgbClr val="000000"/>
              </a:solidFill>
            </a:endParaRPr>
          </a:p>
        </p:txBody>
      </p:sp>
      <p:sp>
        <p:nvSpPr>
          <p:cNvPr id="1033" name="Rectangle 9"/>
          <p:cNvSpPr>
            <a:spLocks noChangeArrowheads="1"/>
          </p:cNvSpPr>
          <p:nvPr/>
        </p:nvSpPr>
        <p:spPr bwMode="auto">
          <a:xfrm>
            <a:off x="685801" y="4856560"/>
            <a:ext cx="538609"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defTabSz="685800" eaLnBrk="0" fontAlgn="base" hangingPunct="0">
              <a:spcBef>
                <a:spcPct val="0"/>
              </a:spcBef>
              <a:spcAft>
                <a:spcPct val="0"/>
              </a:spcAft>
            </a:pPr>
            <a:r>
              <a:rPr lang="en-US" altLang="en-US" sz="900">
                <a:solidFill>
                  <a:srgbClr val="000000"/>
                </a:solidFill>
              </a:rPr>
              <a:t>Submission</a:t>
            </a:r>
          </a:p>
        </p:txBody>
      </p:sp>
      <p:sp>
        <p:nvSpPr>
          <p:cNvPr id="1034" name="Line 10"/>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eaLnBrk="0" fontAlgn="base" hangingPunct="0">
              <a:spcBef>
                <a:spcPct val="0"/>
              </a:spcBef>
              <a:spcAft>
                <a:spcPct val="0"/>
              </a:spcAft>
            </a:pPr>
            <a:endParaRPr lang="en-US" sz="900">
              <a:solidFill>
                <a:srgbClr val="000000"/>
              </a:solidFill>
            </a:endParaRPr>
          </a:p>
        </p:txBody>
      </p:sp>
    </p:spTree>
    <p:extLst>
      <p:ext uri="{BB962C8B-B14F-4D97-AF65-F5344CB8AC3E}">
        <p14:creationId xmlns:p14="http://schemas.microsoft.com/office/powerpoint/2010/main" val="52505025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iming>
    <p:tnLst>
      <p:par>
        <p:cTn id="1" dur="indefinite" restart="never" nodeType="tmRoot"/>
      </p:par>
    </p:tnLst>
  </p:timing>
  <p:hf hdr="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png"/><Relationship Id="rId1" Type="http://schemas.openxmlformats.org/officeDocument/2006/relationships/slideLayout" Target="../slideLayouts/slideLayout12.xml"/><Relationship Id="rId6" Type="http://schemas.openxmlformats.org/officeDocument/2006/relationships/image" Target="../media/image31.emf"/><Relationship Id="rId5" Type="http://schemas.openxmlformats.org/officeDocument/2006/relationships/image" Target="../media/image37.png"/></Relationships>
</file>

<file path=ppt/slides/_rels/slide19.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4.png"/><Relationship Id="rId1" Type="http://schemas.openxmlformats.org/officeDocument/2006/relationships/slideLayout" Target="../slideLayouts/slideLayout12.xml"/><Relationship Id="rId4" Type="http://schemas.openxmlformats.org/officeDocument/2006/relationships/image" Target="../media/image37.emf"/></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35.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17.png"/><Relationship Id="rId5"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20.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xfrm>
            <a:off x="1573043" y="835772"/>
            <a:ext cx="5829300" cy="800100"/>
          </a:xfrm>
          <a:noFill/>
        </p:spPr>
        <p:txBody>
          <a:bodyPr/>
          <a:lstStyle/>
          <a:p>
            <a:r>
              <a:rPr lang="en-US" altLang="en-US" dirty="0"/>
              <a:t/>
            </a:r>
            <a:br>
              <a:rPr lang="en-US" altLang="en-US" dirty="0"/>
            </a:br>
            <a:r>
              <a:rPr lang="en-US" altLang="en-US" dirty="0"/>
              <a:t>Uplink Coordinated Multi-AP</a:t>
            </a:r>
            <a:r>
              <a:rPr lang="en-US" altLang="en-US" dirty="0" smtClean="0"/>
              <a:t/>
            </a:r>
            <a:br>
              <a:rPr lang="en-US" altLang="en-US" dirty="0" smtClean="0"/>
            </a:br>
            <a:r>
              <a:rPr lang="en-US" altLang="en-US" dirty="0"/>
              <a:t/>
            </a:r>
            <a:br>
              <a:rPr lang="en-US" altLang="en-US" dirty="0"/>
            </a:br>
            <a:endParaRPr lang="en-US" altLang="en-US" dirty="0"/>
          </a:p>
        </p:txBody>
      </p:sp>
      <p:sp>
        <p:nvSpPr>
          <p:cNvPr id="2054" name="Rectangle 6"/>
          <p:cNvSpPr>
            <a:spLocks noGrp="1" noChangeArrowheads="1"/>
          </p:cNvSpPr>
          <p:nvPr>
            <p:ph type="body" idx="1"/>
          </p:nvPr>
        </p:nvSpPr>
        <p:spPr>
          <a:xfrm>
            <a:off x="1584240" y="1953076"/>
            <a:ext cx="5829300" cy="285750"/>
          </a:xfrm>
          <a:noFill/>
        </p:spPr>
        <p:txBody>
          <a:bodyPr/>
          <a:lstStyle/>
          <a:p>
            <a:pPr algn="ctr">
              <a:buFontTx/>
              <a:buNone/>
            </a:pPr>
            <a:r>
              <a:rPr lang="en-US" altLang="en-US" sz="1500" dirty="0"/>
              <a:t>Date:</a:t>
            </a:r>
            <a:r>
              <a:rPr lang="en-US" altLang="en-US" sz="1500" b="0" dirty="0"/>
              <a:t> </a:t>
            </a:r>
            <a:r>
              <a:rPr lang="en-US" altLang="en-US" sz="1500" b="0" dirty="0" smtClean="0"/>
              <a:t>2019-11-11</a:t>
            </a:r>
            <a:endParaRPr lang="en-US" altLang="en-US" sz="1500" b="0" dirty="0"/>
          </a:p>
        </p:txBody>
      </p:sp>
      <p:sp>
        <p:nvSpPr>
          <p:cNvPr id="2" name="Date Placeholder 1"/>
          <p:cNvSpPr>
            <a:spLocks noGrp="1"/>
          </p:cNvSpPr>
          <p:nvPr>
            <p:ph type="dt" sz="half" idx="10"/>
          </p:nvPr>
        </p:nvSpPr>
        <p:spPr>
          <a:xfrm>
            <a:off x="696914" y="256946"/>
            <a:ext cx="807978" cy="207749"/>
          </a:xfrm>
        </p:spPr>
        <p:txBody>
          <a:bodyPr/>
          <a:lstStyle/>
          <a:p>
            <a:pPr>
              <a:defRPr/>
            </a:pPr>
            <a:r>
              <a:rPr lang="en-US" altLang="en-US" smtClean="0">
                <a:solidFill>
                  <a:srgbClr val="000000"/>
                </a:solidFill>
              </a:rPr>
              <a:t>November 2019  </a:t>
            </a:r>
            <a:endParaRPr lang="en-US" altLang="en-US" dirty="0">
              <a:solidFill>
                <a:srgbClr val="000000"/>
              </a:solidFill>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3341322992"/>
              </p:ext>
            </p:extLst>
          </p:nvPr>
        </p:nvGraphicFramePr>
        <p:xfrm>
          <a:off x="1695450" y="2811439"/>
          <a:ext cx="6322610" cy="1790724"/>
        </p:xfrm>
        <a:graphic>
          <a:graphicData uri="http://schemas.openxmlformats.org/presentationml/2006/ole">
            <mc:AlternateContent xmlns:mc="http://schemas.openxmlformats.org/markup-compatibility/2006">
              <mc:Choice xmlns:v="urn:schemas-microsoft-com:vml" Requires="v">
                <p:oleObj spid="_x0000_s1138" name="Document" r:id="rId4" imgW="9730247" imgH="2820266" progId="Word.Document.8">
                  <p:embed/>
                </p:oleObj>
              </mc:Choice>
              <mc:Fallback>
                <p:oleObj name="Document" r:id="rId4" imgW="9730247" imgH="2820266" progId="Word.Document.8">
                  <p:embed/>
                  <p:pic>
                    <p:nvPicPr>
                      <p:cNvPr id="0" name=""/>
                      <p:cNvPicPr>
                        <a:picLocks noChangeAspect="1" noChangeArrowheads="1"/>
                      </p:cNvPicPr>
                      <p:nvPr/>
                    </p:nvPicPr>
                    <p:blipFill>
                      <a:blip r:embed="rId5"/>
                      <a:srcRect/>
                      <a:stretch>
                        <a:fillRect/>
                      </a:stretch>
                    </p:blipFill>
                    <p:spPr bwMode="auto">
                      <a:xfrm>
                        <a:off x="1695450" y="2811439"/>
                        <a:ext cx="6322610" cy="1790724"/>
                      </a:xfrm>
                      <a:prstGeom prst="rect">
                        <a:avLst/>
                      </a:prstGeom>
                      <a:noFill/>
                      <a:ln>
                        <a:noFill/>
                      </a:ln>
                      <a:effectLs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altLang="en-US" smtClean="0">
                <a:solidFill>
                  <a:srgbClr val="000000"/>
                </a:solidFill>
              </a:rPr>
              <a:t>Roya Doostnejad, Intel Corporation</a:t>
            </a:r>
            <a:endParaRPr lang="en-US" altLang="en-US" dirty="0">
              <a:solidFill>
                <a:srgbClr val="000000"/>
              </a:solidFill>
            </a:endParaRPr>
          </a:p>
        </p:txBody>
      </p:sp>
      <p:sp>
        <p:nvSpPr>
          <p:cNvPr id="4" name="Slide Number Placeholder 3"/>
          <p:cNvSpPr>
            <a:spLocks noGrp="1"/>
          </p:cNvSpPr>
          <p:nvPr>
            <p:ph type="sldNum" sz="quarter" idx="12"/>
          </p:nvPr>
        </p:nvSpPr>
        <p:spPr/>
        <p:txBody>
          <a:bodyPr/>
          <a:lstStyle/>
          <a:p>
            <a:pPr>
              <a:defRPr/>
            </a:pPr>
            <a:r>
              <a:rPr lang="en-US" altLang="en-US" smtClean="0">
                <a:solidFill>
                  <a:srgbClr val="000000"/>
                </a:solidFill>
              </a:rPr>
              <a:t>Slide </a:t>
            </a:r>
            <a:fld id="{0391809B-2015-42AC-9A4A-427CE29EAC4D}" type="slidenum">
              <a:rPr lang="en-US" altLang="en-US" smtClean="0">
                <a:solidFill>
                  <a:srgbClr val="000000"/>
                </a:solidFill>
              </a:rPr>
              <a:pPr>
                <a:defRPr/>
              </a:pPr>
              <a:t>1</a:t>
            </a:fld>
            <a:endParaRPr lang="en-US" altLang="en-US">
              <a:solidFill>
                <a:srgbClr val="000000"/>
              </a:solidFill>
            </a:endParaRPr>
          </a:p>
        </p:txBody>
      </p:sp>
    </p:spTree>
    <p:extLst>
      <p:ext uri="{BB962C8B-B14F-4D97-AF65-F5344CB8AC3E}">
        <p14:creationId xmlns:p14="http://schemas.microsoft.com/office/powerpoint/2010/main" val="37494216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516720"/>
          </a:xfrm>
        </p:spPr>
        <p:txBody>
          <a:bodyPr/>
          <a:lstStyle/>
          <a:p>
            <a:r>
              <a:rPr lang="en-US" sz="2000" dirty="0">
                <a:solidFill>
                  <a:schemeClr val="tx1"/>
                </a:solidFill>
                <a:latin typeface="Times New Roman" panose="02020603050405020304" pitchFamily="18" charset="0"/>
                <a:cs typeface="Times New Roman" panose="02020603050405020304" pitchFamily="18" charset="0"/>
              </a:rPr>
              <a:t>Uplink Coordinated Multi-AP: Design Considerations </a:t>
            </a:r>
            <a:endParaRPr lang="en-US" sz="2000" dirty="0"/>
          </a:p>
        </p:txBody>
      </p:sp>
      <p:sp>
        <p:nvSpPr>
          <p:cNvPr id="3" name="Content Placeholder 2"/>
          <p:cNvSpPr>
            <a:spLocks noGrp="1"/>
          </p:cNvSpPr>
          <p:nvPr>
            <p:ph idx="1"/>
          </p:nvPr>
        </p:nvSpPr>
        <p:spPr>
          <a:xfrm>
            <a:off x="350044" y="1088220"/>
            <a:ext cx="8372424" cy="3768340"/>
          </a:xfrm>
        </p:spPr>
        <p:txBody>
          <a:bodyPr/>
          <a:lstStyle/>
          <a:p>
            <a:pPr marL="328612" indent="-285750">
              <a:buFont typeface="Wingdings" panose="05000000000000000000" pitchFamily="2" charset="2"/>
              <a:buChar char="Ø"/>
            </a:pPr>
            <a:r>
              <a:rPr lang="en-US" dirty="0">
                <a:solidFill>
                  <a:srgbClr val="002060"/>
                </a:solidFill>
                <a:latin typeface="Times New Roman" panose="02020603050405020304" pitchFamily="18" charset="0"/>
                <a:cs typeface="Times New Roman" panose="02020603050405020304" pitchFamily="18" charset="0"/>
              </a:rPr>
              <a:t>Acknowledgement (ACK</a:t>
            </a:r>
            <a:r>
              <a:rPr lang="en-US" dirty="0" smtClean="0">
                <a:solidFill>
                  <a:srgbClr val="002060"/>
                </a:solidFill>
                <a:latin typeface="Times New Roman" panose="02020603050405020304" pitchFamily="18" charset="0"/>
                <a:cs typeface="Times New Roman" panose="02020603050405020304" pitchFamily="18" charset="0"/>
              </a:rPr>
              <a:t>):</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Block </a:t>
            </a:r>
            <a:r>
              <a:rPr lang="en-US" sz="1600" dirty="0">
                <a:latin typeface="Times New Roman" panose="02020603050405020304" pitchFamily="18" charset="0"/>
                <a:cs typeface="Times New Roman" panose="02020603050405020304" pitchFamily="18" charset="0"/>
              </a:rPr>
              <a:t>ACK (BA) from all APs in coordinated set may be multiplexed in time or </a:t>
            </a:r>
            <a:r>
              <a:rPr lang="en-US" sz="1600" dirty="0" smtClean="0">
                <a:latin typeface="Times New Roman" panose="02020603050405020304" pitchFamily="18" charset="0"/>
                <a:cs typeface="Times New Roman" panose="02020603050405020304" pitchFamily="18" charset="0"/>
              </a:rPr>
              <a:t>frequency</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In </a:t>
            </a:r>
            <a:r>
              <a:rPr lang="en-US" sz="1600" dirty="0">
                <a:latin typeface="Times New Roman" panose="02020603050405020304" pitchFamily="18" charset="0"/>
                <a:cs typeface="Times New Roman" panose="02020603050405020304" pitchFamily="18" charset="0"/>
              </a:rPr>
              <a:t>Per-AP IC and DSIC, each AP should send BA for its associated </a:t>
            </a:r>
            <a:r>
              <a:rPr lang="en-US" sz="1600" dirty="0" smtClean="0">
                <a:latin typeface="Times New Roman" panose="02020603050405020304" pitchFamily="18" charset="0"/>
                <a:cs typeface="Times New Roman" panose="02020603050405020304" pitchFamily="18" charset="0"/>
              </a:rPr>
              <a:t>STAs</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In </a:t>
            </a:r>
            <a:r>
              <a:rPr lang="en-US" sz="1600" dirty="0">
                <a:latin typeface="Times New Roman" panose="02020603050405020304" pitchFamily="18" charset="0"/>
                <a:cs typeface="Times New Roman" panose="02020603050405020304" pitchFamily="18" charset="0"/>
              </a:rPr>
              <a:t>D</a:t>
            </a:r>
            <a:r>
              <a:rPr lang="en-US" sz="1600" dirty="0" smtClean="0">
                <a:latin typeface="Times New Roman" panose="02020603050405020304" pitchFamily="18" charset="0"/>
                <a:cs typeface="Times New Roman" panose="02020603050405020304" pitchFamily="18" charset="0"/>
              </a:rPr>
              <a:t>iversity </a:t>
            </a:r>
            <a:r>
              <a:rPr lang="en-US" sz="1600" dirty="0">
                <a:latin typeface="Times New Roman" panose="02020603050405020304" pitchFamily="18" charset="0"/>
                <a:cs typeface="Times New Roman" panose="02020603050405020304" pitchFamily="18" charset="0"/>
              </a:rPr>
              <a:t>reception, if STA receives BA from any of the APs, that would be </a:t>
            </a:r>
            <a:r>
              <a:rPr lang="en-US" sz="1600" dirty="0" smtClean="0">
                <a:latin typeface="Times New Roman" panose="02020603050405020304" pitchFamily="18" charset="0"/>
                <a:cs typeface="Times New Roman" panose="02020603050405020304" pitchFamily="18" charset="0"/>
              </a:rPr>
              <a:t>sufficient.</a:t>
            </a:r>
          </a:p>
          <a:p>
            <a:pPr lvl="1">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In JR, one BA could be sent from master </a:t>
            </a:r>
            <a:r>
              <a:rPr lang="en-US" sz="1600" dirty="0" smtClean="0">
                <a:latin typeface="Times New Roman" panose="02020603050405020304" pitchFamily="18" charset="0"/>
                <a:cs typeface="Times New Roman" panose="02020603050405020304" pitchFamily="18" charset="0"/>
              </a:rPr>
              <a:t>AP</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In </a:t>
            </a:r>
            <a:r>
              <a:rPr lang="en-US" sz="1600" dirty="0">
                <a:latin typeface="Times New Roman" panose="02020603050405020304" pitchFamily="18" charset="0"/>
                <a:cs typeface="Times New Roman" panose="02020603050405020304" pitchFamily="18" charset="0"/>
              </a:rPr>
              <a:t>JR, and DSIC, since some data exchange is required across APs</a:t>
            </a:r>
            <a:r>
              <a:rPr lang="en-US" sz="1600" dirty="0" smtClean="0">
                <a:latin typeface="Times New Roman" panose="02020603050405020304" pitchFamily="18" charset="0"/>
                <a:cs typeface="Times New Roman" panose="02020603050405020304" pitchFamily="18" charset="0"/>
              </a:rPr>
              <a:t>, UL processing time should be taken into account. </a:t>
            </a:r>
          </a:p>
          <a:p>
            <a:pPr lvl="2">
              <a:buFont typeface="Courier New" panose="02070309020205020404" pitchFamily="49" charset="0"/>
              <a:buChar char="o"/>
            </a:pPr>
            <a:r>
              <a:rPr lang="en-US" sz="1600" dirty="0" smtClean="0">
                <a:latin typeface="Times New Roman" panose="02020603050405020304" pitchFamily="18" charset="0"/>
                <a:cs typeface="Times New Roman" panose="02020603050405020304" pitchFamily="18" charset="0"/>
              </a:rPr>
              <a:t>If </a:t>
            </a:r>
            <a:r>
              <a:rPr lang="en-US" sz="1600" dirty="0">
                <a:latin typeface="Times New Roman" panose="02020603050405020304" pitchFamily="18" charset="0"/>
                <a:cs typeface="Times New Roman" panose="02020603050405020304" pitchFamily="18" charset="0"/>
              </a:rPr>
              <a:t>the backhaul speed is not high enough, Delayed BA </a:t>
            </a:r>
            <a:r>
              <a:rPr lang="en-US" sz="1600" dirty="0" smtClean="0">
                <a:latin typeface="Times New Roman" panose="02020603050405020304" pitchFamily="18" charset="0"/>
                <a:cs typeface="Times New Roman" panose="02020603050405020304" pitchFamily="18" charset="0"/>
              </a:rPr>
              <a:t>may be required.</a:t>
            </a:r>
          </a:p>
          <a:p>
            <a:pPr lvl="1">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BA </a:t>
            </a:r>
            <a:r>
              <a:rPr lang="en-US" sz="1600" dirty="0">
                <a:latin typeface="Times New Roman" panose="02020603050405020304" pitchFamily="18" charset="0"/>
                <a:cs typeface="Times New Roman" panose="02020603050405020304" pitchFamily="18" charset="0"/>
              </a:rPr>
              <a:t>policy may be indicated in UL trigger frame</a:t>
            </a:r>
            <a:r>
              <a:rPr lang="en-US" sz="16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endParaRPr lang="en-US" dirty="0" smtClean="0">
              <a:solidFill>
                <a:srgbClr val="003C7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smtClean="0">
                <a:solidFill>
                  <a:srgbClr val="003C71"/>
                </a:solidFill>
                <a:latin typeface="Times New Roman" panose="02020603050405020304" pitchFamily="18" charset="0"/>
                <a:cs typeface="Times New Roman" panose="02020603050405020304" pitchFamily="18" charset="0"/>
              </a:rPr>
              <a:t>Channel</a:t>
            </a:r>
            <a:r>
              <a:rPr lang="en-US" dirty="0">
                <a:solidFill>
                  <a:srgbClr val="003C71"/>
                </a:solidFill>
                <a:latin typeface="Times New Roman" panose="02020603050405020304" pitchFamily="18" charset="0"/>
                <a:cs typeface="Times New Roman" panose="02020603050405020304" pitchFamily="18" charset="0"/>
              </a:rPr>
              <a:t>/ Interference estimation in UL:</a:t>
            </a:r>
          </a:p>
          <a:p>
            <a:pPr marL="511175" lvl="1" indent="-285750">
              <a:buFont typeface="Courier New" panose="02070309020205020404" pitchFamily="49" charset="0"/>
              <a:buChar char="o"/>
            </a:pPr>
            <a:r>
              <a:rPr lang="en-US" sz="1600" dirty="0">
                <a:latin typeface="Times New Roman" panose="02020603050405020304" pitchFamily="18" charset="0"/>
                <a:cs typeface="Times New Roman" panose="02020603050405020304" pitchFamily="18" charset="0"/>
              </a:rPr>
              <a:t>STAs in collaborative set (OBSS) will send orthogonal training signals for channel estimation </a:t>
            </a:r>
          </a:p>
          <a:p>
            <a:pPr marL="342900" lvl="1" indent="0">
              <a:buNone/>
            </a:pPr>
            <a:endParaRPr lang="en-US" sz="1600" dirty="0">
              <a:latin typeface="Times New Roman" panose="02020603050405020304" pitchFamily="18" charset="0"/>
              <a:cs typeface="Times New Roman" panose="02020603050405020304" pitchFamily="18" charset="0"/>
            </a:endParaRPr>
          </a:p>
          <a:p>
            <a:pPr marL="0" indent="0">
              <a:buNone/>
            </a:pPr>
            <a:endParaRPr lang="en-US" b="0" dirty="0" smtClean="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pPr>
              <a:defRPr/>
            </a:pPr>
            <a:r>
              <a:rPr lang="en-US" altLang="en-US" smtClean="0">
                <a:solidFill>
                  <a:srgbClr val="000000"/>
                </a:solidFill>
              </a:rPr>
              <a:t>November 2019  </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smtClean="0">
                <a:solidFill>
                  <a:srgbClr val="000000"/>
                </a:solidFill>
              </a:rPr>
              <a:t>Roya Doostnejad, Intel Corporation</a:t>
            </a:r>
            <a:endParaRPr lang="en-US" altLang="en-US" dirty="0">
              <a:solidFill>
                <a:srgbClr val="000000"/>
              </a:solidFill>
            </a:endParaRPr>
          </a:p>
        </p:txBody>
      </p:sp>
      <p:sp>
        <p:nvSpPr>
          <p:cNvPr id="8" name="Slide Number Placeholder 7"/>
          <p:cNvSpPr>
            <a:spLocks noGrp="1"/>
          </p:cNvSpPr>
          <p:nvPr>
            <p:ph type="sldNum" sz="quarter" idx="12"/>
          </p:nvPr>
        </p:nvSpPr>
        <p:spPr/>
        <p:txBody>
          <a:bodyPr/>
          <a:lstStyle/>
          <a:p>
            <a:pPr>
              <a:defRPr/>
            </a:pPr>
            <a:r>
              <a:rPr lang="en-US" altLang="en-US" smtClean="0">
                <a:solidFill>
                  <a:srgbClr val="000000"/>
                </a:solidFill>
              </a:rPr>
              <a:t>Slide </a:t>
            </a:r>
            <a:fld id="{0391809B-2015-42AC-9A4A-427CE29EAC4D}" type="slidenum">
              <a:rPr lang="en-US" altLang="en-US" smtClean="0">
                <a:solidFill>
                  <a:srgbClr val="000000"/>
                </a:solidFill>
              </a:rPr>
              <a:pPr>
                <a:defRPr/>
              </a:pPr>
              <a:t>10</a:t>
            </a:fld>
            <a:endParaRPr lang="en-US" altLang="en-US">
              <a:solidFill>
                <a:srgbClr val="000000"/>
              </a:solidFill>
            </a:endParaRPr>
          </a:p>
        </p:txBody>
      </p:sp>
    </p:spTree>
    <p:extLst>
      <p:ext uri="{BB962C8B-B14F-4D97-AF65-F5344CB8AC3E}">
        <p14:creationId xmlns:p14="http://schemas.microsoft.com/office/powerpoint/2010/main" val="214373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509051"/>
          </a:xfrm>
        </p:spPr>
        <p:txBody>
          <a:bodyPr/>
          <a:lstStyle/>
          <a:p>
            <a:r>
              <a:rPr lang="en-US" dirty="0">
                <a:solidFill>
                  <a:srgbClr val="000000"/>
                </a:solidFill>
                <a:latin typeface="Times New Roman" panose="02020603050405020304" pitchFamily="18" charset="0"/>
                <a:cs typeface="Times New Roman" panose="02020603050405020304" pitchFamily="18" charset="0"/>
              </a:rPr>
              <a:t>Uplink Coordinated Multi-AP </a:t>
            </a:r>
            <a:endParaRPr lang="en-US" dirty="0"/>
          </a:p>
        </p:txBody>
      </p:sp>
      <p:sp>
        <p:nvSpPr>
          <p:cNvPr id="3" name="Content Placeholder 2"/>
          <p:cNvSpPr>
            <a:spLocks noGrp="1"/>
          </p:cNvSpPr>
          <p:nvPr>
            <p:ph idx="1"/>
          </p:nvPr>
        </p:nvSpPr>
        <p:spPr>
          <a:xfrm>
            <a:off x="685799" y="1080549"/>
            <a:ext cx="8088549" cy="3718429"/>
          </a:xfrm>
        </p:spPr>
        <p:txBody>
          <a:bodyPr/>
          <a:lstStyle/>
          <a:p>
            <a:r>
              <a:rPr lang="en-US" dirty="0" smtClean="0"/>
              <a:t>Summary</a:t>
            </a:r>
            <a:endParaRPr lang="en-US" dirty="0"/>
          </a:p>
        </p:txBody>
      </p:sp>
      <p:sp>
        <p:nvSpPr>
          <p:cNvPr id="4" name="Date Placeholder 3"/>
          <p:cNvSpPr>
            <a:spLocks noGrp="1"/>
          </p:cNvSpPr>
          <p:nvPr>
            <p:ph type="dt" sz="half" idx="10"/>
          </p:nvPr>
        </p:nvSpPr>
        <p:spPr/>
        <p:txBody>
          <a:bodyPr/>
          <a:lstStyle/>
          <a:p>
            <a:pPr>
              <a:defRPr/>
            </a:pPr>
            <a:r>
              <a:rPr lang="en-US" altLang="en-US" smtClean="0">
                <a:solidFill>
                  <a:srgbClr val="000000"/>
                </a:solidFill>
              </a:rPr>
              <a:t>November 2019  </a:t>
            </a:r>
            <a:endParaRPr lang="en-US" altLang="en-US" dirty="0">
              <a:solidFill>
                <a:srgbClr val="00000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660748229"/>
              </p:ext>
            </p:extLst>
          </p:nvPr>
        </p:nvGraphicFramePr>
        <p:xfrm>
          <a:off x="696914" y="1458694"/>
          <a:ext cx="7973673" cy="3291840"/>
        </p:xfrm>
        <a:graphic>
          <a:graphicData uri="http://schemas.openxmlformats.org/drawingml/2006/table">
            <a:tbl>
              <a:tblPr firstRow="1" bandRow="1">
                <a:tableStyleId>{5C22544A-7EE6-4342-B048-85BDC9FD1C3A}</a:tableStyleId>
              </a:tblPr>
              <a:tblGrid>
                <a:gridCol w="1015154"/>
                <a:gridCol w="1284051"/>
                <a:gridCol w="1199992"/>
                <a:gridCol w="1305279"/>
                <a:gridCol w="815104"/>
                <a:gridCol w="2354093"/>
              </a:tblGrid>
              <a:tr h="370840">
                <a:tc>
                  <a:txBody>
                    <a:bodyPr/>
                    <a:lstStyle/>
                    <a:p>
                      <a:r>
                        <a:rPr lang="en-US" sz="1200" dirty="0" smtClean="0"/>
                        <a:t>Scheme</a:t>
                      </a:r>
                      <a:endParaRPr lang="en-US" sz="1200" dirty="0"/>
                    </a:p>
                  </a:txBody>
                  <a:tcPr/>
                </a:tc>
                <a:tc>
                  <a:txBody>
                    <a:bodyPr/>
                    <a:lstStyle/>
                    <a:p>
                      <a:r>
                        <a:rPr lang="en-US" sz="1200" dirty="0" smtClean="0"/>
                        <a:t>Data</a:t>
                      </a:r>
                      <a:r>
                        <a:rPr lang="en-US" sz="1200" baseline="0" dirty="0" smtClean="0"/>
                        <a:t> Exchange across APs</a:t>
                      </a:r>
                      <a:endParaRPr lang="en-US" sz="1200" dirty="0"/>
                    </a:p>
                  </a:txBody>
                  <a:tcPr/>
                </a:tc>
                <a:tc>
                  <a:txBody>
                    <a:bodyPr/>
                    <a:lstStyle/>
                    <a:p>
                      <a:r>
                        <a:rPr lang="en-US" sz="1200" dirty="0" smtClean="0"/>
                        <a:t> Backhaul</a:t>
                      </a:r>
                    </a:p>
                    <a:p>
                      <a:r>
                        <a:rPr lang="en-US" sz="1200" dirty="0" smtClean="0"/>
                        <a:t>Support</a:t>
                      </a:r>
                      <a:endParaRPr lang="en-US" sz="1200" dirty="0"/>
                    </a:p>
                  </a:txBody>
                  <a:tcPr/>
                </a:tc>
                <a:tc>
                  <a:txBody>
                    <a:bodyPr/>
                    <a:lstStyle/>
                    <a:p>
                      <a:r>
                        <a:rPr lang="en-US" sz="1200" dirty="0" smtClean="0"/>
                        <a:t>Data</a:t>
                      </a:r>
                      <a:r>
                        <a:rPr lang="en-US" sz="1200" baseline="0" dirty="0" smtClean="0"/>
                        <a:t> t</a:t>
                      </a:r>
                      <a:r>
                        <a:rPr lang="en-US" sz="1200" dirty="0" smtClean="0"/>
                        <a:t>ransmission always initiated by a trigger from AP side</a:t>
                      </a:r>
                      <a:endParaRPr lang="en-US" sz="1200" dirty="0"/>
                    </a:p>
                  </a:txBody>
                  <a:tcPr/>
                </a:tc>
                <a:tc>
                  <a:txBody>
                    <a:bodyPr/>
                    <a:lstStyle/>
                    <a:p>
                      <a:r>
                        <a:rPr lang="en-US" sz="1050" dirty="0" smtClean="0"/>
                        <a:t>Processing Time Concern/</a:t>
                      </a:r>
                      <a:endParaRPr lang="en-US" sz="1200" dirty="0" smtClean="0"/>
                    </a:p>
                    <a:p>
                      <a:r>
                        <a:rPr lang="en-US" sz="1100" dirty="0" smtClean="0"/>
                        <a:t>(Delayed ACK/BA)</a:t>
                      </a:r>
                      <a:endParaRPr lang="en-US" sz="11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dirty="0" smtClean="0"/>
                        <a:t>Use</a:t>
                      </a:r>
                      <a:r>
                        <a:rPr lang="en-US" sz="1200" baseline="0" dirty="0" smtClean="0"/>
                        <a:t> Case</a:t>
                      </a:r>
                      <a:endParaRPr lang="en-US" sz="1200" dirty="0" smtClean="0"/>
                    </a:p>
                    <a:p>
                      <a:endParaRPr lang="en-US" sz="1200" dirty="0"/>
                    </a:p>
                  </a:txBody>
                  <a:tcPr/>
                </a:tc>
              </a:tr>
              <a:tr h="370840">
                <a:tc>
                  <a:txBody>
                    <a:bodyPr/>
                    <a:lstStyle/>
                    <a:p>
                      <a:r>
                        <a:rPr lang="en-US" sz="1200" dirty="0" smtClean="0"/>
                        <a:t>SU Diversity</a:t>
                      </a:r>
                      <a:endParaRPr lang="en-US" sz="1200" dirty="0"/>
                    </a:p>
                  </a:txBody>
                  <a:tcPr/>
                </a:tc>
                <a:tc>
                  <a:txBody>
                    <a:bodyPr/>
                    <a:lstStyle/>
                    <a:p>
                      <a:r>
                        <a:rPr lang="en-US" sz="1200" dirty="0" smtClean="0"/>
                        <a:t>No</a:t>
                      </a:r>
                      <a:endParaRPr lang="en-US" sz="1200" dirty="0"/>
                    </a:p>
                  </a:txBody>
                  <a:tcPr/>
                </a:tc>
                <a:tc>
                  <a:txBody>
                    <a:bodyPr/>
                    <a:lstStyle/>
                    <a:p>
                      <a:r>
                        <a:rPr lang="en-US" sz="1200" dirty="0" smtClean="0"/>
                        <a:t>No</a:t>
                      </a:r>
                      <a:endParaRPr lang="en-US" sz="1200" dirty="0"/>
                    </a:p>
                  </a:txBody>
                  <a:tcPr/>
                </a:tc>
                <a:tc>
                  <a:txBody>
                    <a:bodyPr/>
                    <a:lstStyle/>
                    <a:p>
                      <a:r>
                        <a:rPr lang="en-US" sz="1200" dirty="0" smtClean="0"/>
                        <a:t>No</a:t>
                      </a:r>
                      <a:endParaRPr lang="en-US" sz="1200" dirty="0"/>
                    </a:p>
                  </a:txBody>
                  <a:tcPr/>
                </a:tc>
                <a:tc>
                  <a:txBody>
                    <a:bodyPr/>
                    <a:lstStyle/>
                    <a:p>
                      <a:r>
                        <a:rPr lang="en-US" sz="1200" dirty="0" smtClean="0"/>
                        <a:t>No</a:t>
                      </a:r>
                      <a:endParaRPr lang="en-US"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dirty="0" smtClean="0"/>
                        <a:t>Cell Edge/ Device with High Reliability Requirement</a:t>
                      </a:r>
                    </a:p>
                  </a:txBody>
                  <a:tcPr/>
                </a:tc>
              </a:tr>
              <a:tr h="370840">
                <a:tc>
                  <a:txBody>
                    <a:bodyPr/>
                    <a:lstStyle/>
                    <a:p>
                      <a:r>
                        <a:rPr lang="en-US" sz="1200" dirty="0" smtClean="0"/>
                        <a:t>Per-AP</a:t>
                      </a:r>
                      <a:r>
                        <a:rPr lang="en-US" sz="1200" baseline="0" dirty="0" smtClean="0"/>
                        <a:t> </a:t>
                      </a:r>
                      <a:r>
                        <a:rPr lang="en-US" sz="1200" dirty="0" smtClean="0"/>
                        <a:t>IC</a:t>
                      </a:r>
                      <a:endParaRPr lang="en-US" sz="1200" dirty="0"/>
                    </a:p>
                  </a:txBody>
                  <a:tcPr/>
                </a:tc>
                <a:tc>
                  <a:txBody>
                    <a:bodyPr/>
                    <a:lstStyle/>
                    <a:p>
                      <a:r>
                        <a:rPr lang="en-US" sz="1200" dirty="0" smtClean="0"/>
                        <a:t>No</a:t>
                      </a:r>
                      <a:endParaRPr lang="en-US" sz="1200" dirty="0"/>
                    </a:p>
                  </a:txBody>
                  <a:tcPr/>
                </a:tc>
                <a:tc>
                  <a:txBody>
                    <a:bodyPr/>
                    <a:lstStyle/>
                    <a:p>
                      <a:r>
                        <a:rPr lang="en-US" sz="1200" dirty="0" smtClean="0"/>
                        <a:t>No</a:t>
                      </a:r>
                      <a:endParaRPr lang="en-US" sz="1200" dirty="0"/>
                    </a:p>
                  </a:txBody>
                  <a:tcPr/>
                </a:tc>
                <a:tc>
                  <a:txBody>
                    <a:bodyPr/>
                    <a:lstStyle/>
                    <a:p>
                      <a:r>
                        <a:rPr lang="en-US" sz="1200" dirty="0" smtClean="0"/>
                        <a:t>Yes</a:t>
                      </a:r>
                      <a:endParaRPr lang="en-US" sz="1200" dirty="0"/>
                    </a:p>
                  </a:txBody>
                  <a:tcPr/>
                </a:tc>
                <a:tc>
                  <a:txBody>
                    <a:bodyPr/>
                    <a:lstStyle/>
                    <a:p>
                      <a:r>
                        <a:rPr lang="en-US" sz="1200" dirty="0" smtClean="0"/>
                        <a:t>No</a:t>
                      </a:r>
                      <a:endParaRPr lang="en-US" sz="1200" dirty="0"/>
                    </a:p>
                  </a:txBody>
                  <a:tcPr/>
                </a:tc>
                <a:tc>
                  <a:txBody>
                    <a:bodyPr/>
                    <a:lstStyle/>
                    <a:p>
                      <a:r>
                        <a:rPr lang="en-US" sz="1200" dirty="0" smtClean="0"/>
                        <a:t>Un-used receive</a:t>
                      </a:r>
                      <a:r>
                        <a:rPr lang="en-US" sz="1200" baseline="0" dirty="0" smtClean="0"/>
                        <a:t> spatial dimension/ Interference from OBSS STAs</a:t>
                      </a:r>
                      <a:endParaRPr lang="en-US" sz="1200" dirty="0"/>
                    </a:p>
                  </a:txBody>
                  <a:tcPr/>
                </a:tc>
              </a:tr>
              <a:tr h="370840">
                <a:tc>
                  <a:txBody>
                    <a:bodyPr/>
                    <a:lstStyle/>
                    <a:p>
                      <a:r>
                        <a:rPr lang="en-US" sz="1200" dirty="0" smtClean="0"/>
                        <a:t>DSIC</a:t>
                      </a:r>
                      <a:endParaRPr lang="en-US" sz="1200" dirty="0"/>
                    </a:p>
                  </a:txBody>
                  <a:tcPr/>
                </a:tc>
                <a:tc>
                  <a:txBody>
                    <a:bodyPr/>
                    <a:lstStyle/>
                    <a:p>
                      <a:r>
                        <a:rPr lang="en-US" sz="1200" dirty="0" smtClean="0"/>
                        <a:t>Detected Symbols</a:t>
                      </a:r>
                      <a:endParaRPr lang="en-US" sz="1200" dirty="0"/>
                    </a:p>
                  </a:txBody>
                  <a:tcPr/>
                </a:tc>
                <a:tc>
                  <a:txBody>
                    <a:bodyPr/>
                    <a:lstStyle/>
                    <a:p>
                      <a:r>
                        <a:rPr lang="en-US" sz="1200" dirty="0" smtClean="0"/>
                        <a:t>High</a:t>
                      </a:r>
                      <a:r>
                        <a:rPr lang="en-US" sz="1200" baseline="0" dirty="0" smtClean="0"/>
                        <a:t> Capacity/</a:t>
                      </a:r>
                    </a:p>
                    <a:p>
                      <a:r>
                        <a:rPr lang="en-US" sz="1200" baseline="0" dirty="0" smtClean="0"/>
                        <a:t>Low latency</a:t>
                      </a:r>
                      <a:endParaRPr lang="en-US" sz="1200" dirty="0" smtClean="0"/>
                    </a:p>
                  </a:txBody>
                  <a:tcPr/>
                </a:tc>
                <a:tc>
                  <a:txBody>
                    <a:bodyPr/>
                    <a:lstStyle/>
                    <a:p>
                      <a:r>
                        <a:rPr lang="en-US" sz="1200" dirty="0" smtClean="0"/>
                        <a:t>Yes</a:t>
                      </a:r>
                      <a:endParaRPr lang="en-US" sz="1200" dirty="0"/>
                    </a:p>
                  </a:txBody>
                  <a:tcPr/>
                </a:tc>
                <a:tc>
                  <a:txBody>
                    <a:bodyPr/>
                    <a:lstStyle/>
                    <a:p>
                      <a:r>
                        <a:rPr lang="en-US" sz="1200" dirty="0" smtClean="0">
                          <a:solidFill>
                            <a:schemeClr val="tx1"/>
                          </a:solidFill>
                        </a:rPr>
                        <a:t>Likely</a:t>
                      </a:r>
                      <a:endParaRPr lang="en-US" sz="1200" dirty="0">
                        <a:solidFill>
                          <a:schemeClr val="tx1"/>
                        </a:solidFill>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dirty="0" smtClean="0"/>
                        <a:t>Dense network/High</a:t>
                      </a:r>
                      <a:r>
                        <a:rPr lang="en-US" sz="1200" baseline="0" dirty="0" smtClean="0"/>
                        <a:t> interference</a:t>
                      </a:r>
                    </a:p>
                  </a:txBody>
                  <a:tcPr/>
                </a:tc>
              </a:tr>
              <a:tr h="370840">
                <a:tc>
                  <a:txBody>
                    <a:bodyPr/>
                    <a:lstStyle/>
                    <a:p>
                      <a:r>
                        <a:rPr lang="en-US" sz="1200" dirty="0" smtClean="0"/>
                        <a:t>JR/ SU</a:t>
                      </a:r>
                      <a:endParaRPr lang="en-US" sz="1200" dirty="0"/>
                    </a:p>
                  </a:txBody>
                  <a:tcPr/>
                </a:tc>
                <a:tc>
                  <a:txBody>
                    <a:bodyPr/>
                    <a:lstStyle/>
                    <a:p>
                      <a:r>
                        <a:rPr lang="en-US" sz="1200" dirty="0" smtClean="0"/>
                        <a:t>Received samples</a:t>
                      </a:r>
                      <a:r>
                        <a:rPr lang="en-US" sz="1200" baseline="0" dirty="0" smtClean="0"/>
                        <a:t> after FFT</a:t>
                      </a:r>
                      <a:endParaRPr lang="en-US" sz="1200" dirty="0"/>
                    </a:p>
                  </a:txBody>
                  <a:tcPr/>
                </a:tc>
                <a:tc>
                  <a:txBody>
                    <a:bodyPr/>
                    <a:lstStyle/>
                    <a:p>
                      <a:r>
                        <a:rPr lang="en-US" sz="1200" dirty="0" smtClean="0"/>
                        <a:t>High</a:t>
                      </a:r>
                      <a:r>
                        <a:rPr lang="en-US" sz="1200" baseline="0" dirty="0" smtClean="0"/>
                        <a:t> Capacity/</a:t>
                      </a:r>
                    </a:p>
                    <a:p>
                      <a:r>
                        <a:rPr lang="en-US" sz="1200" baseline="0" dirty="0" smtClean="0"/>
                        <a:t>Low latency</a:t>
                      </a:r>
                      <a:endParaRPr lang="en-US" sz="1200" dirty="0"/>
                    </a:p>
                  </a:txBody>
                  <a:tcPr/>
                </a:tc>
                <a:tc>
                  <a:txBody>
                    <a:bodyPr/>
                    <a:lstStyle/>
                    <a:p>
                      <a:r>
                        <a:rPr lang="en-US" sz="1200" dirty="0" smtClean="0"/>
                        <a:t>No</a:t>
                      </a:r>
                      <a:endParaRPr lang="en-US" sz="1200" dirty="0"/>
                    </a:p>
                  </a:txBody>
                  <a:tcPr/>
                </a:tc>
                <a:tc>
                  <a:txBody>
                    <a:bodyPr/>
                    <a:lstStyle/>
                    <a:p>
                      <a:r>
                        <a:rPr lang="en-US" sz="1200" dirty="0" smtClean="0">
                          <a:solidFill>
                            <a:schemeClr val="tx1"/>
                          </a:solidFill>
                        </a:rPr>
                        <a:t>Likely</a:t>
                      </a:r>
                      <a:endParaRPr lang="en-US" sz="1200" dirty="0">
                        <a:solidFill>
                          <a:schemeClr val="tx1"/>
                        </a:solidFill>
                      </a:endParaRPr>
                    </a:p>
                  </a:txBody>
                  <a:tcPr/>
                </a:tc>
                <a:tc>
                  <a:txBody>
                    <a:bodyPr/>
                    <a:lstStyle/>
                    <a:p>
                      <a:r>
                        <a:rPr lang="en-US" sz="1200" dirty="0" smtClean="0"/>
                        <a:t>Cell Edge/ High Reliability Requirement</a:t>
                      </a:r>
                      <a:endParaRPr lang="en-US" sz="1200" dirty="0"/>
                    </a:p>
                  </a:txBody>
                  <a:tcPr/>
                </a:tc>
              </a:tr>
              <a:tr h="370840">
                <a:tc>
                  <a:txBody>
                    <a:bodyPr/>
                    <a:lstStyle/>
                    <a:p>
                      <a:r>
                        <a:rPr lang="en-US" sz="1200" dirty="0" smtClean="0"/>
                        <a:t>JR/MU</a:t>
                      </a:r>
                      <a:endParaRPr lang="en-US"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dirty="0" smtClean="0"/>
                        <a:t>Received samples</a:t>
                      </a:r>
                      <a:r>
                        <a:rPr lang="en-US" sz="1200" baseline="0" dirty="0" smtClean="0"/>
                        <a:t> after FFT</a:t>
                      </a:r>
                      <a:endParaRPr lang="en-US" sz="1200" dirty="0" smtClean="0"/>
                    </a:p>
                  </a:txBody>
                  <a:tcPr/>
                </a:tc>
                <a:tc>
                  <a:txBody>
                    <a:bodyPr/>
                    <a:lstStyle/>
                    <a:p>
                      <a:r>
                        <a:rPr lang="en-US" sz="1200" dirty="0" smtClean="0"/>
                        <a:t>High</a:t>
                      </a:r>
                      <a:r>
                        <a:rPr lang="en-US" sz="1200" baseline="0" dirty="0" smtClean="0"/>
                        <a:t> Capacity/</a:t>
                      </a:r>
                    </a:p>
                    <a:p>
                      <a:r>
                        <a:rPr lang="en-US" sz="1200" baseline="0" dirty="0" smtClean="0"/>
                        <a:t>Low latency</a:t>
                      </a:r>
                      <a:endParaRPr lang="en-US" sz="1200" dirty="0" smtClean="0"/>
                    </a:p>
                  </a:txBody>
                  <a:tcPr/>
                </a:tc>
                <a:tc>
                  <a:txBody>
                    <a:bodyPr/>
                    <a:lstStyle/>
                    <a:p>
                      <a:r>
                        <a:rPr lang="en-US" sz="1200" dirty="0" smtClean="0"/>
                        <a:t>Yes</a:t>
                      </a:r>
                      <a:endParaRPr lang="en-US" sz="1200" dirty="0"/>
                    </a:p>
                  </a:txBody>
                  <a:tcPr/>
                </a:tc>
                <a:tc>
                  <a:txBody>
                    <a:bodyPr/>
                    <a:lstStyle/>
                    <a:p>
                      <a:r>
                        <a:rPr lang="en-US" sz="1200" dirty="0" smtClean="0">
                          <a:solidFill>
                            <a:schemeClr val="tx1"/>
                          </a:solidFill>
                        </a:rPr>
                        <a:t>Very likely</a:t>
                      </a:r>
                      <a:endParaRPr lang="en-US" sz="1200" dirty="0">
                        <a:solidFill>
                          <a:schemeClr val="tx1"/>
                        </a:solidFill>
                      </a:endParaRPr>
                    </a:p>
                  </a:txBody>
                  <a:tcPr/>
                </a:tc>
                <a:tc>
                  <a:txBody>
                    <a:bodyPr/>
                    <a:lstStyle/>
                    <a:p>
                      <a:r>
                        <a:rPr lang="en-US" sz="1200" dirty="0" smtClean="0"/>
                        <a:t>Dense network/High</a:t>
                      </a:r>
                      <a:r>
                        <a:rPr lang="en-US" sz="1200" baseline="0" dirty="0" smtClean="0"/>
                        <a:t> interference</a:t>
                      </a:r>
                    </a:p>
                    <a:p>
                      <a:r>
                        <a:rPr lang="en-US" sz="1200" dirty="0" smtClean="0"/>
                        <a:t>Non-uniform distribution of STAs</a:t>
                      </a:r>
                      <a:endParaRPr lang="en-US" sz="1200" dirty="0"/>
                    </a:p>
                  </a:txBody>
                  <a:tcPr/>
                </a:tc>
              </a:tr>
            </a:tbl>
          </a:graphicData>
        </a:graphic>
      </p:graphicFrame>
      <p:sp>
        <p:nvSpPr>
          <p:cNvPr id="5" name="Footer Placeholder 4"/>
          <p:cNvSpPr>
            <a:spLocks noGrp="1"/>
          </p:cNvSpPr>
          <p:nvPr>
            <p:ph type="ftr" sz="quarter" idx="11"/>
          </p:nvPr>
        </p:nvSpPr>
        <p:spPr/>
        <p:txBody>
          <a:bodyPr/>
          <a:lstStyle/>
          <a:p>
            <a:pPr>
              <a:defRPr/>
            </a:pPr>
            <a:r>
              <a:rPr lang="en-US" altLang="en-US" smtClean="0">
                <a:solidFill>
                  <a:srgbClr val="000000"/>
                </a:solidFill>
              </a:rPr>
              <a:t>Roya Doostnejad, Intel Corporation</a:t>
            </a:r>
            <a:endParaRPr lang="en-US" altLang="en-US" dirty="0">
              <a:solidFill>
                <a:srgbClr val="000000"/>
              </a:solidFill>
            </a:endParaRPr>
          </a:p>
        </p:txBody>
      </p:sp>
      <p:sp>
        <p:nvSpPr>
          <p:cNvPr id="9" name="Slide Number Placeholder 8"/>
          <p:cNvSpPr>
            <a:spLocks noGrp="1"/>
          </p:cNvSpPr>
          <p:nvPr>
            <p:ph type="sldNum" sz="quarter" idx="12"/>
          </p:nvPr>
        </p:nvSpPr>
        <p:spPr/>
        <p:txBody>
          <a:bodyPr/>
          <a:lstStyle/>
          <a:p>
            <a:pPr>
              <a:defRPr/>
            </a:pPr>
            <a:r>
              <a:rPr lang="en-US" altLang="en-US" smtClean="0">
                <a:solidFill>
                  <a:srgbClr val="000000"/>
                </a:solidFill>
              </a:rPr>
              <a:t>Slide </a:t>
            </a:r>
            <a:fld id="{0391809B-2015-42AC-9A4A-427CE29EAC4D}" type="slidenum">
              <a:rPr lang="en-US" altLang="en-US" smtClean="0">
                <a:solidFill>
                  <a:srgbClr val="000000"/>
                </a:solidFill>
              </a:rPr>
              <a:pPr>
                <a:defRPr/>
              </a:pPr>
              <a:t>11</a:t>
            </a:fld>
            <a:endParaRPr lang="en-US" altLang="en-US">
              <a:solidFill>
                <a:srgbClr val="000000"/>
              </a:solidFill>
            </a:endParaRPr>
          </a:p>
        </p:txBody>
      </p:sp>
    </p:spTree>
    <p:extLst>
      <p:ext uri="{BB962C8B-B14F-4D97-AF65-F5344CB8AC3E}">
        <p14:creationId xmlns:p14="http://schemas.microsoft.com/office/powerpoint/2010/main" val="39329338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800" dirty="0" smtClean="0">
                <a:latin typeface="Times New Roman" panose="02020603050405020304" pitchFamily="18" charset="0"/>
                <a:cs typeface="Times New Roman" panose="02020603050405020304" pitchFamily="18" charset="0"/>
              </a:rPr>
              <a:t>Simulation</a:t>
            </a:r>
            <a:r>
              <a:rPr lang="en-US" sz="2800" dirty="0" smtClean="0"/>
              <a:t> Results</a:t>
            </a:r>
            <a:endParaRPr lang="en-US" sz="2800" dirty="0"/>
          </a:p>
        </p:txBody>
      </p:sp>
    </p:spTree>
    <p:extLst>
      <p:ext uri="{BB962C8B-B14F-4D97-AF65-F5344CB8AC3E}">
        <p14:creationId xmlns:p14="http://schemas.microsoft.com/office/powerpoint/2010/main" val="135957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94507" y="496232"/>
            <a:ext cx="8229600" cy="626654"/>
          </a:xfrm>
        </p:spPr>
        <p:txBody>
          <a:bodyPr/>
          <a:lstStyle/>
          <a:p>
            <a:r>
              <a:rPr lang="en-US" dirty="0" smtClean="0">
                <a:latin typeface="Times New Roman" panose="02020603050405020304" pitchFamily="18" charset="0"/>
                <a:cs typeface="Times New Roman" panose="02020603050405020304" pitchFamily="18" charset="0"/>
              </a:rPr>
              <a:t>Simulation Set Up</a:t>
            </a:r>
            <a:endParaRPr lang="en-US"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quarter" idx="13"/>
          </p:nvPr>
        </p:nvSpPr>
        <p:spPr>
          <a:xfrm>
            <a:off x="496095" y="1261385"/>
            <a:ext cx="8228012" cy="3595175"/>
          </a:xfrm>
        </p:spPr>
        <p:txBody>
          <a:bodyPr/>
          <a:lstStyle/>
          <a:p>
            <a:pPr marL="285750" lvl="0" indent="-285750">
              <a:buFont typeface="Arial" panose="020B0604020202020204" pitchFamily="34" charset="0"/>
              <a:buChar char="•"/>
            </a:pPr>
            <a:r>
              <a:rPr lang="en-US" sz="1400" dirty="0" smtClean="0">
                <a:solidFill>
                  <a:schemeClr val="tx2"/>
                </a:solidFill>
                <a:latin typeface="Times New Roman" panose="02020603050405020304" pitchFamily="18" charset="0"/>
                <a:cs typeface="Times New Roman" panose="02020603050405020304" pitchFamily="18" charset="0"/>
              </a:rPr>
              <a:t>MATLAB Simulator </a:t>
            </a:r>
          </a:p>
          <a:p>
            <a:pPr marL="285750" lvl="0" indent="-285750">
              <a:buFont typeface="Arial" panose="020B0604020202020204" pitchFamily="34" charset="0"/>
              <a:buChar char="•"/>
            </a:pPr>
            <a:r>
              <a:rPr lang="en-US" sz="1400" dirty="0">
                <a:solidFill>
                  <a:schemeClr val="tx2"/>
                </a:solidFill>
                <a:latin typeface="Times New Roman" panose="02020603050405020304" pitchFamily="18" charset="0"/>
                <a:cs typeface="Times New Roman" panose="02020603050405020304" pitchFamily="18" charset="0"/>
              </a:rPr>
              <a:t>Path Loss </a:t>
            </a:r>
            <a:r>
              <a:rPr lang="en-US" sz="1400" dirty="0" smtClean="0">
                <a:solidFill>
                  <a:schemeClr val="tx2"/>
                </a:solidFill>
                <a:latin typeface="Times New Roman" panose="02020603050405020304" pitchFamily="18" charset="0"/>
                <a:cs typeface="Times New Roman" panose="02020603050405020304" pitchFamily="18" charset="0"/>
              </a:rPr>
              <a:t>Model: IEEE </a:t>
            </a:r>
            <a:r>
              <a:rPr lang="en-US" sz="1400" dirty="0">
                <a:solidFill>
                  <a:schemeClr val="tx2"/>
                </a:solidFill>
                <a:latin typeface="Times New Roman" panose="02020603050405020304" pitchFamily="18" charset="0"/>
                <a:cs typeface="Times New Roman" panose="02020603050405020304" pitchFamily="18" charset="0"/>
              </a:rPr>
              <a:t>Channel model </a:t>
            </a:r>
            <a:r>
              <a:rPr lang="en-US" sz="1400" dirty="0" smtClean="0">
                <a:solidFill>
                  <a:schemeClr val="tx2"/>
                </a:solidFill>
                <a:latin typeface="Times New Roman" panose="02020603050405020304" pitchFamily="18" charset="0"/>
                <a:cs typeface="Times New Roman" panose="02020603050405020304" pitchFamily="18" charset="0"/>
              </a:rPr>
              <a:t>D</a:t>
            </a:r>
          </a:p>
          <a:p>
            <a:pPr marL="285750" lvl="0" indent="-285750">
              <a:buFont typeface="Arial" panose="020B0604020202020204" pitchFamily="34" charset="0"/>
              <a:buChar char="•"/>
            </a:pPr>
            <a:r>
              <a:rPr lang="en-US" sz="1400" dirty="0" smtClean="0">
                <a:solidFill>
                  <a:schemeClr val="tx2"/>
                </a:solidFill>
                <a:latin typeface="Times New Roman" panose="02020603050405020304" pitchFamily="18" charset="0"/>
                <a:cs typeface="Times New Roman" panose="02020603050405020304" pitchFamily="18" charset="0"/>
              </a:rPr>
              <a:t>BW=20 MHz</a:t>
            </a:r>
          </a:p>
          <a:p>
            <a:pPr marL="285750" lvl="0" indent="-285750">
              <a:buFont typeface="Arial" panose="020B0604020202020204" pitchFamily="34" charset="0"/>
              <a:buChar char="•"/>
            </a:pPr>
            <a:r>
              <a:rPr lang="en-US" sz="1400" dirty="0" smtClean="0">
                <a:solidFill>
                  <a:schemeClr val="tx2"/>
                </a:solidFill>
                <a:latin typeface="Times New Roman" panose="02020603050405020304" pitchFamily="18" charset="0"/>
                <a:cs typeface="Times New Roman" panose="02020603050405020304" pitchFamily="18" charset="0"/>
              </a:rPr>
              <a:t>AP: 4 </a:t>
            </a:r>
            <a:r>
              <a:rPr lang="en-US" sz="1400" dirty="0" err="1" smtClean="0">
                <a:solidFill>
                  <a:schemeClr val="tx2"/>
                </a:solidFill>
                <a:latin typeface="Times New Roman" panose="02020603050405020304" pitchFamily="18" charset="0"/>
                <a:cs typeface="Times New Roman" panose="02020603050405020304" pitchFamily="18" charset="0"/>
              </a:rPr>
              <a:t>Tx</a:t>
            </a:r>
            <a:r>
              <a:rPr lang="en-US" sz="1400" dirty="0" smtClean="0">
                <a:solidFill>
                  <a:schemeClr val="tx2"/>
                </a:solidFill>
                <a:latin typeface="Times New Roman" panose="02020603050405020304" pitchFamily="18" charset="0"/>
                <a:cs typeface="Times New Roman" panose="02020603050405020304" pitchFamily="18" charset="0"/>
              </a:rPr>
              <a:t>/Rx antennas</a:t>
            </a:r>
          </a:p>
          <a:p>
            <a:pPr marL="285750" lvl="0" indent="-285750">
              <a:buFont typeface="Arial" panose="020B0604020202020204" pitchFamily="34" charset="0"/>
              <a:buChar char="•"/>
            </a:pPr>
            <a:r>
              <a:rPr lang="en-US" sz="1400" dirty="0" smtClean="0">
                <a:solidFill>
                  <a:schemeClr val="tx2"/>
                </a:solidFill>
                <a:latin typeface="Times New Roman" panose="02020603050405020304" pitchFamily="18" charset="0"/>
                <a:cs typeface="Times New Roman" panose="02020603050405020304" pitchFamily="18" charset="0"/>
              </a:rPr>
              <a:t>STA: </a:t>
            </a:r>
            <a:r>
              <a:rPr lang="en-US" sz="1400" dirty="0">
                <a:solidFill>
                  <a:schemeClr val="tx2"/>
                </a:solidFill>
                <a:latin typeface="Times New Roman" panose="02020603050405020304" pitchFamily="18" charset="0"/>
                <a:cs typeface="Times New Roman" panose="02020603050405020304" pitchFamily="18" charset="0"/>
              </a:rPr>
              <a:t>T</a:t>
            </a:r>
            <a:r>
              <a:rPr lang="en-US" sz="1400" dirty="0" smtClean="0">
                <a:solidFill>
                  <a:schemeClr val="tx2"/>
                </a:solidFill>
                <a:latin typeface="Times New Roman" panose="02020603050405020304" pitchFamily="18" charset="0"/>
                <a:cs typeface="Times New Roman" panose="02020603050405020304" pitchFamily="18" charset="0"/>
              </a:rPr>
              <a:t>ransmitting one </a:t>
            </a:r>
            <a:r>
              <a:rPr lang="en-US" sz="1400" dirty="0">
                <a:solidFill>
                  <a:schemeClr val="tx2"/>
                </a:solidFill>
                <a:latin typeface="Times New Roman" panose="02020603050405020304" pitchFamily="18" charset="0"/>
                <a:cs typeface="Times New Roman" panose="02020603050405020304" pitchFamily="18" charset="0"/>
              </a:rPr>
              <a:t>s</a:t>
            </a:r>
            <a:r>
              <a:rPr lang="en-US" sz="1400" dirty="0" smtClean="0">
                <a:solidFill>
                  <a:schemeClr val="tx2"/>
                </a:solidFill>
                <a:latin typeface="Times New Roman" panose="02020603050405020304" pitchFamily="18" charset="0"/>
                <a:cs typeface="Times New Roman" panose="02020603050405020304" pitchFamily="18" charset="0"/>
              </a:rPr>
              <a:t>patial stream</a:t>
            </a:r>
          </a:p>
          <a:p>
            <a:pPr marL="285750" lvl="0" indent="-285750">
              <a:buFont typeface="Arial" panose="020B0604020202020204" pitchFamily="34" charset="0"/>
              <a:buChar char="•"/>
            </a:pPr>
            <a:r>
              <a:rPr lang="en-US" sz="1400" dirty="0" smtClean="0">
                <a:solidFill>
                  <a:schemeClr val="tx2"/>
                </a:solidFill>
                <a:latin typeface="Times New Roman" panose="02020603050405020304" pitchFamily="18" charset="0"/>
                <a:cs typeface="Times New Roman" panose="02020603050405020304" pitchFamily="18" charset="0"/>
              </a:rPr>
              <a:t>Noise floor: -89.9 </a:t>
            </a:r>
            <a:r>
              <a:rPr lang="en-US" sz="1400" dirty="0" err="1" smtClean="0">
                <a:solidFill>
                  <a:schemeClr val="tx2"/>
                </a:solidFill>
                <a:latin typeface="Times New Roman" panose="02020603050405020304" pitchFamily="18" charset="0"/>
                <a:cs typeface="Times New Roman" panose="02020603050405020304" pitchFamily="18" charset="0"/>
              </a:rPr>
              <a:t>dBm</a:t>
            </a:r>
            <a:endParaRPr lang="en-US" sz="1400" dirty="0" smtClean="0">
              <a:solidFill>
                <a:schemeClr val="tx2"/>
              </a:solidFill>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en-US" sz="1400" dirty="0" smtClean="0">
                <a:solidFill>
                  <a:schemeClr val="tx2"/>
                </a:solidFill>
                <a:latin typeface="Times New Roman" panose="02020603050405020304" pitchFamily="18" charset="0"/>
                <a:cs typeface="Times New Roman" panose="02020603050405020304" pitchFamily="18" charset="0"/>
              </a:rPr>
              <a:t>Receiver</a:t>
            </a:r>
            <a:r>
              <a:rPr lang="en-US" sz="1400" dirty="0">
                <a:solidFill>
                  <a:schemeClr val="tx2"/>
                </a:solidFill>
                <a:latin typeface="Times New Roman" panose="02020603050405020304" pitchFamily="18" charset="0"/>
                <a:cs typeface="Times New Roman" panose="02020603050405020304" pitchFamily="18" charset="0"/>
              </a:rPr>
              <a:t>: </a:t>
            </a:r>
            <a:r>
              <a:rPr lang="en-US" sz="1400" dirty="0" smtClean="0">
                <a:solidFill>
                  <a:schemeClr val="tx2"/>
                </a:solidFill>
                <a:latin typeface="Times New Roman" panose="02020603050405020304" pitchFamily="18" charset="0"/>
                <a:cs typeface="Times New Roman" panose="02020603050405020304" pitchFamily="18" charset="0"/>
              </a:rPr>
              <a:t>MMSE</a:t>
            </a:r>
            <a:endParaRPr lang="en-US" sz="1400" dirty="0">
              <a:solidFill>
                <a:schemeClr val="tx2"/>
              </a:solidFill>
              <a:latin typeface="Times New Roman" panose="02020603050405020304" pitchFamily="18" charset="0"/>
              <a:cs typeface="Times New Roman" panose="02020603050405020304" pitchFamily="18" charset="0"/>
            </a:endParaRPr>
          </a:p>
        </p:txBody>
      </p:sp>
      <p:sp>
        <p:nvSpPr>
          <p:cNvPr id="5" name="Rectangle 4"/>
          <p:cNvSpPr>
            <a:spLocks noGrp="1" noChangeArrowheads="1"/>
          </p:cNvSpPr>
          <p:nvPr>
            <p:ph type="dt" sz="half" idx="10"/>
          </p:nvPr>
        </p:nvSpPr>
        <p:spPr>
          <a:xfrm>
            <a:off x="696914" y="249452"/>
            <a:ext cx="992323" cy="207749"/>
          </a:xfrm>
          <a:ln/>
        </p:spPr>
        <p:txBody>
          <a:bodyPr/>
          <a:lstStyle>
            <a:lvl1pPr>
              <a:defRPr/>
            </a:lvl1pPr>
          </a:lstStyle>
          <a:p>
            <a:pPr>
              <a:defRPr/>
            </a:pPr>
            <a:r>
              <a:rPr lang="en-US" altLang="en-US" smtClean="0">
                <a:solidFill>
                  <a:srgbClr val="000000"/>
                </a:solidFill>
              </a:rPr>
              <a:t>November 2019  </a:t>
            </a:r>
            <a:endParaRPr lang="en-US" altLang="en-US">
              <a:solidFill>
                <a:srgbClr val="000000"/>
              </a:solidFill>
            </a:endParaRPr>
          </a:p>
        </p:txBody>
      </p:sp>
      <p:sp>
        <p:nvSpPr>
          <p:cNvPr id="6" name="Slide Number Placeholder 5"/>
          <p:cNvSpPr txBox="1">
            <a:spLocks/>
          </p:cNvSpPr>
          <p:nvPr/>
        </p:nvSpPr>
        <p:spPr bwMode="auto">
          <a:xfrm>
            <a:off x="4228587" y="4856560"/>
            <a:ext cx="76302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800" kern="1200" smtClean="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altLang="en-US" dirty="0" smtClean="0">
                <a:solidFill>
                  <a:srgbClr val="000000"/>
                </a:solidFill>
              </a:rPr>
              <a:t>Slide 13</a:t>
            </a:r>
            <a:endParaRPr lang="en-US" altLang="en-US" dirty="0">
              <a:solidFill>
                <a:srgbClr val="000000"/>
              </a:solidFill>
            </a:endParaRPr>
          </a:p>
        </p:txBody>
      </p:sp>
      <p:sp>
        <p:nvSpPr>
          <p:cNvPr id="7" name="Slide Number Placeholder 6"/>
          <p:cNvSpPr>
            <a:spLocks noGrp="1"/>
          </p:cNvSpPr>
          <p:nvPr>
            <p:ph type="sldNum" sz="quarter" idx="12"/>
          </p:nvPr>
        </p:nvSpPr>
        <p:spPr/>
        <p:txBody>
          <a:bodyPr/>
          <a:lstStyle/>
          <a:p>
            <a:r>
              <a:rPr lang="en-US" altLang="en-US" smtClean="0">
                <a:solidFill>
                  <a:srgbClr val="000000"/>
                </a:solidFill>
              </a:rPr>
              <a:t>Slide </a:t>
            </a:r>
            <a:fld id="{97287725-04B1-4114-BE7C-1DB7341F149F}" type="slidenum">
              <a:rPr lang="en-US" altLang="en-US" smtClean="0">
                <a:solidFill>
                  <a:srgbClr val="000000"/>
                </a:solidFill>
              </a:rPr>
              <a:pPr/>
              <a:t>13</a:t>
            </a:fld>
            <a:endParaRPr lang="en-US" altLang="en-US" smtClean="0">
              <a:solidFill>
                <a:srgbClr val="000000"/>
              </a:solidFill>
            </a:endParaRPr>
          </a:p>
          <a:p>
            <a:fld id="{EE2556C5-CE8C-6547-B838-EA80C61A4AF7}" type="slidenum">
              <a:rPr lang="en-US" smtClean="0">
                <a:solidFill>
                  <a:prstClr val="white"/>
                </a:solidFill>
              </a:rPr>
              <a:pPr/>
              <a:t>13</a:t>
            </a:fld>
            <a:endParaRPr lang="en-US" dirty="0">
              <a:solidFill>
                <a:prstClr val="white"/>
              </a:solidFill>
            </a:endParaRPr>
          </a:p>
        </p:txBody>
      </p:sp>
    </p:spTree>
    <p:extLst>
      <p:ext uri="{BB962C8B-B14F-4D97-AF65-F5344CB8AC3E}">
        <p14:creationId xmlns:p14="http://schemas.microsoft.com/office/powerpoint/2010/main" val="2634392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387417"/>
          </a:xfrm>
        </p:spPr>
        <p:txBody>
          <a:bodyPr/>
          <a:lstStyle/>
          <a:p>
            <a:r>
              <a:rPr lang="en-US" sz="2000" kern="1200" dirty="0" smtClean="0">
                <a:solidFill>
                  <a:srgbClr val="003C71"/>
                </a:solidFill>
                <a:ea typeface="Intel Clear"/>
                <a:cs typeface="Arial" panose="020B0604020202020204" pitchFamily="34" charset="0"/>
              </a:rPr>
              <a:t>Simulation </a:t>
            </a:r>
            <a:r>
              <a:rPr lang="en-US" sz="2000" kern="1200" dirty="0">
                <a:solidFill>
                  <a:srgbClr val="003C71"/>
                </a:solidFill>
                <a:ea typeface="Intel Clear"/>
                <a:cs typeface="Arial" panose="020B0604020202020204" pitchFamily="34" charset="0"/>
              </a:rPr>
              <a:t>Results, Example for 2 APs:  Area </a:t>
            </a:r>
            <a:r>
              <a:rPr lang="en-US" sz="2000" kern="1200" dirty="0" smtClean="0">
                <a:solidFill>
                  <a:srgbClr val="003C71"/>
                </a:solidFill>
                <a:ea typeface="Intel Clear"/>
                <a:cs typeface="Arial" panose="020B0604020202020204" pitchFamily="34" charset="0"/>
              </a:rPr>
              <a:t>Throughput</a:t>
            </a:r>
            <a:endParaRPr lang="en-US" sz="2000" dirty="0"/>
          </a:p>
        </p:txBody>
      </p:sp>
      <p:sp>
        <p:nvSpPr>
          <p:cNvPr id="3" name="Content Placeholder 2"/>
          <p:cNvSpPr>
            <a:spLocks noGrp="1"/>
          </p:cNvSpPr>
          <p:nvPr>
            <p:ph idx="1"/>
          </p:nvPr>
        </p:nvSpPr>
        <p:spPr>
          <a:xfrm>
            <a:off x="382621" y="901767"/>
            <a:ext cx="8456579" cy="3954793"/>
          </a:xfrm>
        </p:spPr>
        <p:txBody>
          <a:bodyPr/>
          <a:lstStyle/>
          <a:p>
            <a:r>
              <a:rPr lang="en-US" sz="1400" b="0" dirty="0" smtClean="0">
                <a:solidFill>
                  <a:schemeClr val="accent4">
                    <a:lumMod val="50000"/>
                  </a:schemeClr>
                </a:solidFill>
                <a:latin typeface="Times New Roman" panose="02020603050405020304" pitchFamily="18" charset="0"/>
                <a:cs typeface="Times New Roman" panose="02020603050405020304" pitchFamily="18" charset="0"/>
              </a:rPr>
              <a:t>STAs </a:t>
            </a:r>
            <a:r>
              <a:rPr lang="en-US" sz="1400" b="0" dirty="0">
                <a:solidFill>
                  <a:schemeClr val="accent4">
                    <a:lumMod val="50000"/>
                  </a:schemeClr>
                </a:solidFill>
                <a:latin typeface="Times New Roman" panose="02020603050405020304" pitchFamily="18" charset="0"/>
                <a:cs typeface="Times New Roman" panose="02020603050405020304" pitchFamily="18" charset="0"/>
              </a:rPr>
              <a:t>are moved vertically (1:41 m</a:t>
            </a:r>
            <a:r>
              <a:rPr lang="en-US" sz="1400" b="0" dirty="0" smtClean="0">
                <a:solidFill>
                  <a:schemeClr val="accent4">
                    <a:lumMod val="50000"/>
                  </a:schemeClr>
                </a:solidFill>
                <a:latin typeface="Times New Roman" panose="02020603050405020304" pitchFamily="18" charset="0"/>
                <a:cs typeface="Times New Roman" panose="02020603050405020304" pitchFamily="18" charset="0"/>
              </a:rPr>
              <a:t>)</a:t>
            </a:r>
            <a:endParaRPr lang="en-US" sz="1400" b="0" dirty="0"/>
          </a:p>
          <a:p>
            <a:r>
              <a:rPr lang="en-US" sz="1400" b="0" dirty="0"/>
              <a:t>If number of interfering STAs is lower than spatial degrees of freedom at each AP, per-AP IC performs the same as DSIC.</a:t>
            </a:r>
          </a:p>
          <a:p>
            <a:r>
              <a:rPr lang="en-US" sz="1400" b="0" dirty="0"/>
              <a:t>In 2 APs case, JR and Per-AP IC provide ~2.5× and ~1.8× throughput gain compared to single-AP respectively. </a:t>
            </a:r>
          </a:p>
          <a:p>
            <a:endParaRPr lang="en-US" sz="1400" b="0" dirty="0"/>
          </a:p>
        </p:txBody>
      </p:sp>
      <p:sp>
        <p:nvSpPr>
          <p:cNvPr id="4" name="Date Placeholder 3"/>
          <p:cNvSpPr>
            <a:spLocks noGrp="1"/>
          </p:cNvSpPr>
          <p:nvPr>
            <p:ph type="dt" sz="half" idx="10"/>
          </p:nvPr>
        </p:nvSpPr>
        <p:spPr/>
        <p:txBody>
          <a:bodyPr/>
          <a:lstStyle/>
          <a:p>
            <a:pPr>
              <a:defRPr/>
            </a:pPr>
            <a:r>
              <a:rPr lang="en-US" altLang="en-US" smtClean="0">
                <a:solidFill>
                  <a:srgbClr val="000000"/>
                </a:solidFill>
              </a:rPr>
              <a:t>November 2019  </a:t>
            </a:r>
            <a:endParaRPr lang="en-US" altLang="en-US" dirty="0">
              <a:solidFill>
                <a:srgbClr val="000000"/>
              </a:solidFill>
            </a:endParaRPr>
          </a:p>
        </p:txBody>
      </p:sp>
      <p:grpSp>
        <p:nvGrpSpPr>
          <p:cNvPr id="7" name="Group 6"/>
          <p:cNvGrpSpPr/>
          <p:nvPr/>
        </p:nvGrpSpPr>
        <p:grpSpPr>
          <a:xfrm>
            <a:off x="696914" y="2049294"/>
            <a:ext cx="3742383" cy="2693092"/>
            <a:chOff x="0" y="1706313"/>
            <a:chExt cx="3212625" cy="2409469"/>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06313"/>
              <a:ext cx="3212625" cy="2409469"/>
            </a:xfrm>
            <a:prstGeom prst="rect">
              <a:avLst/>
            </a:prstGeom>
          </p:spPr>
        </p:pic>
        <p:cxnSp>
          <p:nvCxnSpPr>
            <p:cNvPr id="9" name="Straight Arrow Connector 8"/>
            <p:cNvCxnSpPr/>
            <p:nvPr/>
          </p:nvCxnSpPr>
          <p:spPr>
            <a:xfrm>
              <a:off x="613994" y="2928894"/>
              <a:ext cx="855722" cy="9780"/>
            </a:xfrm>
            <a:prstGeom prst="straightConnector1">
              <a:avLst/>
            </a:prstGeom>
            <a:ln>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flipV="1">
              <a:off x="1469716" y="2175979"/>
              <a:ext cx="0" cy="752915"/>
            </a:xfrm>
            <a:prstGeom prst="straightConnector1">
              <a:avLst/>
            </a:prstGeom>
            <a:ln>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887165" y="2938674"/>
              <a:ext cx="309380" cy="169277"/>
            </a:xfrm>
            <a:prstGeom prst="rect">
              <a:avLst/>
            </a:prstGeom>
            <a:noFill/>
          </p:spPr>
          <p:txBody>
            <a:bodyPr vert="horz" wrap="none" lIns="0" tIns="0" rIns="0" bIns="0" rtlCol="0">
              <a:spAutoFit/>
            </a:bodyPr>
            <a:lstStyle/>
            <a:p>
              <a:r>
                <a:rPr lang="en-US" sz="1100" dirty="0" smtClean="0">
                  <a:solidFill>
                    <a:srgbClr val="003C71"/>
                  </a:solidFill>
                </a:rPr>
                <a:t>x=14</a:t>
              </a:r>
            </a:p>
          </p:txBody>
        </p:sp>
        <p:sp>
          <p:nvSpPr>
            <p:cNvPr id="12" name="TextBox 11"/>
            <p:cNvSpPr txBox="1"/>
            <p:nvPr/>
          </p:nvSpPr>
          <p:spPr>
            <a:xfrm>
              <a:off x="944072" y="2397026"/>
              <a:ext cx="426399" cy="169277"/>
            </a:xfrm>
            <a:prstGeom prst="rect">
              <a:avLst/>
            </a:prstGeom>
            <a:noFill/>
          </p:spPr>
          <p:txBody>
            <a:bodyPr vert="horz" wrap="none" lIns="0" tIns="0" rIns="0" bIns="0" rtlCol="0">
              <a:spAutoFit/>
            </a:bodyPr>
            <a:lstStyle/>
            <a:p>
              <a:r>
                <a:rPr lang="en-US" sz="1100" dirty="0" smtClean="0">
                  <a:solidFill>
                    <a:srgbClr val="003C71"/>
                  </a:solidFill>
                </a:rPr>
                <a:t>y=1:41</a:t>
              </a:r>
            </a:p>
          </p:txBody>
        </p:sp>
      </p:grpSp>
      <p:pic>
        <p:nvPicPr>
          <p:cNvPr id="13" name="Picture 12"/>
          <p:cNvPicPr>
            <a:picLocks noChangeAspect="1"/>
          </p:cNvPicPr>
          <p:nvPr/>
        </p:nvPicPr>
        <p:blipFill>
          <a:blip r:embed="rId3"/>
          <a:stretch>
            <a:fillRect/>
          </a:stretch>
        </p:blipFill>
        <p:spPr>
          <a:xfrm>
            <a:off x="4709799" y="2049294"/>
            <a:ext cx="3710936" cy="2786205"/>
          </a:xfrm>
          <a:prstGeom prst="rect">
            <a:avLst/>
          </a:prstGeom>
        </p:spPr>
      </p:pic>
      <p:sp>
        <p:nvSpPr>
          <p:cNvPr id="5" name="Footer Placeholder 4"/>
          <p:cNvSpPr>
            <a:spLocks noGrp="1"/>
          </p:cNvSpPr>
          <p:nvPr>
            <p:ph type="ftr" sz="quarter" idx="11"/>
          </p:nvPr>
        </p:nvSpPr>
        <p:spPr/>
        <p:txBody>
          <a:bodyPr/>
          <a:lstStyle/>
          <a:p>
            <a:pPr>
              <a:defRPr/>
            </a:pPr>
            <a:r>
              <a:rPr lang="en-US" altLang="en-US" smtClean="0">
                <a:solidFill>
                  <a:srgbClr val="000000"/>
                </a:solidFill>
              </a:rPr>
              <a:t>Roya Doostnejad, Intel Corporation</a:t>
            </a:r>
            <a:endParaRPr lang="en-US" altLang="en-US" dirty="0">
              <a:solidFill>
                <a:srgbClr val="000000"/>
              </a:solidFill>
            </a:endParaRPr>
          </a:p>
        </p:txBody>
      </p:sp>
      <p:sp>
        <p:nvSpPr>
          <p:cNvPr id="15" name="Slide Number Placeholder 14"/>
          <p:cNvSpPr>
            <a:spLocks noGrp="1"/>
          </p:cNvSpPr>
          <p:nvPr>
            <p:ph type="sldNum" sz="quarter" idx="12"/>
          </p:nvPr>
        </p:nvSpPr>
        <p:spPr/>
        <p:txBody>
          <a:bodyPr/>
          <a:lstStyle/>
          <a:p>
            <a:pPr>
              <a:defRPr/>
            </a:pPr>
            <a:r>
              <a:rPr lang="en-US" altLang="en-US" smtClean="0">
                <a:solidFill>
                  <a:srgbClr val="000000"/>
                </a:solidFill>
              </a:rPr>
              <a:t>Slide </a:t>
            </a:r>
            <a:fld id="{0391809B-2015-42AC-9A4A-427CE29EAC4D}" type="slidenum">
              <a:rPr lang="en-US" altLang="en-US" smtClean="0">
                <a:solidFill>
                  <a:srgbClr val="000000"/>
                </a:solidFill>
              </a:rPr>
              <a:pPr>
                <a:defRPr/>
              </a:pPr>
              <a:t>14</a:t>
            </a:fld>
            <a:endParaRPr lang="en-US" altLang="en-US">
              <a:solidFill>
                <a:srgbClr val="000000"/>
              </a:solidFill>
            </a:endParaRPr>
          </a:p>
        </p:txBody>
      </p:sp>
    </p:spTree>
    <p:extLst>
      <p:ext uri="{BB962C8B-B14F-4D97-AF65-F5344CB8AC3E}">
        <p14:creationId xmlns:p14="http://schemas.microsoft.com/office/powerpoint/2010/main" val="34592507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 Performance: 2 APs</a:t>
            </a:r>
            <a:endParaRPr lang="en-US" dirty="0"/>
          </a:p>
        </p:txBody>
      </p:sp>
      <p:sp>
        <p:nvSpPr>
          <p:cNvPr id="3" name="Content Placeholder 2"/>
          <p:cNvSpPr>
            <a:spLocks noGrp="1"/>
          </p:cNvSpPr>
          <p:nvPr>
            <p:ph idx="1"/>
          </p:nvPr>
        </p:nvSpPr>
        <p:spPr>
          <a:xfrm>
            <a:off x="685800" y="1235122"/>
            <a:ext cx="7772400" cy="3621438"/>
          </a:xfrm>
        </p:spPr>
        <p:txBody>
          <a:bodyPr/>
          <a:lstStyle/>
          <a:p>
            <a:r>
              <a:rPr lang="en-US" sz="1600" b="0" dirty="0" smtClean="0"/>
              <a:t>High interference/ Cell Edge</a:t>
            </a:r>
            <a:endParaRPr lang="en-US" sz="1600" b="0" dirty="0"/>
          </a:p>
        </p:txBody>
      </p:sp>
      <p:sp>
        <p:nvSpPr>
          <p:cNvPr id="4" name="Date Placeholder 3"/>
          <p:cNvSpPr>
            <a:spLocks noGrp="1"/>
          </p:cNvSpPr>
          <p:nvPr>
            <p:ph type="dt" sz="half" idx="10"/>
          </p:nvPr>
        </p:nvSpPr>
        <p:spPr/>
        <p:txBody>
          <a:bodyPr/>
          <a:lstStyle/>
          <a:p>
            <a:pPr>
              <a:defRPr/>
            </a:pPr>
            <a:r>
              <a:rPr lang="en-US" altLang="en-US" smtClean="0">
                <a:solidFill>
                  <a:srgbClr val="000000"/>
                </a:solidFill>
              </a:rPr>
              <a:t>November 2019  </a:t>
            </a:r>
            <a:endParaRPr lang="en-US" altLang="en-US" dirty="0">
              <a:solidFill>
                <a:srgbClr val="000000"/>
              </a:solidFill>
            </a:endParaRPr>
          </a:p>
        </p:txBody>
      </p:sp>
      <p:pic>
        <p:nvPicPr>
          <p:cNvPr id="9" name="Picture 8"/>
          <p:cNvPicPr>
            <a:picLocks noChangeAspect="1"/>
          </p:cNvPicPr>
          <p:nvPr/>
        </p:nvPicPr>
        <p:blipFill>
          <a:blip r:embed="rId2"/>
          <a:stretch>
            <a:fillRect/>
          </a:stretch>
        </p:blipFill>
        <p:spPr>
          <a:xfrm>
            <a:off x="4402575" y="1648730"/>
            <a:ext cx="4055625" cy="3045000"/>
          </a:xfrm>
          <a:prstGeom prst="rect">
            <a:avLst/>
          </a:prstGeom>
        </p:spPr>
      </p:pic>
      <p:pic>
        <p:nvPicPr>
          <p:cNvPr id="10" name="Picture 9"/>
          <p:cNvPicPr>
            <a:picLocks noChangeAspect="1"/>
          </p:cNvPicPr>
          <p:nvPr/>
        </p:nvPicPr>
        <p:blipFill>
          <a:blip r:embed="rId3"/>
          <a:stretch>
            <a:fillRect/>
          </a:stretch>
        </p:blipFill>
        <p:spPr>
          <a:xfrm>
            <a:off x="685800" y="1648730"/>
            <a:ext cx="4055625" cy="3045000"/>
          </a:xfrm>
          <a:prstGeom prst="rect">
            <a:avLst/>
          </a:prstGeom>
        </p:spPr>
      </p:pic>
      <p:sp>
        <p:nvSpPr>
          <p:cNvPr id="5" name="Footer Placeholder 4"/>
          <p:cNvSpPr>
            <a:spLocks noGrp="1"/>
          </p:cNvSpPr>
          <p:nvPr>
            <p:ph type="ftr" sz="quarter" idx="11"/>
          </p:nvPr>
        </p:nvSpPr>
        <p:spPr/>
        <p:txBody>
          <a:bodyPr/>
          <a:lstStyle/>
          <a:p>
            <a:pPr>
              <a:defRPr/>
            </a:pPr>
            <a:r>
              <a:rPr lang="en-US" altLang="en-US" smtClean="0">
                <a:solidFill>
                  <a:srgbClr val="000000"/>
                </a:solidFill>
              </a:rPr>
              <a:t>Roya Doostnejad, Intel Corporation</a:t>
            </a:r>
            <a:endParaRPr lang="en-US" altLang="en-US" dirty="0">
              <a:solidFill>
                <a:srgbClr val="000000"/>
              </a:solidFill>
            </a:endParaRPr>
          </a:p>
        </p:txBody>
      </p:sp>
      <p:sp>
        <p:nvSpPr>
          <p:cNvPr id="7" name="Slide Number Placeholder 6"/>
          <p:cNvSpPr>
            <a:spLocks noGrp="1"/>
          </p:cNvSpPr>
          <p:nvPr>
            <p:ph type="sldNum" sz="quarter" idx="12"/>
          </p:nvPr>
        </p:nvSpPr>
        <p:spPr/>
        <p:txBody>
          <a:bodyPr/>
          <a:lstStyle/>
          <a:p>
            <a:pPr>
              <a:defRPr/>
            </a:pPr>
            <a:r>
              <a:rPr lang="en-US" altLang="en-US" smtClean="0">
                <a:solidFill>
                  <a:srgbClr val="000000"/>
                </a:solidFill>
              </a:rPr>
              <a:t>Slide </a:t>
            </a:r>
            <a:fld id="{0391809B-2015-42AC-9A4A-427CE29EAC4D}" type="slidenum">
              <a:rPr lang="en-US" altLang="en-US" smtClean="0">
                <a:solidFill>
                  <a:srgbClr val="000000"/>
                </a:solidFill>
              </a:rPr>
              <a:pPr>
                <a:defRPr/>
              </a:pPr>
              <a:t>15</a:t>
            </a:fld>
            <a:endParaRPr lang="en-US" altLang="en-US">
              <a:solidFill>
                <a:srgbClr val="000000"/>
              </a:solidFill>
            </a:endParaRPr>
          </a:p>
        </p:txBody>
      </p:sp>
    </p:spTree>
    <p:extLst>
      <p:ext uri="{BB962C8B-B14F-4D97-AF65-F5344CB8AC3E}">
        <p14:creationId xmlns:p14="http://schemas.microsoft.com/office/powerpoint/2010/main" val="29692114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000" b="1" kern="1200" dirty="0">
                <a:solidFill>
                  <a:srgbClr val="003C71"/>
                </a:solidFill>
                <a:ea typeface="Intel Clear"/>
              </a:rPr>
              <a:t>Simulation Results, Example for 2 APs:  Area Throughput</a:t>
            </a:r>
            <a:endParaRPr lang="en-US" dirty="0"/>
          </a:p>
        </p:txBody>
      </p:sp>
      <p:grpSp>
        <p:nvGrpSpPr>
          <p:cNvPr id="5" name="Group 4"/>
          <p:cNvGrpSpPr/>
          <p:nvPr/>
        </p:nvGrpSpPr>
        <p:grpSpPr>
          <a:xfrm>
            <a:off x="495301" y="1939451"/>
            <a:ext cx="3943055" cy="2801162"/>
            <a:chOff x="0" y="1821571"/>
            <a:chExt cx="2968122" cy="2226092"/>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21571"/>
              <a:ext cx="2968122" cy="2226092"/>
            </a:xfrm>
            <a:prstGeom prst="rect">
              <a:avLst/>
            </a:prstGeom>
          </p:spPr>
        </p:pic>
        <p:cxnSp>
          <p:nvCxnSpPr>
            <p:cNvPr id="7" name="Straight Arrow Connector 6"/>
            <p:cNvCxnSpPr/>
            <p:nvPr/>
          </p:nvCxnSpPr>
          <p:spPr>
            <a:xfrm>
              <a:off x="389056" y="2928894"/>
              <a:ext cx="535124" cy="0"/>
            </a:xfrm>
            <a:prstGeom prst="straightConnector1">
              <a:avLst/>
            </a:prstGeom>
            <a:ln>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flipV="1">
              <a:off x="438812" y="2175979"/>
              <a:ext cx="0" cy="752915"/>
            </a:xfrm>
            <a:prstGeom prst="straightConnector1">
              <a:avLst/>
            </a:prstGeom>
            <a:ln>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501928" y="2929130"/>
              <a:ext cx="309380" cy="169277"/>
            </a:xfrm>
            <a:prstGeom prst="rect">
              <a:avLst/>
            </a:prstGeom>
            <a:noFill/>
          </p:spPr>
          <p:txBody>
            <a:bodyPr vert="horz" wrap="none" lIns="0" tIns="0" rIns="0" bIns="0" rtlCol="0">
              <a:spAutoFit/>
            </a:bodyPr>
            <a:lstStyle/>
            <a:p>
              <a:r>
                <a:rPr lang="en-US" sz="1100" dirty="0" smtClean="0">
                  <a:solidFill>
                    <a:srgbClr val="003C71"/>
                  </a:solidFill>
                </a:rPr>
                <a:t>x=14</a:t>
              </a:r>
            </a:p>
          </p:txBody>
        </p:sp>
        <p:sp>
          <p:nvSpPr>
            <p:cNvPr id="10" name="TextBox 9"/>
            <p:cNvSpPr txBox="1"/>
            <p:nvPr/>
          </p:nvSpPr>
          <p:spPr>
            <a:xfrm>
              <a:off x="488569" y="2437595"/>
              <a:ext cx="426399" cy="169277"/>
            </a:xfrm>
            <a:prstGeom prst="rect">
              <a:avLst/>
            </a:prstGeom>
            <a:noFill/>
          </p:spPr>
          <p:txBody>
            <a:bodyPr vert="horz" wrap="none" lIns="0" tIns="0" rIns="0" bIns="0" rtlCol="0">
              <a:spAutoFit/>
            </a:bodyPr>
            <a:lstStyle/>
            <a:p>
              <a:r>
                <a:rPr lang="en-US" sz="1100" dirty="0" smtClean="0">
                  <a:solidFill>
                    <a:srgbClr val="003C71"/>
                  </a:solidFill>
                </a:rPr>
                <a:t>y=1:41</a:t>
              </a:r>
            </a:p>
          </p:txBody>
        </p:sp>
      </p:grpSp>
      <p:pic>
        <p:nvPicPr>
          <p:cNvPr id="11" name="Picture 10"/>
          <p:cNvPicPr>
            <a:picLocks noChangeAspect="1"/>
          </p:cNvPicPr>
          <p:nvPr/>
        </p:nvPicPr>
        <p:blipFill>
          <a:blip r:embed="rId3"/>
          <a:stretch>
            <a:fillRect/>
          </a:stretch>
        </p:blipFill>
        <p:spPr>
          <a:xfrm>
            <a:off x="4610101" y="1753587"/>
            <a:ext cx="4055625" cy="3045000"/>
          </a:xfrm>
          <a:prstGeom prst="rect">
            <a:avLst/>
          </a:prstGeom>
        </p:spPr>
      </p:pic>
      <p:sp>
        <p:nvSpPr>
          <p:cNvPr id="12" name="TextBox 11"/>
          <p:cNvSpPr txBox="1"/>
          <p:nvPr/>
        </p:nvSpPr>
        <p:spPr>
          <a:xfrm>
            <a:off x="792887" y="1297066"/>
            <a:ext cx="7634428" cy="215444"/>
          </a:xfrm>
          <a:prstGeom prst="rect">
            <a:avLst/>
          </a:prstGeom>
          <a:noFill/>
        </p:spPr>
        <p:txBody>
          <a:bodyPr vert="horz" wrap="square" lIns="0" tIns="0" rIns="0" bIns="0" rtlCol="0">
            <a:spAutoFit/>
          </a:bodyPr>
          <a:lstStyle/>
          <a:p>
            <a:pPr marL="171450" indent="-171450">
              <a:buFont typeface="Arial" panose="020B0604020202020204" pitchFamily="34" charset="0"/>
              <a:buChar char="•"/>
            </a:pPr>
            <a:r>
              <a:rPr lang="en-US" sz="1400" dirty="0" smtClean="0">
                <a:solidFill>
                  <a:schemeClr val="tx2"/>
                </a:solidFill>
              </a:rPr>
              <a:t>JR performs the same as per-AP IC because of power imbalance of STAs at receiving nodes.</a:t>
            </a:r>
          </a:p>
        </p:txBody>
      </p:sp>
      <p:sp>
        <p:nvSpPr>
          <p:cNvPr id="13" name="Date Placeholder 12"/>
          <p:cNvSpPr>
            <a:spLocks noGrp="1"/>
          </p:cNvSpPr>
          <p:nvPr>
            <p:ph type="dt" sz="half" idx="10"/>
          </p:nvPr>
        </p:nvSpPr>
        <p:spPr/>
        <p:txBody>
          <a:bodyPr/>
          <a:lstStyle/>
          <a:p>
            <a:pPr>
              <a:defRPr/>
            </a:pPr>
            <a:r>
              <a:rPr lang="en-US" altLang="en-US" smtClean="0">
                <a:solidFill>
                  <a:srgbClr val="000000"/>
                </a:solidFill>
              </a:rPr>
              <a:t>November 2019  </a:t>
            </a:r>
            <a:endParaRPr lang="en-US" altLang="en-US" dirty="0">
              <a:solidFill>
                <a:srgbClr val="000000"/>
              </a:solidFill>
            </a:endParaRPr>
          </a:p>
        </p:txBody>
      </p:sp>
      <p:sp>
        <p:nvSpPr>
          <p:cNvPr id="14" name="Slide Number Placeholder 5"/>
          <p:cNvSpPr txBox="1">
            <a:spLocks/>
          </p:cNvSpPr>
          <p:nvPr/>
        </p:nvSpPr>
        <p:spPr bwMode="auto">
          <a:xfrm>
            <a:off x="4228587" y="4856560"/>
            <a:ext cx="76302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800" kern="1200" smtClean="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altLang="en-US" dirty="0" smtClean="0">
                <a:solidFill>
                  <a:srgbClr val="000000"/>
                </a:solidFill>
              </a:rPr>
              <a:t>Slide 16</a:t>
            </a:r>
          </a:p>
        </p:txBody>
      </p:sp>
      <p:sp>
        <p:nvSpPr>
          <p:cNvPr id="4" name="Slide Number Placeholder 3"/>
          <p:cNvSpPr>
            <a:spLocks noGrp="1"/>
          </p:cNvSpPr>
          <p:nvPr>
            <p:ph type="sldNum" sz="quarter" idx="12"/>
          </p:nvPr>
        </p:nvSpPr>
        <p:spPr/>
        <p:txBody>
          <a:bodyPr/>
          <a:lstStyle/>
          <a:p>
            <a:r>
              <a:rPr lang="en-US" altLang="en-US" smtClean="0">
                <a:solidFill>
                  <a:srgbClr val="000000"/>
                </a:solidFill>
              </a:rPr>
              <a:t>Slide </a:t>
            </a:r>
            <a:fld id="{97287725-04B1-4114-BE7C-1DB7341F149F}" type="slidenum">
              <a:rPr lang="en-US" altLang="en-US" smtClean="0">
                <a:solidFill>
                  <a:srgbClr val="000000"/>
                </a:solidFill>
              </a:rPr>
              <a:pPr/>
              <a:t>16</a:t>
            </a:fld>
            <a:endParaRPr lang="en-US" altLang="en-US" smtClean="0">
              <a:solidFill>
                <a:srgbClr val="000000"/>
              </a:solidFill>
            </a:endParaRPr>
          </a:p>
          <a:p>
            <a:fld id="{EE2556C5-CE8C-6547-B838-EA80C61A4AF7}" type="slidenum">
              <a:rPr lang="en-US" smtClean="0">
                <a:solidFill>
                  <a:prstClr val="white"/>
                </a:solidFill>
              </a:rPr>
              <a:pPr/>
              <a:t>16</a:t>
            </a:fld>
            <a:endParaRPr lang="en-US" dirty="0">
              <a:solidFill>
                <a:prstClr val="white"/>
              </a:solidFill>
            </a:endParaRPr>
          </a:p>
        </p:txBody>
      </p:sp>
    </p:spTree>
    <p:extLst>
      <p:ext uri="{BB962C8B-B14F-4D97-AF65-F5344CB8AC3E}">
        <p14:creationId xmlns:p14="http://schemas.microsoft.com/office/powerpoint/2010/main" val="2921282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08874" y="585444"/>
            <a:ext cx="8229600" cy="521246"/>
          </a:xfrm>
        </p:spPr>
        <p:txBody>
          <a:bodyPr/>
          <a:lstStyle/>
          <a:p>
            <a:r>
              <a:rPr lang="en-US" dirty="0"/>
              <a:t>PER Performance: 2 APs</a:t>
            </a:r>
          </a:p>
        </p:txBody>
      </p:sp>
      <p:sp>
        <p:nvSpPr>
          <p:cNvPr id="4" name="TextBox 3"/>
          <p:cNvSpPr txBox="1"/>
          <p:nvPr/>
        </p:nvSpPr>
        <p:spPr>
          <a:xfrm>
            <a:off x="6361902" y="4138841"/>
            <a:ext cx="354264" cy="169277"/>
          </a:xfrm>
          <a:prstGeom prst="rect">
            <a:avLst/>
          </a:prstGeom>
          <a:noFill/>
        </p:spPr>
        <p:txBody>
          <a:bodyPr vert="horz" wrap="none" lIns="0" tIns="0" rIns="0" bIns="0" rtlCol="0">
            <a:spAutoFit/>
          </a:bodyPr>
          <a:lstStyle/>
          <a:p>
            <a:r>
              <a:rPr lang="en-US" sz="1100" dirty="0" smtClean="0">
                <a:solidFill>
                  <a:srgbClr val="003C71"/>
                </a:solidFill>
              </a:rPr>
              <a:t>STA1</a:t>
            </a:r>
          </a:p>
        </p:txBody>
      </p:sp>
      <p:sp>
        <p:nvSpPr>
          <p:cNvPr id="5" name="TextBox 4"/>
          <p:cNvSpPr txBox="1"/>
          <p:nvPr/>
        </p:nvSpPr>
        <p:spPr>
          <a:xfrm>
            <a:off x="2219266" y="4223480"/>
            <a:ext cx="354264" cy="169277"/>
          </a:xfrm>
          <a:prstGeom prst="rect">
            <a:avLst/>
          </a:prstGeom>
          <a:noFill/>
        </p:spPr>
        <p:txBody>
          <a:bodyPr vert="horz" wrap="none" lIns="0" tIns="0" rIns="0" bIns="0" rtlCol="0">
            <a:spAutoFit/>
          </a:bodyPr>
          <a:lstStyle/>
          <a:p>
            <a:r>
              <a:rPr lang="en-US" sz="1100" dirty="0" smtClean="0">
                <a:solidFill>
                  <a:srgbClr val="003C71"/>
                </a:solidFill>
              </a:rPr>
              <a:t>STA3</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0062" y="1245824"/>
            <a:ext cx="3687770" cy="2764774"/>
          </a:xfrm>
          <a:prstGeom prst="rect">
            <a:avLst/>
          </a:prstGeom>
        </p:spPr>
      </p:pic>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6914" y="1245824"/>
            <a:ext cx="3826760" cy="2868976"/>
          </a:xfrm>
          <a:prstGeom prst="rect">
            <a:avLst/>
          </a:prstGeom>
        </p:spPr>
      </p:pic>
      <p:sp>
        <p:nvSpPr>
          <p:cNvPr id="7" name="Date Placeholder 6"/>
          <p:cNvSpPr>
            <a:spLocks noGrp="1"/>
          </p:cNvSpPr>
          <p:nvPr>
            <p:ph type="dt" sz="half" idx="10"/>
          </p:nvPr>
        </p:nvSpPr>
        <p:spPr/>
        <p:txBody>
          <a:bodyPr/>
          <a:lstStyle/>
          <a:p>
            <a:pPr>
              <a:defRPr/>
            </a:pPr>
            <a:r>
              <a:rPr lang="en-US" altLang="en-US" smtClean="0">
                <a:solidFill>
                  <a:srgbClr val="000000"/>
                </a:solidFill>
              </a:rPr>
              <a:t>November 2019  </a:t>
            </a:r>
            <a:endParaRPr lang="en-US" altLang="en-US" dirty="0">
              <a:solidFill>
                <a:srgbClr val="000000"/>
              </a:solidFill>
            </a:endParaRPr>
          </a:p>
        </p:txBody>
      </p:sp>
      <p:sp>
        <p:nvSpPr>
          <p:cNvPr id="12" name="Slide Number Placeholder 5"/>
          <p:cNvSpPr txBox="1">
            <a:spLocks/>
          </p:cNvSpPr>
          <p:nvPr/>
        </p:nvSpPr>
        <p:spPr bwMode="auto">
          <a:xfrm>
            <a:off x="4228587" y="4856560"/>
            <a:ext cx="76302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800" kern="1200" smtClean="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altLang="en-US" dirty="0" smtClean="0">
                <a:solidFill>
                  <a:srgbClr val="000000"/>
                </a:solidFill>
              </a:rPr>
              <a:t>Slide 17</a:t>
            </a:r>
            <a:endParaRPr lang="en-US" altLang="en-US" dirty="0">
              <a:solidFill>
                <a:srgbClr val="000000"/>
              </a:solidFill>
            </a:endParaRPr>
          </a:p>
        </p:txBody>
      </p:sp>
      <p:sp>
        <p:nvSpPr>
          <p:cNvPr id="8" name="Slide Number Placeholder 7"/>
          <p:cNvSpPr>
            <a:spLocks noGrp="1"/>
          </p:cNvSpPr>
          <p:nvPr>
            <p:ph type="sldNum" sz="quarter" idx="12"/>
          </p:nvPr>
        </p:nvSpPr>
        <p:spPr/>
        <p:txBody>
          <a:bodyPr/>
          <a:lstStyle/>
          <a:p>
            <a:r>
              <a:rPr lang="en-US" altLang="en-US" smtClean="0">
                <a:solidFill>
                  <a:srgbClr val="000000"/>
                </a:solidFill>
              </a:rPr>
              <a:t>Slide </a:t>
            </a:r>
            <a:fld id="{97287725-04B1-4114-BE7C-1DB7341F149F}" type="slidenum">
              <a:rPr lang="en-US" altLang="en-US" smtClean="0">
                <a:solidFill>
                  <a:srgbClr val="000000"/>
                </a:solidFill>
              </a:rPr>
              <a:pPr/>
              <a:t>17</a:t>
            </a:fld>
            <a:endParaRPr lang="en-US" altLang="en-US" smtClean="0">
              <a:solidFill>
                <a:srgbClr val="000000"/>
              </a:solidFill>
            </a:endParaRPr>
          </a:p>
          <a:p>
            <a:fld id="{EE2556C5-CE8C-6547-B838-EA80C61A4AF7}" type="slidenum">
              <a:rPr lang="en-US" smtClean="0">
                <a:solidFill>
                  <a:prstClr val="white"/>
                </a:solidFill>
              </a:rPr>
              <a:pPr/>
              <a:t>17</a:t>
            </a:fld>
            <a:endParaRPr lang="en-US" dirty="0">
              <a:solidFill>
                <a:prstClr val="white"/>
              </a:solidFill>
            </a:endParaRPr>
          </a:p>
        </p:txBody>
      </p:sp>
    </p:spTree>
    <p:extLst>
      <p:ext uri="{BB962C8B-B14F-4D97-AF65-F5344CB8AC3E}">
        <p14:creationId xmlns:p14="http://schemas.microsoft.com/office/powerpoint/2010/main" val="648889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881" y="517203"/>
            <a:ext cx="8878110" cy="569079"/>
          </a:xfrm>
        </p:spPr>
        <p:txBody>
          <a:bodyPr/>
          <a:lstStyle/>
          <a:p>
            <a:r>
              <a:rPr lang="en-US" sz="1800" b="1" dirty="0">
                <a:solidFill>
                  <a:srgbClr val="003C71"/>
                </a:solidFill>
              </a:rPr>
              <a:t>Simulation </a:t>
            </a:r>
            <a:r>
              <a:rPr lang="en-US" sz="1800" b="1" dirty="0" smtClean="0">
                <a:solidFill>
                  <a:srgbClr val="003C71"/>
                </a:solidFill>
              </a:rPr>
              <a:t>Results: </a:t>
            </a:r>
            <a:r>
              <a:rPr lang="en-US" sz="1800" b="1" dirty="0">
                <a:solidFill>
                  <a:srgbClr val="003C71"/>
                </a:solidFill>
              </a:rPr>
              <a:t>Example for 4 APs: Area Throughput </a:t>
            </a:r>
            <a:r>
              <a:rPr lang="en-US" sz="1800" b="1" dirty="0" smtClean="0">
                <a:solidFill>
                  <a:srgbClr val="003C71"/>
                </a:solidFill>
              </a:rPr>
              <a:t>/Packet </a:t>
            </a:r>
            <a:r>
              <a:rPr lang="en-US" sz="1800" b="1" dirty="0">
                <a:solidFill>
                  <a:srgbClr val="003C71"/>
                </a:solidFill>
              </a:rPr>
              <a:t>Error Rate (PER</a:t>
            </a:r>
            <a:r>
              <a:rPr lang="en-US" sz="1800" b="1" dirty="0" smtClean="0">
                <a:solidFill>
                  <a:srgbClr val="003C71"/>
                </a:solidFill>
              </a:rPr>
              <a:t>)</a:t>
            </a:r>
            <a:endParaRPr lang="en-US" sz="1800" b="1" dirty="0"/>
          </a:p>
        </p:txBody>
      </p:sp>
      <p:grpSp>
        <p:nvGrpSpPr>
          <p:cNvPr id="4" name="Group 3"/>
          <p:cNvGrpSpPr/>
          <p:nvPr/>
        </p:nvGrpSpPr>
        <p:grpSpPr>
          <a:xfrm>
            <a:off x="51881" y="2380034"/>
            <a:ext cx="2827797" cy="2259535"/>
            <a:chOff x="-128365" y="1594089"/>
            <a:chExt cx="2984032" cy="2238024"/>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365" y="1594089"/>
              <a:ext cx="2984032" cy="2238024"/>
            </a:xfrm>
            <a:prstGeom prst="rect">
              <a:avLst/>
            </a:prstGeom>
          </p:spPr>
        </p:pic>
        <p:cxnSp>
          <p:nvCxnSpPr>
            <p:cNvPr id="9" name="Straight Arrow Connector 8"/>
            <p:cNvCxnSpPr/>
            <p:nvPr/>
          </p:nvCxnSpPr>
          <p:spPr>
            <a:xfrm>
              <a:off x="513434" y="2293274"/>
              <a:ext cx="464534" cy="0"/>
            </a:xfrm>
            <a:prstGeom prst="straightConnector1">
              <a:avLst/>
            </a:prstGeom>
            <a:ln>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flipV="1">
              <a:off x="970950" y="1903081"/>
              <a:ext cx="0" cy="327619"/>
            </a:xfrm>
            <a:prstGeom prst="straightConnector1">
              <a:avLst/>
            </a:prstGeom>
            <a:ln>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591011" y="2368141"/>
              <a:ext cx="309380" cy="169277"/>
            </a:xfrm>
            <a:prstGeom prst="rect">
              <a:avLst/>
            </a:prstGeom>
            <a:noFill/>
          </p:spPr>
          <p:txBody>
            <a:bodyPr vert="horz" wrap="none" lIns="0" tIns="0" rIns="0" bIns="0" rtlCol="0">
              <a:spAutoFit/>
            </a:bodyPr>
            <a:lstStyle/>
            <a:p>
              <a:r>
                <a:rPr lang="en-US" sz="1100" dirty="0" smtClean="0">
                  <a:solidFill>
                    <a:srgbClr val="003C71"/>
                  </a:solidFill>
                </a:rPr>
                <a:t>x=10</a:t>
              </a:r>
            </a:p>
          </p:txBody>
        </p:sp>
        <p:sp>
          <p:nvSpPr>
            <p:cNvPr id="12" name="TextBox 11"/>
            <p:cNvSpPr txBox="1"/>
            <p:nvPr/>
          </p:nvSpPr>
          <p:spPr>
            <a:xfrm>
              <a:off x="1071206" y="2013283"/>
              <a:ext cx="426399" cy="169277"/>
            </a:xfrm>
            <a:prstGeom prst="rect">
              <a:avLst/>
            </a:prstGeom>
            <a:noFill/>
          </p:spPr>
          <p:txBody>
            <a:bodyPr vert="horz" wrap="none" lIns="0" tIns="0" rIns="0" bIns="0" rtlCol="0">
              <a:spAutoFit/>
            </a:bodyPr>
            <a:lstStyle/>
            <a:p>
              <a:r>
                <a:rPr lang="en-US" sz="1100" dirty="0" smtClean="0">
                  <a:solidFill>
                    <a:srgbClr val="003C71"/>
                  </a:solidFill>
                </a:rPr>
                <a:t>y=1:21</a:t>
              </a:r>
            </a:p>
          </p:txBody>
        </p:sp>
      </p:grpSp>
      <p:pic>
        <p:nvPicPr>
          <p:cNvPr id="13" name="Picture 12"/>
          <p:cNvPicPr>
            <a:picLocks noChangeAspect="1"/>
          </p:cNvPicPr>
          <p:nvPr/>
        </p:nvPicPr>
        <p:blipFill>
          <a:blip r:embed="rId3"/>
          <a:stretch>
            <a:fillRect/>
          </a:stretch>
        </p:blipFill>
        <p:spPr>
          <a:xfrm>
            <a:off x="5496594" y="2211420"/>
            <a:ext cx="3429086" cy="2574588"/>
          </a:xfrm>
          <a:prstGeom prst="rect">
            <a:avLst/>
          </a:prstGeom>
        </p:spPr>
      </p:pic>
      <mc:AlternateContent xmlns:mc="http://schemas.openxmlformats.org/markup-compatibility/2006" xmlns:a14="http://schemas.microsoft.com/office/drawing/2010/main">
        <mc:Choice Requires="a14">
          <p:sp>
            <p:nvSpPr>
              <p:cNvPr id="15" name="TextBox 14"/>
              <p:cNvSpPr txBox="1"/>
              <p:nvPr/>
            </p:nvSpPr>
            <p:spPr>
              <a:xfrm>
                <a:off x="345550" y="1132591"/>
                <a:ext cx="8584441" cy="923330"/>
              </a:xfrm>
              <a:prstGeom prst="rect">
                <a:avLst/>
              </a:prstGeom>
              <a:noFill/>
            </p:spPr>
            <p:txBody>
              <a:bodyPr vert="horz" wrap="square" lIns="0" tIns="0" rIns="0" bIns="0" rtlCol="0">
                <a:spAutoFit/>
              </a:bodyPr>
              <a:lstStyle/>
              <a:p>
                <a:pPr marL="171450" indent="-171450">
                  <a:buFont typeface="Arial" panose="020B0604020202020204" pitchFamily="34" charset="0"/>
                  <a:buChar char="•"/>
                </a:pPr>
                <a:r>
                  <a:rPr lang="en-US" sz="1500" dirty="0" smtClean="0">
                    <a:solidFill>
                      <a:schemeClr val="accent4">
                        <a:lumMod val="50000"/>
                      </a:schemeClr>
                    </a:solidFill>
                    <a:latin typeface="Times New Roman" panose="02020603050405020304" pitchFamily="18" charset="0"/>
                    <a:cs typeface="Times New Roman" panose="02020603050405020304" pitchFamily="18" charset="0"/>
                  </a:rPr>
                  <a:t>Number of antennas at each AP=4, Number of STAs=8</a:t>
                </a:r>
              </a:p>
              <a:p>
                <a:pPr marL="171450" indent="-171450">
                  <a:buFont typeface="Arial" panose="020B0604020202020204" pitchFamily="34" charset="0"/>
                  <a:buChar char="•"/>
                </a:pPr>
                <a:r>
                  <a:rPr lang="en-US" sz="1500" dirty="0">
                    <a:solidFill>
                      <a:schemeClr val="accent4">
                        <a:lumMod val="50000"/>
                      </a:schemeClr>
                    </a:solidFill>
                    <a:latin typeface="Times New Roman" panose="02020603050405020304" pitchFamily="18" charset="0"/>
                    <a:cs typeface="Times New Roman" panose="02020603050405020304" pitchFamily="18" charset="0"/>
                  </a:rPr>
                  <a:t>STAs are moved vertically (</a:t>
                </a:r>
                <a:r>
                  <a:rPr lang="en-US" sz="1500" dirty="0" smtClean="0">
                    <a:solidFill>
                      <a:schemeClr val="accent4">
                        <a:lumMod val="50000"/>
                      </a:schemeClr>
                    </a:solidFill>
                    <a:latin typeface="Times New Roman" panose="02020603050405020304" pitchFamily="18" charset="0"/>
                    <a:cs typeface="Times New Roman" panose="02020603050405020304" pitchFamily="18" charset="0"/>
                  </a:rPr>
                  <a:t>1:21 </a:t>
                </a:r>
                <a:r>
                  <a:rPr lang="en-US" sz="1500" dirty="0">
                    <a:solidFill>
                      <a:schemeClr val="accent4">
                        <a:lumMod val="50000"/>
                      </a:schemeClr>
                    </a:solidFill>
                    <a:latin typeface="Times New Roman" panose="02020603050405020304" pitchFamily="18" charset="0"/>
                    <a:cs typeface="Times New Roman" panose="02020603050405020304" pitchFamily="18" charset="0"/>
                  </a:rPr>
                  <a:t>m</a:t>
                </a:r>
                <a:r>
                  <a:rPr lang="en-US" sz="1500" dirty="0" smtClean="0">
                    <a:solidFill>
                      <a:schemeClr val="accent4">
                        <a:lumMod val="50000"/>
                      </a:schemeClr>
                    </a:solidFill>
                    <a:latin typeface="Times New Roman" panose="02020603050405020304" pitchFamily="18" charset="0"/>
                    <a:cs typeface="Times New Roman" panose="02020603050405020304" pitchFamily="18" charset="0"/>
                  </a:rPr>
                  <a:t>)</a:t>
                </a:r>
              </a:p>
              <a:p>
                <a:pPr marL="171450" indent="-171450">
                  <a:buFont typeface="Arial" panose="020B0604020202020204" pitchFamily="34" charset="0"/>
                  <a:buChar char="•"/>
                </a:pPr>
                <a:r>
                  <a:rPr lang="en-US" sz="1500" dirty="0" smtClean="0">
                    <a:solidFill>
                      <a:schemeClr val="accent4">
                        <a:lumMod val="50000"/>
                      </a:schemeClr>
                    </a:solidFill>
                    <a:latin typeface="Times New Roman" panose="02020603050405020304" pitchFamily="18" charset="0"/>
                    <a:cs typeface="Times New Roman" panose="02020603050405020304" pitchFamily="18" charset="0"/>
                  </a:rPr>
                  <a:t>In high interfering scenarios, per-AP IC is not effective.</a:t>
                </a:r>
              </a:p>
              <a:p>
                <a:pPr marL="171450" indent="-171450">
                  <a:buFont typeface="Arial" panose="020B0604020202020204" pitchFamily="34" charset="0"/>
                  <a:buChar char="•"/>
                </a:pPr>
                <a:r>
                  <a:rPr lang="en-US" sz="1500" dirty="0" smtClean="0">
                    <a:solidFill>
                      <a:schemeClr val="accent4">
                        <a:lumMod val="50000"/>
                      </a:schemeClr>
                    </a:solidFill>
                    <a:latin typeface="Times New Roman" panose="02020603050405020304" pitchFamily="18" charset="0"/>
                    <a:cs typeface="Times New Roman" panose="02020603050405020304" pitchFamily="18" charset="0"/>
                  </a:rPr>
                  <a:t>In 4 APs case, JR and DSIC provide </a:t>
                </a:r>
                <a14:m>
                  <m:oMath xmlns:m="http://schemas.openxmlformats.org/officeDocument/2006/math">
                    <m:r>
                      <a:rPr lang="en-US" sz="1500" i="1" smtClean="0">
                        <a:solidFill>
                          <a:schemeClr val="accent4">
                            <a:lumMod val="50000"/>
                          </a:schemeClr>
                        </a:solidFill>
                        <a:latin typeface="Cambria Math" panose="02040503050406030204" pitchFamily="18" charset="0"/>
                        <a:ea typeface="Cambria Math" panose="02040503050406030204" pitchFamily="18" charset="0"/>
                      </a:rPr>
                      <m:t>~</m:t>
                    </m:r>
                    <m:r>
                      <a:rPr lang="en-US" sz="1500" b="0" i="0" smtClean="0">
                        <a:solidFill>
                          <a:schemeClr val="accent4">
                            <a:lumMod val="50000"/>
                          </a:schemeClr>
                        </a:solidFill>
                        <a:latin typeface="Cambria Math" panose="02040503050406030204" pitchFamily="18" charset="0"/>
                        <a:ea typeface="Cambria Math" panose="02040503050406030204" pitchFamily="18" charset="0"/>
                      </a:rPr>
                      <m:t>4</m:t>
                    </m:r>
                    <m:r>
                      <a:rPr lang="en-US" sz="1500" i="1">
                        <a:solidFill>
                          <a:schemeClr val="accent4">
                            <a:lumMod val="50000"/>
                          </a:schemeClr>
                        </a:solidFill>
                        <a:latin typeface="Cambria Math" panose="02040503050406030204" pitchFamily="18" charset="0"/>
                        <a:ea typeface="Cambria Math" panose="02040503050406030204" pitchFamily="18" charset="0"/>
                      </a:rPr>
                      <m:t>×</m:t>
                    </m:r>
                  </m:oMath>
                </a14:m>
                <a:r>
                  <a:rPr lang="en-US" sz="1500" dirty="0" smtClean="0">
                    <a:solidFill>
                      <a:schemeClr val="accent4">
                        <a:lumMod val="50000"/>
                      </a:schemeClr>
                    </a:solidFill>
                    <a:latin typeface="Times New Roman" panose="02020603050405020304" pitchFamily="18" charset="0"/>
                    <a:cs typeface="Times New Roman" panose="02020603050405020304" pitchFamily="18" charset="0"/>
                  </a:rPr>
                  <a:t> and </a:t>
                </a:r>
                <a14:m>
                  <m:oMath xmlns:m="http://schemas.openxmlformats.org/officeDocument/2006/math">
                    <m:r>
                      <a:rPr lang="en-US" sz="1500" b="0" i="1" smtClean="0">
                        <a:solidFill>
                          <a:schemeClr val="accent4">
                            <a:lumMod val="50000"/>
                          </a:schemeClr>
                        </a:solidFill>
                        <a:latin typeface="Cambria Math" panose="02040503050406030204" pitchFamily="18" charset="0"/>
                        <a:ea typeface="Cambria Math" panose="02040503050406030204" pitchFamily="18" charset="0"/>
                      </a:rPr>
                      <m:t>~</m:t>
                    </m:r>
                    <m:r>
                      <a:rPr lang="en-US" sz="1500" b="0" i="0" smtClean="0">
                        <a:solidFill>
                          <a:schemeClr val="accent4">
                            <a:lumMod val="50000"/>
                          </a:schemeClr>
                        </a:solidFill>
                        <a:latin typeface="Cambria Math" panose="02040503050406030204" pitchFamily="18" charset="0"/>
                        <a:ea typeface="Cambria Math" panose="02040503050406030204" pitchFamily="18" charset="0"/>
                      </a:rPr>
                      <m:t>2.5</m:t>
                    </m:r>
                    <m:r>
                      <a:rPr lang="en-US" sz="1500" i="1">
                        <a:solidFill>
                          <a:schemeClr val="accent4">
                            <a:lumMod val="50000"/>
                          </a:schemeClr>
                        </a:solidFill>
                        <a:latin typeface="Cambria Math" panose="02040503050406030204" pitchFamily="18" charset="0"/>
                        <a:ea typeface="Cambria Math" panose="02040503050406030204" pitchFamily="18" charset="0"/>
                      </a:rPr>
                      <m:t>×</m:t>
                    </m:r>
                    <m:r>
                      <a:rPr lang="en-US" sz="1500" b="0" i="1" smtClean="0">
                        <a:solidFill>
                          <a:schemeClr val="accent4">
                            <a:lumMod val="50000"/>
                          </a:schemeClr>
                        </a:solidFill>
                        <a:latin typeface="Cambria Math" panose="02040503050406030204" pitchFamily="18" charset="0"/>
                        <a:ea typeface="Cambria Math" panose="02040503050406030204" pitchFamily="18" charset="0"/>
                      </a:rPr>
                      <m:t> </m:t>
                    </m:r>
                  </m:oMath>
                </a14:m>
                <a:r>
                  <a:rPr lang="en-US" sz="1500" dirty="0" smtClean="0">
                    <a:solidFill>
                      <a:schemeClr val="accent4">
                        <a:lumMod val="50000"/>
                      </a:schemeClr>
                    </a:solidFill>
                    <a:latin typeface="Times New Roman" panose="02020603050405020304" pitchFamily="18" charset="0"/>
                    <a:cs typeface="Times New Roman" panose="02020603050405020304" pitchFamily="18" charset="0"/>
                  </a:rPr>
                  <a:t>throughput gain compared to single-AP respectively. </a:t>
                </a:r>
              </a:p>
            </p:txBody>
          </p:sp>
        </mc:Choice>
        <mc:Fallback xmlns="">
          <p:sp>
            <p:nvSpPr>
              <p:cNvPr id="15" name="TextBox 14"/>
              <p:cNvSpPr txBox="1">
                <a:spLocks noRot="1" noChangeAspect="1" noMove="1" noResize="1" noEditPoints="1" noAdjustHandles="1" noChangeArrowheads="1" noChangeShapeType="1" noTextEdit="1"/>
              </p:cNvSpPr>
              <p:nvPr/>
            </p:nvSpPr>
            <p:spPr>
              <a:xfrm>
                <a:off x="345550" y="1132591"/>
                <a:ext cx="8584441" cy="923330"/>
              </a:xfrm>
              <a:prstGeom prst="rect">
                <a:avLst/>
              </a:prstGeom>
              <a:blipFill rotWithShape="0">
                <a:blip r:embed="rId5"/>
                <a:stretch>
                  <a:fillRect l="-1278" t="-6623" b="-11921"/>
                </a:stretch>
              </a:blipFill>
            </p:spPr>
            <p:txBody>
              <a:bodyPr/>
              <a:lstStyle/>
              <a:p>
                <a:r>
                  <a:rPr lang="en-US">
                    <a:noFill/>
                  </a:rPr>
                  <a:t> </a:t>
                </a:r>
              </a:p>
            </p:txBody>
          </p:sp>
        </mc:Fallback>
      </mc:AlternateContent>
      <p:sp>
        <p:nvSpPr>
          <p:cNvPr id="5" name="Date Placeholder 4"/>
          <p:cNvSpPr>
            <a:spLocks noGrp="1"/>
          </p:cNvSpPr>
          <p:nvPr>
            <p:ph type="dt" sz="half" idx="10"/>
          </p:nvPr>
        </p:nvSpPr>
        <p:spPr/>
        <p:txBody>
          <a:bodyPr/>
          <a:lstStyle/>
          <a:p>
            <a:pPr>
              <a:defRPr/>
            </a:pPr>
            <a:r>
              <a:rPr lang="en-US" altLang="en-US" smtClean="0">
                <a:solidFill>
                  <a:srgbClr val="000000"/>
                </a:solidFill>
              </a:rPr>
              <a:t>November 2019  </a:t>
            </a:r>
            <a:endParaRPr lang="en-US" altLang="en-US" dirty="0">
              <a:solidFill>
                <a:srgbClr val="000000"/>
              </a:solidFill>
            </a:endParaRPr>
          </a:p>
        </p:txBody>
      </p:sp>
      <p:pic>
        <p:nvPicPr>
          <p:cNvPr id="16" name="Picture 15"/>
          <p:cNvPicPr>
            <a:picLocks noChangeAspect="1"/>
          </p:cNvPicPr>
          <p:nvPr/>
        </p:nvPicPr>
        <p:blipFill>
          <a:blip r:embed="rId6"/>
          <a:stretch>
            <a:fillRect/>
          </a:stretch>
        </p:blipFill>
        <p:spPr>
          <a:xfrm>
            <a:off x="2700952" y="2406467"/>
            <a:ext cx="2909522" cy="2184495"/>
          </a:xfrm>
          <a:prstGeom prst="rect">
            <a:avLst/>
          </a:prstGeom>
        </p:spPr>
      </p:pic>
      <p:sp>
        <p:nvSpPr>
          <p:cNvPr id="17" name="Slide Number Placeholder 5"/>
          <p:cNvSpPr txBox="1">
            <a:spLocks/>
          </p:cNvSpPr>
          <p:nvPr/>
        </p:nvSpPr>
        <p:spPr bwMode="auto">
          <a:xfrm>
            <a:off x="4228587" y="4856560"/>
            <a:ext cx="76302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800" kern="1200" smtClean="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altLang="en-US" dirty="0" smtClean="0">
                <a:solidFill>
                  <a:srgbClr val="000000"/>
                </a:solidFill>
              </a:rPr>
              <a:t>Slide 18</a:t>
            </a:r>
            <a:endParaRPr lang="en-US" altLang="en-US" dirty="0">
              <a:solidFill>
                <a:srgbClr val="000000"/>
              </a:solidFill>
            </a:endParaRPr>
          </a:p>
        </p:txBody>
      </p:sp>
      <p:sp>
        <p:nvSpPr>
          <p:cNvPr id="7" name="Slide Number Placeholder 6"/>
          <p:cNvSpPr>
            <a:spLocks noGrp="1"/>
          </p:cNvSpPr>
          <p:nvPr>
            <p:ph type="sldNum" sz="quarter" idx="12"/>
          </p:nvPr>
        </p:nvSpPr>
        <p:spPr/>
        <p:txBody>
          <a:bodyPr/>
          <a:lstStyle/>
          <a:p>
            <a:r>
              <a:rPr lang="en-US" altLang="en-US" smtClean="0">
                <a:solidFill>
                  <a:srgbClr val="000000"/>
                </a:solidFill>
              </a:rPr>
              <a:t>Slide </a:t>
            </a:r>
            <a:fld id="{97287725-04B1-4114-BE7C-1DB7341F149F}" type="slidenum">
              <a:rPr lang="en-US" altLang="en-US" smtClean="0">
                <a:solidFill>
                  <a:srgbClr val="000000"/>
                </a:solidFill>
              </a:rPr>
              <a:pPr/>
              <a:t>18</a:t>
            </a:fld>
            <a:endParaRPr lang="en-US" altLang="en-US" smtClean="0">
              <a:solidFill>
                <a:srgbClr val="000000"/>
              </a:solidFill>
            </a:endParaRPr>
          </a:p>
          <a:p>
            <a:fld id="{EE2556C5-CE8C-6547-B838-EA80C61A4AF7}" type="slidenum">
              <a:rPr lang="en-US" smtClean="0">
                <a:solidFill>
                  <a:prstClr val="white"/>
                </a:solidFill>
              </a:rPr>
              <a:pPr/>
              <a:t>18</a:t>
            </a:fld>
            <a:endParaRPr lang="en-US" dirty="0">
              <a:solidFill>
                <a:prstClr val="white"/>
              </a:solidFill>
            </a:endParaRPr>
          </a:p>
        </p:txBody>
      </p:sp>
    </p:spTree>
    <p:extLst>
      <p:ext uri="{BB962C8B-B14F-4D97-AF65-F5344CB8AC3E}">
        <p14:creationId xmlns:p14="http://schemas.microsoft.com/office/powerpoint/2010/main" val="1770144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4" y="485776"/>
            <a:ext cx="7772400" cy="412665"/>
          </a:xfrm>
        </p:spPr>
        <p:txBody>
          <a:bodyPr/>
          <a:lstStyle/>
          <a:p>
            <a:r>
              <a:rPr lang="en-US" dirty="0" smtClean="0"/>
              <a:t>PER Multi-AP Diversity </a:t>
            </a:r>
            <a:endParaRPr lang="en-US" dirty="0"/>
          </a:p>
        </p:txBody>
      </p:sp>
      <p:sp>
        <p:nvSpPr>
          <p:cNvPr id="3" name="Content Placeholder 2"/>
          <p:cNvSpPr>
            <a:spLocks noGrp="1"/>
          </p:cNvSpPr>
          <p:nvPr>
            <p:ph idx="1"/>
          </p:nvPr>
        </p:nvSpPr>
        <p:spPr>
          <a:xfrm>
            <a:off x="278861" y="927016"/>
            <a:ext cx="8386866" cy="3929545"/>
          </a:xfrm>
        </p:spPr>
        <p:txBody>
          <a:bodyPr/>
          <a:lstStyle/>
          <a:p>
            <a:r>
              <a:rPr lang="en-US" sz="1500" b="0" dirty="0" smtClean="0"/>
              <a:t>Single-AP PER for 4 APs where STA is located in the cell edge.</a:t>
            </a:r>
          </a:p>
          <a:p>
            <a:r>
              <a:rPr lang="en-US" sz="1500" b="0" dirty="0" smtClean="0"/>
              <a:t>No joint processing/ No combining gain </a:t>
            </a:r>
          </a:p>
          <a:p>
            <a:r>
              <a:rPr lang="en-US" sz="1500" b="0" dirty="0" smtClean="0"/>
              <a:t>The packet from single STA is received by all 4 APs. </a:t>
            </a:r>
          </a:p>
          <a:p>
            <a:r>
              <a:rPr lang="en-US" sz="1500" b="0" dirty="0" smtClean="0"/>
              <a:t>PER will behave as the minimum among all APs.</a:t>
            </a:r>
          </a:p>
          <a:p>
            <a:pPr marL="0" indent="0">
              <a:buNone/>
            </a:pPr>
            <a:r>
              <a:rPr lang="en-US" sz="1500" b="0" dirty="0" smtClean="0">
                <a:latin typeface="Times New Roman" panose="02020603050405020304" pitchFamily="18" charset="0"/>
                <a:cs typeface="Times New Roman" panose="02020603050405020304" pitchFamily="18" charset="0"/>
              </a:rPr>
              <a:t> </a:t>
            </a:r>
            <a:endParaRPr lang="en-US" sz="1500" b="0" dirty="0">
              <a:latin typeface="Times New Roman" panose="02020603050405020304" pitchFamily="18" charset="0"/>
              <a:cs typeface="Times New Roman" panose="02020603050405020304" pitchFamily="18" charset="0"/>
            </a:endParaRPr>
          </a:p>
          <a:p>
            <a:endParaRPr lang="en-US" dirty="0"/>
          </a:p>
          <a:p>
            <a:endParaRPr lang="en-US" sz="1600" b="0" dirty="0"/>
          </a:p>
          <a:p>
            <a:endParaRPr lang="en-US" dirty="0" smtClean="0"/>
          </a:p>
          <a:p>
            <a:endParaRPr lang="en-US" dirty="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altLang="en-US" smtClean="0">
                <a:solidFill>
                  <a:srgbClr val="000000"/>
                </a:solidFill>
              </a:rPr>
              <a:t>November 2019  </a:t>
            </a:r>
            <a:endParaRPr lang="en-US" altLang="en-US" dirty="0">
              <a:solidFill>
                <a:srgbClr val="000000"/>
              </a:solidFill>
            </a:endParaRPr>
          </a:p>
        </p:txBody>
      </p:sp>
      <p:pic>
        <p:nvPicPr>
          <p:cNvPr id="14" name="Picture 13"/>
          <p:cNvPicPr>
            <a:picLocks noChangeAspect="1"/>
          </p:cNvPicPr>
          <p:nvPr/>
        </p:nvPicPr>
        <p:blipFill>
          <a:blip r:embed="rId2"/>
          <a:stretch>
            <a:fillRect/>
          </a:stretch>
        </p:blipFill>
        <p:spPr>
          <a:xfrm>
            <a:off x="417838" y="2359325"/>
            <a:ext cx="3326059" cy="2497235"/>
          </a:xfrm>
          <a:prstGeom prst="rect">
            <a:avLst/>
          </a:prstGeom>
        </p:spPr>
      </p:pic>
      <p:pic>
        <p:nvPicPr>
          <p:cNvPr id="16" name="Picture 15"/>
          <p:cNvPicPr>
            <a:picLocks noChangeAspect="1"/>
          </p:cNvPicPr>
          <p:nvPr/>
        </p:nvPicPr>
        <p:blipFill>
          <a:blip r:embed="rId3"/>
          <a:stretch>
            <a:fillRect/>
          </a:stretch>
        </p:blipFill>
        <p:spPr>
          <a:xfrm>
            <a:off x="4583114" y="2318016"/>
            <a:ext cx="3381081" cy="2538546"/>
          </a:xfrm>
          <a:prstGeom prst="rect">
            <a:avLst/>
          </a:prstGeom>
        </p:spPr>
      </p:pic>
      <p:sp>
        <p:nvSpPr>
          <p:cNvPr id="5" name="Footer Placeholder 4"/>
          <p:cNvSpPr>
            <a:spLocks noGrp="1"/>
          </p:cNvSpPr>
          <p:nvPr>
            <p:ph type="ftr" sz="quarter" idx="11"/>
          </p:nvPr>
        </p:nvSpPr>
        <p:spPr/>
        <p:txBody>
          <a:bodyPr/>
          <a:lstStyle/>
          <a:p>
            <a:pPr>
              <a:defRPr/>
            </a:pPr>
            <a:r>
              <a:rPr lang="en-US" altLang="en-US" smtClean="0">
                <a:solidFill>
                  <a:srgbClr val="000000"/>
                </a:solidFill>
              </a:rPr>
              <a:t>Roya Doostnejad, Intel Corporation</a:t>
            </a:r>
            <a:endParaRPr lang="en-US" altLang="en-US" dirty="0">
              <a:solidFill>
                <a:srgbClr val="000000"/>
              </a:solidFill>
            </a:endParaRPr>
          </a:p>
        </p:txBody>
      </p:sp>
      <p:sp>
        <p:nvSpPr>
          <p:cNvPr id="8" name="Slide Number Placeholder 7"/>
          <p:cNvSpPr>
            <a:spLocks noGrp="1"/>
          </p:cNvSpPr>
          <p:nvPr>
            <p:ph type="sldNum" sz="quarter" idx="12"/>
          </p:nvPr>
        </p:nvSpPr>
        <p:spPr/>
        <p:txBody>
          <a:bodyPr/>
          <a:lstStyle/>
          <a:p>
            <a:pPr>
              <a:defRPr/>
            </a:pPr>
            <a:r>
              <a:rPr lang="en-US" altLang="en-US" smtClean="0">
                <a:solidFill>
                  <a:srgbClr val="000000"/>
                </a:solidFill>
              </a:rPr>
              <a:t>Slide </a:t>
            </a:r>
            <a:fld id="{0391809B-2015-42AC-9A4A-427CE29EAC4D}" type="slidenum">
              <a:rPr lang="en-US" altLang="en-US" smtClean="0">
                <a:solidFill>
                  <a:srgbClr val="000000"/>
                </a:solidFill>
              </a:rPr>
              <a:pPr>
                <a:defRPr/>
              </a:pPr>
              <a:t>19</a:t>
            </a:fld>
            <a:endParaRPr lang="en-US" altLang="en-US">
              <a:solidFill>
                <a:srgbClr val="000000"/>
              </a:solidFill>
            </a:endParaRPr>
          </a:p>
        </p:txBody>
      </p:sp>
    </p:spTree>
    <p:extLst>
      <p:ext uri="{BB962C8B-B14F-4D97-AF65-F5344CB8AC3E}">
        <p14:creationId xmlns:p14="http://schemas.microsoft.com/office/powerpoint/2010/main" val="659698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462384"/>
          </a:xfrm>
        </p:spPr>
        <p:txBody>
          <a:bodyPr/>
          <a:lstStyle/>
          <a:p>
            <a:r>
              <a:rPr lang="en-US" dirty="0" smtClean="0"/>
              <a:t>Introduction</a:t>
            </a:r>
            <a:endParaRPr lang="en-US" dirty="0"/>
          </a:p>
        </p:txBody>
      </p:sp>
      <p:sp>
        <p:nvSpPr>
          <p:cNvPr id="3" name="Content Placeholder 2"/>
          <p:cNvSpPr>
            <a:spLocks noGrp="1"/>
          </p:cNvSpPr>
          <p:nvPr>
            <p:ph idx="1"/>
          </p:nvPr>
        </p:nvSpPr>
        <p:spPr>
          <a:xfrm>
            <a:off x="377890" y="1037617"/>
            <a:ext cx="8341568" cy="3818943"/>
          </a:xfrm>
        </p:spPr>
        <p:txBody>
          <a:bodyPr/>
          <a:lstStyle/>
          <a:p>
            <a:pPr lvl="0" defTabSz="457200" fontAlgn="auto">
              <a:spcBef>
                <a:spcPts val="1200"/>
              </a:spcBef>
              <a:spcAft>
                <a:spcPts val="0"/>
              </a:spcAft>
              <a:buFont typeface="Arial" panose="020B0604020202020204" pitchFamily="34" charset="0"/>
              <a:buChar char="•"/>
            </a:pPr>
            <a:r>
              <a:rPr lang="en-US" kern="1200" dirty="0" smtClean="0">
                <a:latin typeface="Times New Roman" panose="02020603050405020304" pitchFamily="18" charset="0"/>
                <a:cs typeface="Times New Roman" panose="02020603050405020304" pitchFamily="18" charset="0"/>
              </a:rPr>
              <a:t>Coordinated Multi-AP in Uplink (UL)</a:t>
            </a:r>
          </a:p>
          <a:p>
            <a:pPr lvl="1" defTabSz="457200" fontAlgn="auto">
              <a:spcBef>
                <a:spcPts val="1200"/>
              </a:spcBef>
              <a:spcAft>
                <a:spcPts val="0"/>
              </a:spcAft>
              <a:buFont typeface="Courier New" panose="02070309020205020404" pitchFamily="49" charset="0"/>
              <a:buChar char="o"/>
            </a:pPr>
            <a:r>
              <a:rPr lang="en-US" sz="1600" kern="1200" dirty="0" smtClean="0">
                <a:solidFill>
                  <a:prstClr val="black"/>
                </a:solidFill>
                <a:latin typeface="Times New Roman" panose="02020603050405020304" pitchFamily="18" charset="0"/>
                <a:ea typeface="Intel Clear" panose="020B0604020203020204" pitchFamily="34" charset="0"/>
                <a:cs typeface="Times New Roman" panose="02020603050405020304" pitchFamily="18" charset="0"/>
              </a:rPr>
              <a:t>Enabling </a:t>
            </a:r>
            <a:r>
              <a:rPr lang="en-US" sz="1600" kern="1200" dirty="0">
                <a:solidFill>
                  <a:prstClr val="black"/>
                </a:solidFill>
                <a:latin typeface="Times New Roman" panose="02020603050405020304" pitchFamily="18" charset="0"/>
                <a:ea typeface="Intel Clear" panose="020B0604020203020204" pitchFamily="34" charset="0"/>
                <a:cs typeface="Times New Roman" panose="02020603050405020304" pitchFamily="18" charset="0"/>
              </a:rPr>
              <a:t>simultaneous transmission from multiple devices </a:t>
            </a:r>
            <a:r>
              <a:rPr lang="en-US" sz="1600" kern="1200" dirty="0" smtClean="0">
                <a:solidFill>
                  <a:prstClr val="black"/>
                </a:solidFill>
                <a:latin typeface="Times New Roman" panose="02020603050405020304" pitchFamily="18" charset="0"/>
                <a:ea typeface="Intel Clear" panose="020B0604020203020204" pitchFamily="34" charset="0"/>
                <a:cs typeface="Times New Roman" panose="02020603050405020304" pitchFamily="18" charset="0"/>
              </a:rPr>
              <a:t>                                                     to multiple </a:t>
            </a:r>
            <a:r>
              <a:rPr lang="en-US" sz="1600" kern="1200" dirty="0">
                <a:solidFill>
                  <a:prstClr val="black"/>
                </a:solidFill>
                <a:latin typeface="Times New Roman" panose="02020603050405020304" pitchFamily="18" charset="0"/>
                <a:ea typeface="Intel Clear" panose="020B0604020203020204" pitchFamily="34" charset="0"/>
                <a:cs typeface="Times New Roman" panose="02020603050405020304" pitchFamily="18" charset="0"/>
              </a:rPr>
              <a:t>APs in the same frequency </a:t>
            </a:r>
            <a:r>
              <a:rPr lang="en-US" sz="1600" kern="1200" dirty="0" smtClean="0">
                <a:solidFill>
                  <a:prstClr val="black"/>
                </a:solidFill>
                <a:latin typeface="Times New Roman" panose="02020603050405020304" pitchFamily="18" charset="0"/>
                <a:ea typeface="Intel Clear" panose="020B0604020203020204" pitchFamily="34" charset="0"/>
                <a:cs typeface="Times New Roman" panose="02020603050405020304" pitchFamily="18" charset="0"/>
              </a:rPr>
              <a:t>channel</a:t>
            </a:r>
          </a:p>
          <a:p>
            <a:pPr lvl="1">
              <a:buFont typeface="Courier New" panose="02070309020205020404" pitchFamily="49" charset="0"/>
              <a:buChar char="o"/>
            </a:pPr>
            <a:r>
              <a:rPr lang="en-US" sz="1600" kern="1200" dirty="0">
                <a:solidFill>
                  <a:prstClr val="black"/>
                </a:solidFill>
                <a:latin typeface="Times New Roman" panose="02020603050405020304" pitchFamily="18" charset="0"/>
                <a:cs typeface="Times New Roman" panose="02020603050405020304" pitchFamily="18" charset="0"/>
              </a:rPr>
              <a:t>Coordination between multiple </a:t>
            </a:r>
            <a:r>
              <a:rPr lang="en-US" sz="1600" kern="1200" dirty="0" smtClean="0">
                <a:latin typeface="Times New Roman" panose="02020603050405020304" pitchFamily="18" charset="0"/>
                <a:cs typeface="Times New Roman" panose="02020603050405020304" pitchFamily="18" charset="0"/>
              </a:rPr>
              <a:t>non-collocated</a:t>
            </a:r>
            <a:r>
              <a:rPr lang="en-US" sz="1600" kern="1200" dirty="0" smtClean="0">
                <a:solidFill>
                  <a:prstClr val="black"/>
                </a:solidFill>
                <a:latin typeface="Times New Roman" panose="02020603050405020304" pitchFamily="18" charset="0"/>
                <a:cs typeface="Times New Roman" panose="02020603050405020304" pitchFamily="18" charset="0"/>
              </a:rPr>
              <a:t> </a:t>
            </a:r>
            <a:r>
              <a:rPr lang="en-US" sz="1600" kern="1200" dirty="0">
                <a:solidFill>
                  <a:prstClr val="black"/>
                </a:solidFill>
                <a:latin typeface="Times New Roman" panose="02020603050405020304" pitchFamily="18" charset="0"/>
                <a:cs typeface="Times New Roman" panose="02020603050405020304" pitchFamily="18" charset="0"/>
              </a:rPr>
              <a:t>APs</a:t>
            </a:r>
          </a:p>
          <a:p>
            <a:pPr lvl="1" defTabSz="457200" fontAlgn="auto">
              <a:spcBef>
                <a:spcPts val="1200"/>
              </a:spcBef>
              <a:spcAft>
                <a:spcPts val="0"/>
              </a:spcAft>
              <a:buFont typeface="Courier New" panose="02070309020205020404" pitchFamily="49" charset="0"/>
              <a:buChar char="o"/>
            </a:pPr>
            <a:r>
              <a:rPr lang="en-US" sz="1600" kern="1200" dirty="0">
                <a:solidFill>
                  <a:prstClr val="black"/>
                </a:solidFill>
                <a:latin typeface="Times New Roman" panose="02020603050405020304" pitchFamily="18" charset="0"/>
                <a:cs typeface="Times New Roman" panose="02020603050405020304" pitchFamily="18" charset="0"/>
              </a:rPr>
              <a:t>Each AP not only receives signals from the desired STAs but </a:t>
            </a:r>
            <a:r>
              <a:rPr lang="en-US" sz="1600" kern="1200" dirty="0" smtClean="0">
                <a:solidFill>
                  <a:prstClr val="black"/>
                </a:solidFill>
                <a:latin typeface="Times New Roman" panose="02020603050405020304" pitchFamily="18" charset="0"/>
                <a:cs typeface="Times New Roman" panose="02020603050405020304" pitchFamily="18" charset="0"/>
              </a:rPr>
              <a:t>also                                      </a:t>
            </a:r>
            <a:r>
              <a:rPr lang="en-US" sz="1600" kern="1200" dirty="0">
                <a:solidFill>
                  <a:prstClr val="black"/>
                </a:solidFill>
                <a:latin typeface="Times New Roman" panose="02020603050405020304" pitchFamily="18" charset="0"/>
                <a:cs typeface="Times New Roman" panose="02020603050405020304" pitchFamily="18" charset="0"/>
              </a:rPr>
              <a:t>from the co-channel interferers in the neighboring </a:t>
            </a:r>
            <a:r>
              <a:rPr lang="en-US" sz="1600" kern="1200" dirty="0" smtClean="0">
                <a:solidFill>
                  <a:prstClr val="black"/>
                </a:solidFill>
                <a:latin typeface="Times New Roman" panose="02020603050405020304" pitchFamily="18" charset="0"/>
                <a:cs typeface="Times New Roman" panose="02020603050405020304" pitchFamily="18" charset="0"/>
              </a:rPr>
              <a:t>cells</a:t>
            </a:r>
            <a:endParaRPr lang="en-US" sz="1600" kern="1200" dirty="0" smtClean="0">
              <a:solidFill>
                <a:prstClr val="black"/>
              </a:solidFill>
              <a:latin typeface="Times New Roman" panose="02020603050405020304" pitchFamily="18" charset="0"/>
              <a:ea typeface="Intel Clear" panose="020B0604020203020204" pitchFamily="34" charset="0"/>
              <a:cs typeface="Times New Roman" panose="02020603050405020304" pitchFamily="18" charset="0"/>
            </a:endParaRPr>
          </a:p>
          <a:p>
            <a:pPr>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Anticipated gains:</a:t>
            </a:r>
          </a:p>
          <a:p>
            <a:pPr lvl="1">
              <a:buFont typeface="Courier New" panose="02070309020205020404" pitchFamily="49" charset="0"/>
              <a:buChar char="o"/>
            </a:pPr>
            <a:r>
              <a:rPr lang="en-US" sz="1600" dirty="0" smtClean="0">
                <a:latin typeface="Times New Roman" panose="02020603050405020304" pitchFamily="18" charset="0"/>
                <a:cs typeface="Times New Roman" panose="02020603050405020304" pitchFamily="18" charset="0"/>
              </a:rPr>
              <a:t>Increasing </a:t>
            </a:r>
            <a:r>
              <a:rPr lang="en-US" sz="1600" dirty="0">
                <a:latin typeface="Times New Roman" panose="02020603050405020304" pitchFamily="18" charset="0"/>
                <a:cs typeface="Times New Roman" panose="02020603050405020304" pitchFamily="18" charset="0"/>
              </a:rPr>
              <a:t>Uplink (UL) Throughput in Managed Wi-Fi </a:t>
            </a:r>
            <a:r>
              <a:rPr lang="en-US" sz="1600" dirty="0" smtClean="0">
                <a:latin typeface="Times New Roman" panose="02020603050405020304" pitchFamily="18" charset="0"/>
                <a:cs typeface="Times New Roman" panose="02020603050405020304" pitchFamily="18" charset="0"/>
              </a:rPr>
              <a:t>Networks</a:t>
            </a:r>
          </a:p>
          <a:p>
            <a:pPr lvl="1">
              <a:buFont typeface="Courier New" panose="02070309020205020404" pitchFamily="49" charset="0"/>
              <a:buChar char="o"/>
            </a:pPr>
            <a:r>
              <a:rPr lang="en-US" sz="1600" dirty="0" smtClean="0">
                <a:latin typeface="Times New Roman" panose="02020603050405020304" pitchFamily="18" charset="0"/>
                <a:ea typeface="Intel Clear" panose="020B0604020203020204" pitchFamily="34" charset="0"/>
                <a:cs typeface="Times New Roman" panose="02020603050405020304" pitchFamily="18" charset="0"/>
              </a:rPr>
              <a:t>Facilitate </a:t>
            </a:r>
            <a:r>
              <a:rPr lang="en-US" sz="1600" dirty="0">
                <a:latin typeface="Times New Roman" panose="02020603050405020304" pitchFamily="18" charset="0"/>
                <a:ea typeface="Intel Clear" panose="020B0604020203020204" pitchFamily="34" charset="0"/>
                <a:cs typeface="Times New Roman" panose="02020603050405020304" pitchFamily="18" charset="0"/>
              </a:rPr>
              <a:t>Reliable Reception in UL/ </a:t>
            </a:r>
            <a:r>
              <a:rPr lang="en-US" sz="1600" dirty="0">
                <a:latin typeface="Times New Roman" panose="02020603050405020304" pitchFamily="18" charset="0"/>
                <a:cs typeface="Times New Roman" panose="02020603050405020304" pitchFamily="18" charset="0"/>
              </a:rPr>
              <a:t>Improve Cell Edge’s performance</a:t>
            </a:r>
          </a:p>
          <a:p>
            <a:pPr lvl="1">
              <a:buFont typeface="Courier New" panose="02070309020205020404" pitchFamily="49" charset="0"/>
              <a:buChar char="o"/>
            </a:pPr>
            <a:r>
              <a:rPr lang="en-US" sz="1600" dirty="0">
                <a:latin typeface="Times New Roman" panose="02020603050405020304" pitchFamily="18" charset="0"/>
                <a:cs typeface="Times New Roman" panose="02020603050405020304" pitchFamily="18" charset="0"/>
              </a:rPr>
              <a:t>Reducing Latency as a result of Multi-AP operation </a:t>
            </a:r>
            <a:endParaRPr lang="en-US" sz="1600" dirty="0" smtClean="0">
              <a:latin typeface="Times New Roman" panose="02020603050405020304" pitchFamily="18" charset="0"/>
              <a:cs typeface="Times New Roman" panose="02020603050405020304" pitchFamily="18" charset="0"/>
            </a:endParaRPr>
          </a:p>
          <a:p>
            <a:pPr lvl="1">
              <a:buFont typeface="Courier New" panose="02070309020205020404" pitchFamily="49" charset="0"/>
              <a:buChar char="o"/>
            </a:pPr>
            <a:endParaRPr lang="en-US" sz="1600" dirty="0" smtClean="0">
              <a:solidFill>
                <a:schemeClr val="accent1">
                  <a:lumMod val="75000"/>
                </a:schemeClr>
              </a:solidFill>
              <a:latin typeface="Times New Roman" panose="02020603050405020304" pitchFamily="18" charset="0"/>
              <a:cs typeface="Times New Roman" panose="02020603050405020304" pitchFamily="18" charset="0"/>
            </a:endParaRPr>
          </a:p>
          <a:p>
            <a:pPr marL="0" indent="0">
              <a:buNone/>
            </a:pPr>
            <a:endParaRPr lang="en-US" sz="1600" b="0" dirty="0" smtClean="0"/>
          </a:p>
          <a:p>
            <a:pPr marL="342900" lvl="1" indent="0">
              <a:buNone/>
            </a:pPr>
            <a:endParaRPr lang="en-US" dirty="0" smtClean="0"/>
          </a:p>
          <a:p>
            <a:pPr>
              <a:buFont typeface="Arial" panose="020B0604020202020204" pitchFamily="34" charset="0"/>
              <a:buChar char="•"/>
            </a:pPr>
            <a:endParaRPr lang="en-US" dirty="0"/>
          </a:p>
        </p:txBody>
      </p:sp>
      <p:sp>
        <p:nvSpPr>
          <p:cNvPr id="6" name="Date Placeholder 5"/>
          <p:cNvSpPr>
            <a:spLocks noGrp="1"/>
          </p:cNvSpPr>
          <p:nvPr>
            <p:ph type="dt" sz="half" idx="10"/>
          </p:nvPr>
        </p:nvSpPr>
        <p:spPr>
          <a:xfrm>
            <a:off x="696914" y="249452"/>
            <a:ext cx="346249" cy="207749"/>
          </a:xfrm>
        </p:spPr>
        <p:txBody>
          <a:bodyPr/>
          <a:lstStyle/>
          <a:p>
            <a:pPr>
              <a:defRPr/>
            </a:pPr>
            <a:r>
              <a:rPr lang="en-US" altLang="en-US" smtClean="0">
                <a:solidFill>
                  <a:srgbClr val="000000"/>
                </a:solidFill>
              </a:rPr>
              <a:t>November 2019  </a:t>
            </a:r>
            <a:endParaRPr lang="en-US" altLang="en-US" dirty="0">
              <a:solidFill>
                <a:srgbClr val="000000"/>
              </a:solidFill>
            </a:endParaRPr>
          </a:p>
        </p:txBody>
      </p:sp>
      <p:grpSp>
        <p:nvGrpSpPr>
          <p:cNvPr id="36" name="Group 35"/>
          <p:cNvGrpSpPr/>
          <p:nvPr/>
        </p:nvGrpSpPr>
        <p:grpSpPr>
          <a:xfrm>
            <a:off x="6323317" y="1306257"/>
            <a:ext cx="2396141" cy="1240964"/>
            <a:chOff x="2424739" y="1587457"/>
            <a:chExt cx="2430488" cy="1328780"/>
          </a:xfrm>
        </p:grpSpPr>
        <p:grpSp>
          <p:nvGrpSpPr>
            <p:cNvPr id="37" name="Group 36"/>
            <p:cNvGrpSpPr/>
            <p:nvPr/>
          </p:nvGrpSpPr>
          <p:grpSpPr>
            <a:xfrm>
              <a:off x="2424739" y="1587457"/>
              <a:ext cx="2430488" cy="1328780"/>
              <a:chOff x="6226286" y="1815019"/>
              <a:chExt cx="2359904" cy="1261325"/>
            </a:xfrm>
          </p:grpSpPr>
          <p:sp>
            <p:nvSpPr>
              <p:cNvPr id="51" name="Flowchart: Connector 50"/>
              <p:cNvSpPr/>
              <p:nvPr/>
            </p:nvSpPr>
            <p:spPr>
              <a:xfrm>
                <a:off x="7233981" y="1822226"/>
                <a:ext cx="1352209" cy="1254118"/>
              </a:xfrm>
              <a:prstGeom prst="flowChartConnector">
                <a:avLst/>
              </a:prstGeom>
              <a:noFill/>
              <a:ln>
                <a:solidFill>
                  <a:schemeClr val="tx2"/>
                </a:solidFill>
                <a:prstDash val="dash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Flowchart: Connector 51"/>
              <p:cNvSpPr/>
              <p:nvPr/>
            </p:nvSpPr>
            <p:spPr>
              <a:xfrm>
                <a:off x="6226286" y="1815019"/>
                <a:ext cx="1370944" cy="1261324"/>
              </a:xfrm>
              <a:prstGeom prst="flowChartConnector">
                <a:avLst/>
              </a:prstGeom>
              <a:noFill/>
              <a:ln>
                <a:solidFill>
                  <a:schemeClr val="tx2"/>
                </a:solidFill>
                <a:prstDash val="dash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3" name="Flowchart: Merge 52"/>
              <p:cNvSpPr/>
              <p:nvPr/>
            </p:nvSpPr>
            <p:spPr>
              <a:xfrm>
                <a:off x="7881782" y="2343225"/>
                <a:ext cx="101008" cy="122460"/>
              </a:xfrm>
              <a:prstGeom prst="flowChartMerg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Diamond 53"/>
              <p:cNvSpPr/>
              <p:nvPr/>
            </p:nvSpPr>
            <p:spPr>
              <a:xfrm>
                <a:off x="6494035" y="2498964"/>
                <a:ext cx="104502" cy="117566"/>
              </a:xfrm>
              <a:prstGeom prst="diamond">
                <a:avLst/>
              </a:prstGeom>
              <a:solidFill>
                <a:schemeClr val="accent6">
                  <a:lumMod val="50000"/>
                </a:schemeClr>
              </a:solidFill>
              <a:ln>
                <a:solidFill>
                  <a:schemeClr val="accent6">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Diamond 54"/>
              <p:cNvSpPr/>
              <p:nvPr/>
            </p:nvSpPr>
            <p:spPr>
              <a:xfrm>
                <a:off x="7680582" y="2699997"/>
                <a:ext cx="104502" cy="117566"/>
              </a:xfrm>
              <a:prstGeom prst="diamond">
                <a:avLst/>
              </a:prstGeom>
              <a:solidFill>
                <a:schemeClr val="accent6">
                  <a:lumMod val="50000"/>
                </a:schemeClr>
              </a:solidFill>
              <a:ln>
                <a:solidFill>
                  <a:schemeClr val="accent6">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6" name="Straight Arrow Connector 55"/>
              <p:cNvCxnSpPr>
                <a:stCxn id="55" idx="0"/>
                <a:endCxn id="53" idx="1"/>
              </p:cNvCxnSpPr>
              <p:nvPr/>
            </p:nvCxnSpPr>
            <p:spPr>
              <a:xfrm flipV="1">
                <a:off x="7732834" y="2404455"/>
                <a:ext cx="174200" cy="295542"/>
              </a:xfrm>
              <a:prstGeom prst="straightConnector1">
                <a:avLst/>
              </a:prstGeom>
              <a:ln>
                <a:solidFill>
                  <a:schemeClr val="accent6">
                    <a:lumMod val="5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a:stCxn id="54" idx="3"/>
              </p:cNvCxnSpPr>
              <p:nvPr/>
            </p:nvCxnSpPr>
            <p:spPr>
              <a:xfrm flipV="1">
                <a:off x="6598536" y="2411037"/>
                <a:ext cx="286309" cy="146709"/>
              </a:xfrm>
              <a:prstGeom prst="straightConnector1">
                <a:avLst/>
              </a:prstGeom>
              <a:ln>
                <a:solidFill>
                  <a:schemeClr val="accent6">
                    <a:lumMod val="50000"/>
                  </a:schemeClr>
                </a:solidFill>
                <a:tailEnd type="triangle"/>
              </a:ln>
              <a:effectLst/>
            </p:spPr>
            <p:style>
              <a:lnRef idx="2">
                <a:schemeClr val="accent1"/>
              </a:lnRef>
              <a:fillRef idx="0">
                <a:schemeClr val="accent1"/>
              </a:fillRef>
              <a:effectRef idx="1">
                <a:schemeClr val="accent1"/>
              </a:effectRef>
              <a:fontRef idx="minor">
                <a:schemeClr val="tx1"/>
              </a:fontRef>
            </p:style>
          </p:cxnSp>
        </p:grpSp>
        <p:cxnSp>
          <p:nvCxnSpPr>
            <p:cNvPr id="38" name="Straight Arrow Connector 37"/>
            <p:cNvCxnSpPr>
              <a:stCxn id="55" idx="1"/>
              <a:endCxn id="40" idx="2"/>
            </p:cNvCxnSpPr>
            <p:nvPr/>
          </p:nvCxnSpPr>
          <p:spPr>
            <a:xfrm flipH="1" flipV="1">
              <a:off x="3115340" y="2261188"/>
              <a:ext cx="807192" cy="320501"/>
            </a:xfrm>
            <a:prstGeom prst="straightConnector1">
              <a:avLst/>
            </a:prstGeom>
            <a:ln w="15875">
              <a:solidFill>
                <a:srgbClr val="FD9208"/>
              </a:solidFill>
              <a:prstDash val="sysDot"/>
              <a:tailEnd type="triangle"/>
            </a:ln>
            <a:effectLst/>
          </p:spPr>
          <p:style>
            <a:lnRef idx="2">
              <a:schemeClr val="accent1"/>
            </a:lnRef>
            <a:fillRef idx="0">
              <a:schemeClr val="accent1"/>
            </a:fillRef>
            <a:effectRef idx="1">
              <a:schemeClr val="accent1"/>
            </a:effectRef>
            <a:fontRef idx="minor">
              <a:schemeClr val="tx1"/>
            </a:fontRef>
          </p:style>
        </p:cxnSp>
        <p:pic>
          <p:nvPicPr>
            <p:cNvPr id="40" name="Picture 39"/>
            <p:cNvPicPr>
              <a:picLocks noChangeAspect="1"/>
            </p:cNvPicPr>
            <p:nvPr/>
          </p:nvPicPr>
          <p:blipFill>
            <a:blip r:embed="rId3"/>
            <a:stretch>
              <a:fillRect/>
            </a:stretch>
          </p:blipFill>
          <p:spPr>
            <a:xfrm>
              <a:off x="3063520" y="2133161"/>
              <a:ext cx="103641" cy="128027"/>
            </a:xfrm>
            <a:prstGeom prst="rect">
              <a:avLst/>
            </a:prstGeom>
          </p:spPr>
        </p:pic>
        <mc:AlternateContent xmlns:mc="http://schemas.openxmlformats.org/markup-compatibility/2006" xmlns:a14="http://schemas.microsoft.com/office/drawing/2010/main">
          <mc:Choice Requires="a14">
            <p:sp>
              <p:nvSpPr>
                <p:cNvPr id="41" name="TextBox 40"/>
                <p:cNvSpPr txBox="1"/>
                <p:nvPr/>
              </p:nvSpPr>
              <p:spPr>
                <a:xfrm>
                  <a:off x="4094791" y="1917717"/>
                  <a:ext cx="397240" cy="215444"/>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400" i="1" smtClean="0">
                                <a:solidFill>
                                  <a:schemeClr val="tx2"/>
                                </a:solidFill>
                                <a:latin typeface="Cambria Math" panose="02040503050406030204" pitchFamily="18" charset="0"/>
                                <a:cs typeface="Times New Roman" panose="02020603050405020304" pitchFamily="18" charset="0"/>
                              </a:rPr>
                            </m:ctrlPr>
                          </m:sSubPr>
                          <m:e>
                            <m:r>
                              <a:rPr lang="en-US" sz="1400" b="0" i="1" smtClean="0">
                                <a:solidFill>
                                  <a:schemeClr val="tx2"/>
                                </a:solidFill>
                                <a:latin typeface="Cambria Math" panose="02040503050406030204" pitchFamily="18" charset="0"/>
                                <a:cs typeface="Times New Roman" panose="02020603050405020304" pitchFamily="18" charset="0"/>
                              </a:rPr>
                              <m:t>𝐴𝑃</m:t>
                            </m:r>
                          </m:e>
                          <m:sub>
                            <m:r>
                              <a:rPr lang="en-US" sz="1400" b="0" i="1" smtClean="0">
                                <a:solidFill>
                                  <a:schemeClr val="tx2"/>
                                </a:solidFill>
                                <a:latin typeface="Cambria Math" panose="02040503050406030204" pitchFamily="18" charset="0"/>
                                <a:cs typeface="Times New Roman" panose="02020603050405020304" pitchFamily="18" charset="0"/>
                              </a:rPr>
                              <m:t>2</m:t>
                            </m:r>
                          </m:sub>
                        </m:sSub>
                      </m:oMath>
                    </m:oMathPara>
                  </a14:m>
                  <a:endParaRPr lang="en-US" sz="1400" dirty="0" smtClean="0">
                    <a:solidFill>
                      <a:schemeClr val="accent6">
                        <a:lumMod val="50000"/>
                      </a:schemeClr>
                    </a:solidFill>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4094791" y="1917717"/>
                  <a:ext cx="397240" cy="215444"/>
                </a:xfrm>
                <a:prstGeom prst="rect">
                  <a:avLst/>
                </a:prstGeom>
                <a:blipFill rotWithShape="0">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2944885" y="1927821"/>
                  <a:ext cx="397240" cy="215444"/>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400" i="1" smtClean="0">
                                <a:solidFill>
                                  <a:schemeClr val="tx2"/>
                                </a:solidFill>
                                <a:latin typeface="Cambria Math" panose="02040503050406030204" pitchFamily="18" charset="0"/>
                                <a:cs typeface="Times New Roman" panose="02020603050405020304" pitchFamily="18" charset="0"/>
                              </a:rPr>
                            </m:ctrlPr>
                          </m:sSubPr>
                          <m:e>
                            <m:r>
                              <a:rPr lang="en-US" sz="1400" b="0" i="1" smtClean="0">
                                <a:solidFill>
                                  <a:schemeClr val="tx2"/>
                                </a:solidFill>
                                <a:latin typeface="Cambria Math" panose="02040503050406030204" pitchFamily="18" charset="0"/>
                                <a:cs typeface="Times New Roman" panose="02020603050405020304" pitchFamily="18" charset="0"/>
                              </a:rPr>
                              <m:t>𝐴𝑃</m:t>
                            </m:r>
                          </m:e>
                          <m:sub>
                            <m:r>
                              <a:rPr lang="en-US" sz="1400" b="0" i="1" smtClean="0">
                                <a:solidFill>
                                  <a:schemeClr val="tx2"/>
                                </a:solidFill>
                                <a:latin typeface="Cambria Math" panose="02040503050406030204" pitchFamily="18" charset="0"/>
                                <a:cs typeface="Times New Roman" panose="02020603050405020304" pitchFamily="18" charset="0"/>
                              </a:rPr>
                              <m:t>1</m:t>
                            </m:r>
                          </m:sub>
                        </m:sSub>
                      </m:oMath>
                    </m:oMathPara>
                  </a14:m>
                  <a:endParaRPr lang="en-US" sz="1400" dirty="0" smtClean="0">
                    <a:solidFill>
                      <a:schemeClr val="accent6">
                        <a:lumMod val="50000"/>
                      </a:schemeClr>
                    </a:solidFill>
                  </a:endParaRPr>
                </a:p>
              </p:txBody>
            </p:sp>
          </mc:Choice>
          <mc:Fallback xmlns="">
            <p:sp>
              <p:nvSpPr>
                <p:cNvPr id="14" name="TextBox 13"/>
                <p:cNvSpPr txBox="1">
                  <a:spLocks noRot="1" noChangeAspect="1" noMove="1" noResize="1" noEditPoints="1" noAdjustHandles="1" noChangeArrowheads="1" noChangeShapeType="1" noTextEdit="1"/>
                </p:cNvSpPr>
                <p:nvPr/>
              </p:nvSpPr>
              <p:spPr>
                <a:xfrm>
                  <a:off x="2944885" y="1927821"/>
                  <a:ext cx="397240" cy="215444"/>
                </a:xfrm>
                <a:prstGeom prst="rect">
                  <a:avLst/>
                </a:prstGeom>
                <a:blipFill rotWithShape="0">
                  <a:blip r:embed="rId5"/>
                  <a:stretch>
                    <a:fillRect/>
                  </a:stretch>
                </a:blipFill>
              </p:spPr>
              <p:txBody>
                <a:bodyPr/>
                <a:lstStyle/>
                <a:p>
                  <a:r>
                    <a:rPr lang="en-US">
                      <a:noFill/>
                    </a:rPr>
                    <a:t> </a:t>
                  </a:r>
                </a:p>
              </p:txBody>
            </p:sp>
          </mc:Fallback>
        </mc:AlternateContent>
        <p:sp>
          <p:nvSpPr>
            <p:cNvPr id="43" name="Diamond 42"/>
            <p:cNvSpPr/>
            <p:nvPr/>
          </p:nvSpPr>
          <p:spPr>
            <a:xfrm>
              <a:off x="3096843" y="2583393"/>
              <a:ext cx="107628" cy="123853"/>
            </a:xfrm>
            <a:prstGeom prst="diamond">
              <a:avLst/>
            </a:prstGeom>
            <a:solidFill>
              <a:schemeClr val="accent6">
                <a:lumMod val="50000"/>
              </a:schemeClr>
            </a:solidFill>
            <a:ln>
              <a:solidFill>
                <a:schemeClr val="accent6">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4" name="Straight Arrow Connector 43"/>
            <p:cNvCxnSpPr>
              <a:stCxn id="43" idx="0"/>
              <a:endCxn id="40" idx="2"/>
            </p:cNvCxnSpPr>
            <p:nvPr/>
          </p:nvCxnSpPr>
          <p:spPr>
            <a:xfrm flipH="1" flipV="1">
              <a:off x="3115340" y="2261188"/>
              <a:ext cx="35318" cy="322205"/>
            </a:xfrm>
            <a:prstGeom prst="straightConnector1">
              <a:avLst/>
            </a:prstGeom>
            <a:ln>
              <a:solidFill>
                <a:schemeClr val="accent6">
                  <a:lumMod val="5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stCxn id="46" idx="0"/>
              <a:endCxn id="53" idx="3"/>
            </p:cNvCxnSpPr>
            <p:nvPr/>
          </p:nvCxnSpPr>
          <p:spPr>
            <a:xfrm flipH="1" flipV="1">
              <a:off x="4207772" y="2208416"/>
              <a:ext cx="157582" cy="342724"/>
            </a:xfrm>
            <a:prstGeom prst="straightConnector1">
              <a:avLst/>
            </a:prstGeom>
            <a:ln>
              <a:solidFill>
                <a:schemeClr val="accent6">
                  <a:lumMod val="50000"/>
                </a:schemeClr>
              </a:solidFill>
              <a:tailEnd type="triangle"/>
            </a:ln>
            <a:effectLst/>
          </p:spPr>
          <p:style>
            <a:lnRef idx="2">
              <a:schemeClr val="accent1"/>
            </a:lnRef>
            <a:fillRef idx="0">
              <a:schemeClr val="accent1"/>
            </a:fillRef>
            <a:effectRef idx="1">
              <a:schemeClr val="accent1"/>
            </a:effectRef>
            <a:fontRef idx="minor">
              <a:schemeClr val="tx1"/>
            </a:fontRef>
          </p:style>
        </p:cxnSp>
        <p:sp>
          <p:nvSpPr>
            <p:cNvPr id="46" name="Diamond 45"/>
            <p:cNvSpPr/>
            <p:nvPr/>
          </p:nvSpPr>
          <p:spPr>
            <a:xfrm>
              <a:off x="4311540" y="2551140"/>
              <a:ext cx="107628" cy="123853"/>
            </a:xfrm>
            <a:prstGeom prst="diamond">
              <a:avLst/>
            </a:prstGeom>
            <a:solidFill>
              <a:schemeClr val="accent6">
                <a:lumMod val="50000"/>
              </a:schemeClr>
            </a:solidFill>
            <a:ln>
              <a:solidFill>
                <a:schemeClr val="accent6">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7" name="Group 46"/>
            <p:cNvGrpSpPr/>
            <p:nvPr/>
          </p:nvGrpSpPr>
          <p:grpSpPr>
            <a:xfrm>
              <a:off x="2808124" y="2208416"/>
              <a:ext cx="1507801" cy="436904"/>
              <a:chOff x="2808124" y="2208416"/>
              <a:chExt cx="1507801" cy="436904"/>
            </a:xfrm>
          </p:grpSpPr>
          <p:cxnSp>
            <p:nvCxnSpPr>
              <p:cNvPr id="48" name="Straight Arrow Connector 47"/>
              <p:cNvCxnSpPr>
                <a:endCxn id="40" idx="2"/>
              </p:cNvCxnSpPr>
              <p:nvPr/>
            </p:nvCxnSpPr>
            <p:spPr>
              <a:xfrm flipH="1" flipV="1">
                <a:off x="3115341" y="2261189"/>
                <a:ext cx="1200584" cy="308841"/>
              </a:xfrm>
              <a:prstGeom prst="straightConnector1">
                <a:avLst/>
              </a:prstGeom>
              <a:ln w="15875">
                <a:solidFill>
                  <a:srgbClr val="FD9208"/>
                </a:solidFill>
                <a:prstDash val="sysDot"/>
                <a:tailEnd type="triangle"/>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54" idx="3"/>
              </p:cNvCxnSpPr>
              <p:nvPr/>
            </p:nvCxnSpPr>
            <p:spPr>
              <a:xfrm flipV="1">
                <a:off x="2808124" y="2232707"/>
                <a:ext cx="1332271" cy="137198"/>
              </a:xfrm>
              <a:prstGeom prst="straightConnector1">
                <a:avLst/>
              </a:prstGeom>
              <a:ln w="15875">
                <a:solidFill>
                  <a:srgbClr val="FD9208"/>
                </a:solidFill>
                <a:prstDash val="sysDot"/>
                <a:tailEnd type="triangle"/>
              </a:ln>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a:stCxn id="43" idx="3"/>
                <a:endCxn id="53" idx="1"/>
              </p:cNvCxnSpPr>
              <p:nvPr/>
            </p:nvCxnSpPr>
            <p:spPr>
              <a:xfrm flipV="1">
                <a:off x="3204471" y="2208416"/>
                <a:ext cx="951286" cy="436904"/>
              </a:xfrm>
              <a:prstGeom prst="straightConnector1">
                <a:avLst/>
              </a:prstGeom>
              <a:ln w="15875">
                <a:solidFill>
                  <a:srgbClr val="FD9208"/>
                </a:solidFill>
                <a:prstDash val="sysDot"/>
                <a:tailEnd type="triangle"/>
              </a:ln>
              <a:effectLst/>
            </p:spPr>
            <p:style>
              <a:lnRef idx="2">
                <a:schemeClr val="accent1"/>
              </a:lnRef>
              <a:fillRef idx="0">
                <a:schemeClr val="accent1"/>
              </a:fillRef>
              <a:effectRef idx="1">
                <a:schemeClr val="accent1"/>
              </a:effectRef>
              <a:fontRef idx="minor">
                <a:schemeClr val="tx1"/>
              </a:fontRef>
            </p:style>
          </p:cxnSp>
        </p:grpSp>
      </p:grpSp>
      <p:sp>
        <p:nvSpPr>
          <p:cNvPr id="58" name="TextBox 57"/>
          <p:cNvSpPr txBox="1"/>
          <p:nvPr/>
        </p:nvSpPr>
        <p:spPr>
          <a:xfrm>
            <a:off x="7529213" y="1758659"/>
            <a:ext cx="239151" cy="169277"/>
          </a:xfrm>
          <a:prstGeom prst="rect">
            <a:avLst/>
          </a:prstGeom>
          <a:noFill/>
        </p:spPr>
        <p:txBody>
          <a:bodyPr vert="horz" wrap="square" lIns="0" tIns="0" rIns="0" bIns="0" rtlCol="0">
            <a:spAutoFit/>
          </a:bodyPr>
          <a:lstStyle/>
          <a:p>
            <a:r>
              <a:rPr lang="en-US" sz="1100" dirty="0" smtClean="0">
                <a:solidFill>
                  <a:srgbClr val="FF0000"/>
                </a:solidFill>
              </a:rPr>
              <a:t>Int.</a:t>
            </a:r>
          </a:p>
        </p:txBody>
      </p:sp>
      <p:sp>
        <p:nvSpPr>
          <p:cNvPr id="4" name="Footer Placeholder 3"/>
          <p:cNvSpPr>
            <a:spLocks noGrp="1"/>
          </p:cNvSpPr>
          <p:nvPr>
            <p:ph type="ftr" sz="quarter" idx="11"/>
          </p:nvPr>
        </p:nvSpPr>
        <p:spPr/>
        <p:txBody>
          <a:bodyPr/>
          <a:lstStyle/>
          <a:p>
            <a:pPr>
              <a:defRPr/>
            </a:pPr>
            <a:r>
              <a:rPr lang="en-US" altLang="en-US" smtClean="0">
                <a:solidFill>
                  <a:srgbClr val="000000"/>
                </a:solidFill>
              </a:rPr>
              <a:t>Roya Doostnejad, Intel Corporation</a:t>
            </a:r>
            <a:endParaRPr lang="en-US" altLang="en-US" dirty="0">
              <a:solidFill>
                <a:srgbClr val="000000"/>
              </a:solidFill>
            </a:endParaRPr>
          </a:p>
        </p:txBody>
      </p:sp>
      <p:sp>
        <p:nvSpPr>
          <p:cNvPr id="8" name="Slide Number Placeholder 7"/>
          <p:cNvSpPr>
            <a:spLocks noGrp="1"/>
          </p:cNvSpPr>
          <p:nvPr>
            <p:ph type="sldNum" sz="quarter" idx="12"/>
          </p:nvPr>
        </p:nvSpPr>
        <p:spPr/>
        <p:txBody>
          <a:bodyPr/>
          <a:lstStyle/>
          <a:p>
            <a:pPr>
              <a:defRPr/>
            </a:pPr>
            <a:r>
              <a:rPr lang="en-US" altLang="en-US" smtClean="0">
                <a:solidFill>
                  <a:srgbClr val="000000"/>
                </a:solidFill>
              </a:rPr>
              <a:t>Slide </a:t>
            </a:r>
            <a:fld id="{0391809B-2015-42AC-9A4A-427CE29EAC4D}" type="slidenum">
              <a:rPr lang="en-US" altLang="en-US" smtClean="0">
                <a:solidFill>
                  <a:srgbClr val="000000"/>
                </a:solidFill>
              </a:rPr>
              <a:pPr>
                <a:defRPr/>
              </a:pPr>
              <a:t>2</a:t>
            </a:fld>
            <a:endParaRPr lang="en-US" altLang="en-US">
              <a:solidFill>
                <a:srgbClr val="000000"/>
              </a:solidFill>
            </a:endParaRPr>
          </a:p>
        </p:txBody>
      </p:sp>
    </p:spTree>
    <p:extLst>
      <p:ext uri="{BB962C8B-B14F-4D97-AF65-F5344CB8AC3E}">
        <p14:creationId xmlns:p14="http://schemas.microsoft.com/office/powerpoint/2010/main" val="955401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Conclusion</a:t>
            </a:r>
            <a:endParaRPr lang="en-US" b="1"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quarter" idx="13"/>
          </p:nvPr>
        </p:nvSpPr>
        <p:spPr>
          <a:xfrm>
            <a:off x="455613" y="1203324"/>
            <a:ext cx="8228012" cy="3653235"/>
          </a:xfrm>
        </p:spPr>
        <p:txBody>
          <a:bodyPr/>
          <a:lstStyle/>
          <a:p>
            <a:r>
              <a:rPr lang="en-US" sz="1600" b="0" dirty="0">
                <a:solidFill>
                  <a:schemeClr val="tx1"/>
                </a:solidFill>
              </a:rPr>
              <a:t>T</a:t>
            </a:r>
            <a:r>
              <a:rPr lang="en-US" sz="1600" b="0" dirty="0" smtClean="0">
                <a:solidFill>
                  <a:schemeClr val="tx1"/>
                </a:solidFill>
              </a:rPr>
              <a:t>his </a:t>
            </a:r>
            <a:r>
              <a:rPr lang="en-US" sz="1600" b="0" dirty="0">
                <a:solidFill>
                  <a:schemeClr val="tx1"/>
                </a:solidFill>
              </a:rPr>
              <a:t>contribution is </a:t>
            </a:r>
            <a:r>
              <a:rPr lang="en-US" sz="1600" b="0" dirty="0" smtClean="0">
                <a:solidFill>
                  <a:schemeClr val="tx1"/>
                </a:solidFill>
              </a:rPr>
              <a:t>for evaluation of Coordinated Multi-AP in Uplink whether the scheme is attractive and feasible. </a:t>
            </a:r>
          </a:p>
          <a:p>
            <a:r>
              <a:rPr lang="en-US" sz="1600" b="0" dirty="0" smtClean="0">
                <a:solidFill>
                  <a:schemeClr val="tx1"/>
                </a:solidFill>
              </a:rPr>
              <a:t>Analyzed </a:t>
            </a:r>
            <a:r>
              <a:rPr lang="en-US" sz="1600" b="0" dirty="0">
                <a:solidFill>
                  <a:schemeClr val="tx1"/>
                </a:solidFill>
              </a:rPr>
              <a:t>different possible schemes </a:t>
            </a:r>
            <a:r>
              <a:rPr lang="en-US" sz="1600" b="0" dirty="0" smtClean="0">
                <a:solidFill>
                  <a:schemeClr val="tx1"/>
                </a:solidFill>
              </a:rPr>
              <a:t>and compared </a:t>
            </a:r>
            <a:r>
              <a:rPr lang="en-US" sz="1600" b="0" dirty="0">
                <a:solidFill>
                  <a:schemeClr val="tx1"/>
                </a:solidFill>
              </a:rPr>
              <a:t>simulation </a:t>
            </a:r>
            <a:r>
              <a:rPr lang="en-US" sz="1600" b="0" dirty="0" smtClean="0">
                <a:solidFill>
                  <a:schemeClr val="tx1"/>
                </a:solidFill>
              </a:rPr>
              <a:t>results.</a:t>
            </a:r>
            <a:endParaRPr lang="en-US" sz="1600" b="0" dirty="0" smtClean="0">
              <a:solidFill>
                <a:schemeClr val="tx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600" b="0" dirty="0" smtClean="0">
                <a:solidFill>
                  <a:schemeClr val="tx1"/>
                </a:solidFill>
                <a:latin typeface="Times New Roman" panose="02020603050405020304" pitchFamily="18" charset="0"/>
                <a:cs typeface="Times New Roman" panose="02020603050405020304" pitchFamily="18" charset="0"/>
              </a:rPr>
              <a:t>JR provides the highest performance gain of multiple AP array processing/ interference cancellation but with the high cost of high speed backhaul requirement.</a:t>
            </a:r>
          </a:p>
          <a:p>
            <a:pPr marL="285750" indent="-285750">
              <a:buFont typeface="Arial" panose="020B0604020202020204" pitchFamily="34" charset="0"/>
              <a:buChar char="•"/>
            </a:pPr>
            <a:r>
              <a:rPr lang="en-US" sz="1600" b="0" dirty="0" smtClean="0">
                <a:solidFill>
                  <a:schemeClr val="tx1"/>
                </a:solidFill>
                <a:latin typeface="Times New Roman" panose="02020603050405020304" pitchFamily="18" charset="0"/>
                <a:cs typeface="Times New Roman" panose="02020603050405020304" pitchFamily="18" charset="0"/>
              </a:rPr>
              <a:t>Delayed BA may be required for JR.</a:t>
            </a:r>
          </a:p>
          <a:p>
            <a:pPr marL="285750" indent="-285750">
              <a:buFont typeface="Arial" panose="020B0604020202020204" pitchFamily="34" charset="0"/>
              <a:buChar char="•"/>
            </a:pPr>
            <a:r>
              <a:rPr lang="en-US" sz="1600" b="0" dirty="0" smtClean="0">
                <a:solidFill>
                  <a:schemeClr val="tx1"/>
                </a:solidFill>
                <a:latin typeface="Times New Roman" panose="02020603050405020304" pitchFamily="18" charset="0"/>
                <a:cs typeface="Times New Roman" panose="02020603050405020304" pitchFamily="18" charset="0"/>
              </a:rPr>
              <a:t>In </a:t>
            </a:r>
            <a:r>
              <a:rPr lang="en-US" sz="1600" b="0" dirty="0">
                <a:solidFill>
                  <a:schemeClr val="tx1"/>
                </a:solidFill>
                <a:latin typeface="Times New Roman" panose="02020603050405020304" pitchFamily="18" charset="0"/>
                <a:cs typeface="Times New Roman" panose="02020603050405020304" pitchFamily="18" charset="0"/>
              </a:rPr>
              <a:t>Low-interference scenarios, Per-AP IC results close performance gains as </a:t>
            </a:r>
            <a:r>
              <a:rPr lang="en-US" sz="1600" b="0" dirty="0" smtClean="0">
                <a:solidFill>
                  <a:schemeClr val="tx1"/>
                </a:solidFill>
                <a:latin typeface="Times New Roman" panose="02020603050405020304" pitchFamily="18" charset="0"/>
                <a:cs typeface="Times New Roman" panose="02020603050405020304" pitchFamily="18" charset="0"/>
              </a:rPr>
              <a:t>JR</a:t>
            </a:r>
          </a:p>
          <a:p>
            <a:pPr marL="285750" indent="-285750">
              <a:buFont typeface="Arial" panose="020B0604020202020204" pitchFamily="34" charset="0"/>
              <a:buChar char="•"/>
            </a:pPr>
            <a:r>
              <a:rPr lang="en-US" sz="1600" b="0" dirty="0" smtClean="0">
                <a:solidFill>
                  <a:schemeClr val="tx1"/>
                </a:solidFill>
                <a:latin typeface="Times New Roman" panose="02020603050405020304" pitchFamily="18" charset="0"/>
                <a:cs typeface="Times New Roman" panose="02020603050405020304" pitchFamily="18" charset="0"/>
              </a:rPr>
              <a:t>For 2 APs, Per-AP </a:t>
            </a:r>
            <a:r>
              <a:rPr lang="en-US" sz="1600" b="0" dirty="0">
                <a:solidFill>
                  <a:schemeClr val="tx1"/>
                </a:solidFill>
                <a:latin typeface="Times New Roman" panose="02020603050405020304" pitchFamily="18" charset="0"/>
                <a:cs typeface="Times New Roman" panose="02020603050405020304" pitchFamily="18" charset="0"/>
              </a:rPr>
              <a:t>IC results </a:t>
            </a:r>
            <a:r>
              <a:rPr lang="en-US" sz="1600" b="0" dirty="0" smtClean="0">
                <a:solidFill>
                  <a:schemeClr val="tx1"/>
                </a:solidFill>
                <a:latin typeface="Times New Roman" panose="02020603050405020304" pitchFamily="18" charset="0"/>
                <a:cs typeface="Times New Roman" panose="02020603050405020304" pitchFamily="18" charset="0"/>
              </a:rPr>
              <a:t>(1.5-2)x </a:t>
            </a:r>
            <a:r>
              <a:rPr lang="en-US" sz="1600" b="0" dirty="0">
                <a:solidFill>
                  <a:schemeClr val="tx1"/>
                </a:solidFill>
                <a:latin typeface="Times New Roman" panose="02020603050405020304" pitchFamily="18" charset="0"/>
                <a:cs typeface="Times New Roman" panose="02020603050405020304" pitchFamily="18" charset="0"/>
              </a:rPr>
              <a:t>throughput </a:t>
            </a:r>
            <a:r>
              <a:rPr lang="en-US" sz="1600" b="0" dirty="0" smtClean="0">
                <a:solidFill>
                  <a:schemeClr val="tx1"/>
                </a:solidFill>
                <a:latin typeface="Times New Roman" panose="02020603050405020304" pitchFamily="18" charset="0"/>
                <a:cs typeface="Times New Roman" panose="02020603050405020304" pitchFamily="18" charset="0"/>
              </a:rPr>
              <a:t>gain depends on use case scenarios and path loss.</a:t>
            </a:r>
          </a:p>
          <a:p>
            <a:pPr marL="285750" indent="-285750">
              <a:buFont typeface="Arial" panose="020B0604020202020204" pitchFamily="34" charset="0"/>
              <a:buChar char="•"/>
            </a:pPr>
            <a:r>
              <a:rPr lang="en-US" sz="1600" b="0" dirty="0" smtClean="0">
                <a:solidFill>
                  <a:schemeClr val="tx1"/>
                </a:solidFill>
                <a:latin typeface="Times New Roman" panose="02020603050405020304" pitchFamily="18" charset="0"/>
                <a:cs typeface="Times New Roman" panose="02020603050405020304" pitchFamily="18" charset="0"/>
              </a:rPr>
              <a:t>In high-interference scenarios, Per-AP IC is not effective.   </a:t>
            </a:r>
          </a:p>
          <a:p>
            <a:pPr marL="285750" indent="-285750">
              <a:buFont typeface="Arial" panose="020B0604020202020204" pitchFamily="34" charset="0"/>
              <a:buChar char="•"/>
            </a:pPr>
            <a:r>
              <a:rPr lang="en-US" sz="1600" b="0" dirty="0" smtClean="0">
                <a:solidFill>
                  <a:schemeClr val="tx1"/>
                </a:solidFill>
                <a:latin typeface="Times New Roman" panose="02020603050405020304" pitchFamily="18" charset="0"/>
                <a:cs typeface="Times New Roman" panose="02020603050405020304" pitchFamily="18" charset="0"/>
              </a:rPr>
              <a:t>In Single-user case with high reliability requirement, joint diversity reception may provide an additional path for data reception which improves reliability.  </a:t>
            </a:r>
          </a:p>
          <a:p>
            <a:pPr marL="0" indent="0">
              <a:buNone/>
            </a:pPr>
            <a:endParaRPr lang="en-US" sz="1400" b="0" dirty="0">
              <a:solidFill>
                <a:schemeClr val="tx2"/>
              </a:solidFill>
              <a:latin typeface="Times New Roman" panose="02020603050405020304" pitchFamily="18" charset="0"/>
              <a:cs typeface="Times New Roman" panose="02020603050405020304" pitchFamily="18" charset="0"/>
            </a:endParaRPr>
          </a:p>
        </p:txBody>
      </p:sp>
      <p:sp>
        <p:nvSpPr>
          <p:cNvPr id="5" name="Date Placeholder 3"/>
          <p:cNvSpPr>
            <a:spLocks noGrp="1"/>
          </p:cNvSpPr>
          <p:nvPr>
            <p:ph type="dt" sz="half" idx="10"/>
          </p:nvPr>
        </p:nvSpPr>
        <p:spPr>
          <a:xfrm>
            <a:off x="696914" y="249452"/>
            <a:ext cx="726161" cy="207749"/>
          </a:xfrm>
        </p:spPr>
        <p:txBody>
          <a:bodyPr/>
          <a:lstStyle/>
          <a:p>
            <a:pPr>
              <a:defRPr/>
            </a:pPr>
            <a:r>
              <a:rPr lang="en-US" altLang="en-US" smtClean="0">
                <a:solidFill>
                  <a:srgbClr val="000000"/>
                </a:solidFill>
              </a:rPr>
              <a:t>November 2019  </a:t>
            </a:r>
            <a:endParaRPr lang="en-US" altLang="en-US" dirty="0">
              <a:solidFill>
                <a:srgbClr val="000000"/>
              </a:solidFill>
            </a:endParaRPr>
          </a:p>
        </p:txBody>
      </p:sp>
      <p:sp>
        <p:nvSpPr>
          <p:cNvPr id="6" name="Slide Number Placeholder 5"/>
          <p:cNvSpPr txBox="1">
            <a:spLocks/>
          </p:cNvSpPr>
          <p:nvPr/>
        </p:nvSpPr>
        <p:spPr bwMode="auto">
          <a:xfrm>
            <a:off x="4228587" y="4856560"/>
            <a:ext cx="76302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800" kern="1200" smtClean="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altLang="en-US" dirty="0" smtClean="0">
                <a:solidFill>
                  <a:srgbClr val="000000"/>
                </a:solidFill>
              </a:rPr>
              <a:t>Slide 20</a:t>
            </a:r>
            <a:endParaRPr lang="en-US" altLang="en-US" dirty="0">
              <a:solidFill>
                <a:srgbClr val="000000"/>
              </a:solidFill>
            </a:endParaRPr>
          </a:p>
        </p:txBody>
      </p:sp>
      <p:sp>
        <p:nvSpPr>
          <p:cNvPr id="7" name="Slide Number Placeholder 6"/>
          <p:cNvSpPr>
            <a:spLocks noGrp="1"/>
          </p:cNvSpPr>
          <p:nvPr>
            <p:ph type="sldNum" sz="quarter" idx="12"/>
          </p:nvPr>
        </p:nvSpPr>
        <p:spPr/>
        <p:txBody>
          <a:bodyPr/>
          <a:lstStyle/>
          <a:p>
            <a:r>
              <a:rPr lang="en-US" altLang="en-US" smtClean="0">
                <a:solidFill>
                  <a:srgbClr val="000000"/>
                </a:solidFill>
              </a:rPr>
              <a:t>Slide </a:t>
            </a:r>
            <a:fld id="{97287725-04B1-4114-BE7C-1DB7341F149F}" type="slidenum">
              <a:rPr lang="en-US" altLang="en-US" smtClean="0">
                <a:solidFill>
                  <a:srgbClr val="000000"/>
                </a:solidFill>
              </a:rPr>
              <a:pPr/>
              <a:t>20</a:t>
            </a:fld>
            <a:endParaRPr lang="en-US" altLang="en-US" smtClean="0">
              <a:solidFill>
                <a:srgbClr val="000000"/>
              </a:solidFill>
            </a:endParaRPr>
          </a:p>
          <a:p>
            <a:fld id="{EE2556C5-CE8C-6547-B838-EA80C61A4AF7}" type="slidenum">
              <a:rPr lang="en-US" smtClean="0">
                <a:solidFill>
                  <a:prstClr val="white"/>
                </a:solidFill>
              </a:rPr>
              <a:pPr/>
              <a:t>20</a:t>
            </a:fld>
            <a:endParaRPr lang="en-US" dirty="0">
              <a:solidFill>
                <a:prstClr val="white"/>
              </a:solidFill>
            </a:endParaRPr>
          </a:p>
        </p:txBody>
      </p:sp>
    </p:spTree>
    <p:extLst>
      <p:ext uri="{BB962C8B-B14F-4D97-AF65-F5344CB8AC3E}">
        <p14:creationId xmlns:p14="http://schemas.microsoft.com/office/powerpoint/2010/main" val="1627348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981012" y="1485900"/>
            <a:ext cx="7477188" cy="3086100"/>
          </a:xfrm>
        </p:spPr>
        <p:txBody>
          <a:bodyPr/>
          <a:lstStyle/>
          <a:p>
            <a:pPr marL="0" indent="0">
              <a:buNone/>
            </a:pPr>
            <a:r>
              <a:rPr lang="en-US" sz="1600" b="0" dirty="0" smtClean="0"/>
              <a:t>[1</a:t>
            </a:r>
            <a:r>
              <a:rPr lang="en-US" sz="1600" b="0" dirty="0"/>
              <a:t>]: </a:t>
            </a:r>
            <a:r>
              <a:rPr lang="en-US" sz="1600" b="0" dirty="0" smtClean="0"/>
              <a:t>IEEE802.11-19/1594r2, “Coordinated </a:t>
            </a:r>
            <a:r>
              <a:rPr lang="en-US" sz="1600" b="0" dirty="0"/>
              <a:t>Beamforming/Null Steering </a:t>
            </a:r>
            <a:r>
              <a:rPr lang="en-US" sz="1600" b="0" dirty="0" smtClean="0"/>
              <a:t>Protocol in 802.11be”.</a:t>
            </a:r>
          </a:p>
          <a:p>
            <a:pPr marL="0" indent="0">
              <a:buNone/>
            </a:pPr>
            <a:endParaRPr lang="en-US" sz="1600" b="0" dirty="0">
              <a:latin typeface="Times New Roman" panose="02020603050405020304" pitchFamily="18" charset="0"/>
              <a:cs typeface="Times New Roman" panose="02020603050405020304" pitchFamily="18" charset="0"/>
            </a:endParaRPr>
          </a:p>
          <a:p>
            <a:pPr marL="0" indent="0">
              <a:buNone/>
            </a:pPr>
            <a:endParaRPr lang="en-US" dirty="0"/>
          </a:p>
          <a:p>
            <a:pPr marL="0" indent="0">
              <a:buNone/>
            </a:pPr>
            <a:endParaRPr lang="en-US" dirty="0"/>
          </a:p>
        </p:txBody>
      </p:sp>
      <p:sp>
        <p:nvSpPr>
          <p:cNvPr id="4" name="Date Placeholder 3"/>
          <p:cNvSpPr>
            <a:spLocks noGrp="1"/>
          </p:cNvSpPr>
          <p:nvPr>
            <p:ph type="dt" sz="half" idx="10"/>
          </p:nvPr>
        </p:nvSpPr>
        <p:spPr/>
        <p:txBody>
          <a:bodyPr/>
          <a:lstStyle/>
          <a:p>
            <a:pPr>
              <a:defRPr/>
            </a:pPr>
            <a:r>
              <a:rPr lang="en-US" altLang="en-US" smtClean="0">
                <a:solidFill>
                  <a:srgbClr val="000000"/>
                </a:solidFill>
              </a:rPr>
              <a:t>November 2019  </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smtClean="0">
                <a:solidFill>
                  <a:srgbClr val="000000"/>
                </a:solidFill>
              </a:rPr>
              <a:t>Roya Doostnejad, Intel Corporation</a:t>
            </a:r>
            <a:endParaRPr lang="en-US" altLang="en-US" dirty="0">
              <a:solidFill>
                <a:srgbClr val="000000"/>
              </a:solidFill>
            </a:endParaRPr>
          </a:p>
        </p:txBody>
      </p:sp>
      <p:sp>
        <p:nvSpPr>
          <p:cNvPr id="8" name="Slide Number Placeholder 7"/>
          <p:cNvSpPr>
            <a:spLocks noGrp="1"/>
          </p:cNvSpPr>
          <p:nvPr>
            <p:ph type="sldNum" sz="quarter" idx="12"/>
          </p:nvPr>
        </p:nvSpPr>
        <p:spPr/>
        <p:txBody>
          <a:bodyPr/>
          <a:lstStyle/>
          <a:p>
            <a:pPr>
              <a:defRPr/>
            </a:pPr>
            <a:r>
              <a:rPr lang="en-US" altLang="en-US" smtClean="0">
                <a:solidFill>
                  <a:srgbClr val="000000"/>
                </a:solidFill>
              </a:rPr>
              <a:t>Slide </a:t>
            </a:r>
            <a:fld id="{0391809B-2015-42AC-9A4A-427CE29EAC4D}" type="slidenum">
              <a:rPr lang="en-US" altLang="en-US" smtClean="0">
                <a:solidFill>
                  <a:srgbClr val="000000"/>
                </a:solidFill>
              </a:rPr>
              <a:pPr>
                <a:defRPr/>
              </a:pPr>
              <a:t>21</a:t>
            </a:fld>
            <a:endParaRPr lang="en-US" altLang="en-US">
              <a:solidFill>
                <a:srgbClr val="000000"/>
              </a:solidFill>
            </a:endParaRPr>
          </a:p>
        </p:txBody>
      </p:sp>
    </p:spTree>
    <p:extLst>
      <p:ext uri="{BB962C8B-B14F-4D97-AF65-F5344CB8AC3E}">
        <p14:creationId xmlns:p14="http://schemas.microsoft.com/office/powerpoint/2010/main" val="15663023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Back up</a:t>
            </a:r>
            <a:endParaRPr lang="en-US" dirty="0"/>
          </a:p>
        </p:txBody>
      </p:sp>
      <p:sp>
        <p:nvSpPr>
          <p:cNvPr id="4" name="Date Placeholder 3"/>
          <p:cNvSpPr>
            <a:spLocks noGrp="1"/>
          </p:cNvSpPr>
          <p:nvPr>
            <p:ph type="dt" sz="half" idx="10"/>
          </p:nvPr>
        </p:nvSpPr>
        <p:spPr/>
        <p:txBody>
          <a:bodyPr/>
          <a:lstStyle/>
          <a:p>
            <a:pPr>
              <a:defRPr/>
            </a:pPr>
            <a:r>
              <a:rPr lang="en-US" altLang="en-US" smtClean="0">
                <a:solidFill>
                  <a:srgbClr val="000000"/>
                </a:solidFill>
              </a:rPr>
              <a:t>November 2019  </a:t>
            </a:r>
            <a:endParaRPr lang="en-US" altLang="en-US">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smtClean="0">
                <a:solidFill>
                  <a:srgbClr val="000000"/>
                </a:solidFill>
              </a:rPr>
              <a:t>Roya Doostnejad, Intel Corporation</a:t>
            </a:r>
            <a:endParaRPr lang="en-US" alt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altLang="en-US" smtClean="0">
                <a:solidFill>
                  <a:srgbClr val="000000"/>
                </a:solidFill>
              </a:rPr>
              <a:t>Slide </a:t>
            </a:r>
            <a:fld id="{10F6E6CE-8ABD-4955-BA38-BB3D0CE062DF}"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14547515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1710" y="525562"/>
            <a:ext cx="8776782" cy="716383"/>
          </a:xfrm>
        </p:spPr>
        <p:txBody>
          <a:bodyPr/>
          <a:lstStyle/>
          <a:p>
            <a:r>
              <a:rPr lang="en-US" sz="2000" dirty="0"/>
              <a:t>Simulation Results, Example for 4 APs: Packet Error Rate (PER)/ Area Throughput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489" y="2368034"/>
            <a:ext cx="3263545" cy="2447659"/>
          </a:xfrm>
          <a:prstGeom prst="rect">
            <a:avLst/>
          </a:prstGeom>
        </p:spPr>
      </p:pic>
      <p:cxnSp>
        <p:nvCxnSpPr>
          <p:cNvPr id="13" name="Straight Arrow Connector 12"/>
          <p:cNvCxnSpPr/>
          <p:nvPr/>
        </p:nvCxnSpPr>
        <p:spPr>
          <a:xfrm>
            <a:off x="495301" y="3641319"/>
            <a:ext cx="248524" cy="0"/>
          </a:xfrm>
          <a:prstGeom prst="straightConnector1">
            <a:avLst/>
          </a:prstGeom>
          <a:ln>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V="1">
            <a:off x="743825" y="2755344"/>
            <a:ext cx="0" cy="752915"/>
          </a:xfrm>
          <a:prstGeom prst="straightConnector1">
            <a:avLst/>
          </a:prstGeom>
          <a:ln>
            <a:solidFill>
              <a:schemeClr val="tx2"/>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662192" y="3714405"/>
            <a:ext cx="309380" cy="169277"/>
          </a:xfrm>
          <a:prstGeom prst="rect">
            <a:avLst/>
          </a:prstGeom>
          <a:noFill/>
        </p:spPr>
        <p:txBody>
          <a:bodyPr vert="horz" wrap="none" lIns="0" tIns="0" rIns="0" bIns="0" rtlCol="0">
            <a:spAutoFit/>
          </a:bodyPr>
          <a:lstStyle/>
          <a:p>
            <a:r>
              <a:rPr lang="en-US" sz="1100" dirty="0" smtClean="0">
                <a:solidFill>
                  <a:srgbClr val="003C71"/>
                </a:solidFill>
              </a:rPr>
              <a:t>x=14</a:t>
            </a:r>
          </a:p>
        </p:txBody>
      </p:sp>
      <p:sp>
        <p:nvSpPr>
          <p:cNvPr id="16" name="TextBox 15"/>
          <p:cNvSpPr txBox="1"/>
          <p:nvPr/>
        </p:nvSpPr>
        <p:spPr>
          <a:xfrm>
            <a:off x="816882" y="3016439"/>
            <a:ext cx="426399" cy="169277"/>
          </a:xfrm>
          <a:prstGeom prst="rect">
            <a:avLst/>
          </a:prstGeom>
          <a:noFill/>
        </p:spPr>
        <p:txBody>
          <a:bodyPr vert="horz" wrap="none" lIns="0" tIns="0" rIns="0" bIns="0" rtlCol="0">
            <a:spAutoFit/>
          </a:bodyPr>
          <a:lstStyle/>
          <a:p>
            <a:r>
              <a:rPr lang="en-US" sz="1100" dirty="0" smtClean="0">
                <a:solidFill>
                  <a:srgbClr val="003C71"/>
                </a:solidFill>
              </a:rPr>
              <a:t>y=1:41</a:t>
            </a:r>
          </a:p>
        </p:txBody>
      </p:sp>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9535" y="2625623"/>
            <a:ext cx="2837451" cy="2127277"/>
          </a:xfrm>
          <a:prstGeom prst="rect">
            <a:avLst/>
          </a:prstGeom>
        </p:spPr>
      </p:pic>
      <p:pic>
        <p:nvPicPr>
          <p:cNvPr id="11" name="Picture 10"/>
          <p:cNvPicPr>
            <a:picLocks noChangeAspect="1"/>
          </p:cNvPicPr>
          <p:nvPr/>
        </p:nvPicPr>
        <p:blipFill>
          <a:blip r:embed="rId4"/>
          <a:stretch>
            <a:fillRect/>
          </a:stretch>
        </p:blipFill>
        <p:spPr>
          <a:xfrm>
            <a:off x="5822097" y="2368034"/>
            <a:ext cx="3176395" cy="2384866"/>
          </a:xfrm>
          <a:prstGeom prst="rect">
            <a:avLst/>
          </a:prstGeom>
        </p:spPr>
      </p:pic>
      <p:sp>
        <p:nvSpPr>
          <p:cNvPr id="4" name="Date Placeholder 3"/>
          <p:cNvSpPr>
            <a:spLocks noGrp="1"/>
          </p:cNvSpPr>
          <p:nvPr>
            <p:ph type="dt" sz="half" idx="10"/>
          </p:nvPr>
        </p:nvSpPr>
        <p:spPr/>
        <p:txBody>
          <a:bodyPr/>
          <a:lstStyle/>
          <a:p>
            <a:pPr>
              <a:defRPr/>
            </a:pPr>
            <a:r>
              <a:rPr lang="en-US" altLang="en-US" smtClean="0">
                <a:solidFill>
                  <a:srgbClr val="000000"/>
                </a:solidFill>
              </a:rPr>
              <a:t>November 2019  </a:t>
            </a:r>
            <a:endParaRPr lang="en-US" altLang="en-US" dirty="0">
              <a:solidFill>
                <a:srgbClr val="000000"/>
              </a:solidFill>
            </a:endParaRPr>
          </a:p>
        </p:txBody>
      </p:sp>
      <p:sp>
        <p:nvSpPr>
          <p:cNvPr id="12" name="Slide Number Placeholder 5"/>
          <p:cNvSpPr txBox="1">
            <a:spLocks/>
          </p:cNvSpPr>
          <p:nvPr/>
        </p:nvSpPr>
        <p:spPr bwMode="auto">
          <a:xfrm>
            <a:off x="4228587" y="4856560"/>
            <a:ext cx="76302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800" kern="1200" smtClean="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altLang="en-US" dirty="0" smtClean="0">
                <a:solidFill>
                  <a:srgbClr val="000000"/>
                </a:solidFill>
              </a:rPr>
              <a:t>Slide 23</a:t>
            </a:r>
            <a:endParaRPr lang="en-US" altLang="en-US" dirty="0">
              <a:solidFill>
                <a:srgbClr val="000000"/>
              </a:solidFill>
            </a:endParaRPr>
          </a:p>
        </p:txBody>
      </p:sp>
      <p:sp>
        <p:nvSpPr>
          <p:cNvPr id="5" name="Slide Number Placeholder 4"/>
          <p:cNvSpPr>
            <a:spLocks noGrp="1"/>
          </p:cNvSpPr>
          <p:nvPr>
            <p:ph type="sldNum" sz="quarter" idx="12"/>
          </p:nvPr>
        </p:nvSpPr>
        <p:spPr/>
        <p:txBody>
          <a:bodyPr/>
          <a:lstStyle/>
          <a:p>
            <a:r>
              <a:rPr lang="en-US" altLang="en-US" smtClean="0">
                <a:solidFill>
                  <a:srgbClr val="000000"/>
                </a:solidFill>
              </a:rPr>
              <a:t>Slide </a:t>
            </a:r>
            <a:fld id="{97287725-04B1-4114-BE7C-1DB7341F149F}" type="slidenum">
              <a:rPr lang="en-US" altLang="en-US" smtClean="0">
                <a:solidFill>
                  <a:srgbClr val="000000"/>
                </a:solidFill>
              </a:rPr>
              <a:pPr/>
              <a:t>23</a:t>
            </a:fld>
            <a:endParaRPr lang="en-US" altLang="en-US" smtClean="0">
              <a:solidFill>
                <a:srgbClr val="000000"/>
              </a:solidFill>
            </a:endParaRPr>
          </a:p>
          <a:p>
            <a:fld id="{EE2556C5-CE8C-6547-B838-EA80C61A4AF7}" type="slidenum">
              <a:rPr lang="en-US" smtClean="0">
                <a:solidFill>
                  <a:prstClr val="white"/>
                </a:solidFill>
              </a:rPr>
              <a:pPr/>
              <a:t>23</a:t>
            </a:fld>
            <a:endParaRPr lang="en-US" dirty="0">
              <a:solidFill>
                <a:prstClr val="white"/>
              </a:solidFill>
            </a:endParaRPr>
          </a:p>
        </p:txBody>
      </p:sp>
    </p:spTree>
    <p:extLst>
      <p:ext uri="{BB962C8B-B14F-4D97-AF65-F5344CB8AC3E}">
        <p14:creationId xmlns:p14="http://schemas.microsoft.com/office/powerpoint/2010/main" val="3668738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686990"/>
          </a:xfrm>
        </p:spPr>
        <p:txBody>
          <a:bodyPr/>
          <a:lstStyle/>
          <a:p>
            <a:r>
              <a:rPr lang="en-US" dirty="0"/>
              <a:t>Introduction</a:t>
            </a:r>
          </a:p>
        </p:txBody>
      </p:sp>
      <p:sp>
        <p:nvSpPr>
          <p:cNvPr id="3" name="Content Placeholder 2"/>
          <p:cNvSpPr>
            <a:spLocks noGrp="1"/>
          </p:cNvSpPr>
          <p:nvPr>
            <p:ph idx="1"/>
          </p:nvPr>
        </p:nvSpPr>
        <p:spPr>
          <a:xfrm>
            <a:off x="696914" y="1201340"/>
            <a:ext cx="8254204" cy="3655219"/>
          </a:xfrm>
        </p:spPr>
        <p:txBody>
          <a:bodyPr/>
          <a:lstStyle/>
          <a:p>
            <a:pPr marL="211137" indent="-285750" defTabSz="457200" fontAlgn="auto">
              <a:spcBef>
                <a:spcPts val="1200"/>
              </a:spcBef>
              <a:spcAft>
                <a:spcPts val="0"/>
              </a:spcAft>
              <a:buFont typeface="Arial" panose="020B0604020202020204" pitchFamily="34" charset="0"/>
              <a:buChar char="•"/>
            </a:pPr>
            <a:r>
              <a:rPr lang="en-US" sz="1600" b="0" kern="1200" dirty="0" smtClean="0">
                <a:latin typeface="Times New Roman" panose="02020603050405020304" pitchFamily="18" charset="0"/>
                <a:cs typeface="Times New Roman" panose="02020603050405020304" pitchFamily="18" charset="0"/>
              </a:rPr>
              <a:t>Multi-AP cooperation is expected to be easier to implement in UL </a:t>
            </a:r>
            <a:r>
              <a:rPr lang="en-US" sz="1600" b="0" kern="1200" dirty="0">
                <a:latin typeface="Times New Roman" panose="02020603050405020304" pitchFamily="18" charset="0"/>
                <a:cs typeface="Times New Roman" panose="02020603050405020304" pitchFamily="18" charset="0"/>
              </a:rPr>
              <a:t>than in the downlink (DL)</a:t>
            </a:r>
          </a:p>
          <a:p>
            <a:pPr marL="600075" lvl="1" indent="-285750" defTabSz="457200" fontAlgn="auto">
              <a:spcBef>
                <a:spcPts val="800"/>
              </a:spcBef>
              <a:spcAft>
                <a:spcPts val="0"/>
              </a:spcAft>
              <a:buFont typeface="Courier New" panose="02070309020205020404" pitchFamily="49" charset="0"/>
              <a:buChar char="o"/>
            </a:pPr>
            <a:r>
              <a:rPr lang="en-US" kern="1200" dirty="0">
                <a:latin typeface="Times New Roman" panose="02020603050405020304" pitchFamily="18" charset="0"/>
                <a:ea typeface="+mn-ea"/>
                <a:cs typeface="Times New Roman" panose="02020603050405020304" pitchFamily="18" charset="0"/>
              </a:rPr>
              <a:t>OBSS Channel information is available in the network </a:t>
            </a:r>
            <a:r>
              <a:rPr lang="en-US" kern="1200" dirty="0" smtClean="0">
                <a:latin typeface="Times New Roman" panose="02020603050405020304" pitchFamily="18" charset="0"/>
                <a:ea typeface="+mn-ea"/>
                <a:cs typeface="Times New Roman" panose="02020603050405020304" pitchFamily="18" charset="0"/>
              </a:rPr>
              <a:t>without                                                             resource-consuming </a:t>
            </a:r>
            <a:r>
              <a:rPr lang="en-US" kern="1200" dirty="0">
                <a:latin typeface="Times New Roman" panose="02020603050405020304" pitchFamily="18" charset="0"/>
                <a:ea typeface="+mn-ea"/>
                <a:cs typeface="Times New Roman" panose="02020603050405020304" pitchFamily="18" charset="0"/>
              </a:rPr>
              <a:t>feedback transmissions</a:t>
            </a:r>
            <a:r>
              <a:rPr lang="en-US" kern="1200" dirty="0" smtClean="0">
                <a:latin typeface="Times New Roman" panose="02020603050405020304" pitchFamily="18" charset="0"/>
                <a:ea typeface="+mn-ea"/>
                <a:cs typeface="Times New Roman" panose="02020603050405020304" pitchFamily="18" charset="0"/>
              </a:rPr>
              <a:t>.</a:t>
            </a:r>
          </a:p>
          <a:p>
            <a:pPr marL="600075" lvl="1" indent="-285750" defTabSz="457200" fontAlgn="auto">
              <a:spcBef>
                <a:spcPts val="800"/>
              </a:spcBef>
              <a:spcAft>
                <a:spcPts val="0"/>
              </a:spcAft>
              <a:buFont typeface="Courier New" panose="02070309020205020404" pitchFamily="49" charset="0"/>
              <a:buChar char="o"/>
            </a:pPr>
            <a:r>
              <a:rPr lang="en-US" kern="1200" dirty="0" smtClean="0">
                <a:latin typeface="Times New Roman" panose="02020603050405020304" pitchFamily="18" charset="0"/>
                <a:ea typeface="+mn-ea"/>
                <a:cs typeface="Times New Roman" panose="02020603050405020304" pitchFamily="18" charset="0"/>
              </a:rPr>
              <a:t>Synchronization requirements between APs may be less restricted</a:t>
            </a:r>
          </a:p>
          <a:p>
            <a:pPr marL="14287" indent="0" defTabSz="457200" fontAlgn="auto">
              <a:spcBef>
                <a:spcPts val="800"/>
              </a:spcBef>
              <a:spcAft>
                <a:spcPts val="0"/>
              </a:spcAft>
              <a:buNone/>
            </a:pPr>
            <a:endParaRPr lang="en-US" sz="1400" b="0" kern="1200" dirty="0" smtClean="0">
              <a:latin typeface="Times New Roman" panose="02020603050405020304" pitchFamily="18" charset="0"/>
              <a:cs typeface="Times New Roman" panose="02020603050405020304" pitchFamily="18" charset="0"/>
            </a:endParaRPr>
          </a:p>
          <a:p>
            <a:pPr marL="300037" indent="-285750" defTabSz="457200" fontAlgn="auto">
              <a:spcBef>
                <a:spcPts val="800"/>
              </a:spcBef>
              <a:spcAft>
                <a:spcPts val="0"/>
              </a:spcAft>
              <a:buFont typeface="Arial" panose="020B0604020202020204" pitchFamily="34" charset="0"/>
              <a:buChar char="•"/>
            </a:pPr>
            <a:r>
              <a:rPr lang="en-US" sz="1600" b="0" kern="1200" dirty="0" smtClean="0">
                <a:latin typeface="Times New Roman" panose="02020603050405020304" pitchFamily="18" charset="0"/>
                <a:cs typeface="Times New Roman" panose="02020603050405020304" pitchFamily="18" charset="0"/>
              </a:rPr>
              <a:t>There are other constraints, such as the UL processing time and                                   consequently time to send acknowledgement feedback as well as processing load across APs.</a:t>
            </a:r>
            <a:endParaRPr lang="en-US" sz="1600" dirty="0"/>
          </a:p>
          <a:p>
            <a:pPr marL="14287" indent="0" defTabSz="457200" fontAlgn="auto">
              <a:spcBef>
                <a:spcPts val="800"/>
              </a:spcBef>
              <a:spcAft>
                <a:spcPts val="0"/>
              </a:spcAft>
              <a:buNone/>
            </a:pPr>
            <a:endParaRPr lang="en-US" sz="800" b="0" dirty="0" smtClean="0"/>
          </a:p>
          <a:p>
            <a:pPr marL="300037" indent="-285750" defTabSz="457200" fontAlgn="auto">
              <a:spcBef>
                <a:spcPts val="800"/>
              </a:spcBef>
              <a:spcAft>
                <a:spcPts val="0"/>
              </a:spcAft>
              <a:buFont typeface="Arial" panose="020B0604020202020204" pitchFamily="34" charset="0"/>
              <a:buChar char="•"/>
            </a:pPr>
            <a:r>
              <a:rPr lang="en-US" sz="1600" b="0" dirty="0" smtClean="0"/>
              <a:t>Different </a:t>
            </a:r>
            <a:r>
              <a:rPr lang="en-US" sz="1600" b="0" dirty="0"/>
              <a:t>levels of coordination may be realized based on the deployment and backhauling capabilities.</a:t>
            </a:r>
          </a:p>
          <a:p>
            <a:r>
              <a:rPr lang="en-US" sz="1600" b="0" dirty="0"/>
              <a:t>Level of coordination may range from very limited information (scheduling) to significant amount of information (received samples for joint processing) exchange.</a:t>
            </a:r>
          </a:p>
          <a:p>
            <a:pPr marL="0" lvl="0" indent="0">
              <a:buNone/>
            </a:pPr>
            <a:endParaRPr lang="en-US" sz="1600" b="0" dirty="0">
              <a:solidFill>
                <a:srgbClr val="000000"/>
              </a:solidFill>
            </a:endParaRPr>
          </a:p>
          <a:p>
            <a:endParaRPr lang="en-US" dirty="0"/>
          </a:p>
        </p:txBody>
      </p:sp>
      <p:sp>
        <p:nvSpPr>
          <p:cNvPr id="4" name="Date Placeholder 3"/>
          <p:cNvSpPr>
            <a:spLocks noGrp="1"/>
          </p:cNvSpPr>
          <p:nvPr>
            <p:ph type="dt" sz="half" idx="10"/>
          </p:nvPr>
        </p:nvSpPr>
        <p:spPr/>
        <p:txBody>
          <a:bodyPr/>
          <a:lstStyle/>
          <a:p>
            <a:pPr>
              <a:defRPr/>
            </a:pPr>
            <a:r>
              <a:rPr lang="en-US" altLang="en-US" smtClean="0">
                <a:solidFill>
                  <a:srgbClr val="000000"/>
                </a:solidFill>
              </a:rPr>
              <a:t>November 2019  </a:t>
            </a:r>
            <a:endParaRPr lang="en-US" altLang="en-US" dirty="0">
              <a:solidFill>
                <a:srgbClr val="000000"/>
              </a:solidFill>
            </a:endParaRPr>
          </a:p>
        </p:txBody>
      </p:sp>
      <p:pic>
        <p:nvPicPr>
          <p:cNvPr id="7" name="Picture 6"/>
          <p:cNvPicPr>
            <a:picLocks noChangeAspect="1"/>
          </p:cNvPicPr>
          <p:nvPr/>
        </p:nvPicPr>
        <p:blipFill>
          <a:blip r:embed="rId3"/>
          <a:stretch>
            <a:fillRect/>
          </a:stretch>
        </p:blipFill>
        <p:spPr>
          <a:xfrm>
            <a:off x="6578131" y="1807371"/>
            <a:ext cx="2136611" cy="1172205"/>
          </a:xfrm>
          <a:prstGeom prst="rect">
            <a:avLst/>
          </a:prstGeom>
        </p:spPr>
      </p:pic>
      <p:sp>
        <p:nvSpPr>
          <p:cNvPr id="5" name="Footer Placeholder 4"/>
          <p:cNvSpPr>
            <a:spLocks noGrp="1"/>
          </p:cNvSpPr>
          <p:nvPr>
            <p:ph type="ftr" sz="quarter" idx="11"/>
          </p:nvPr>
        </p:nvSpPr>
        <p:spPr/>
        <p:txBody>
          <a:bodyPr/>
          <a:lstStyle/>
          <a:p>
            <a:pPr>
              <a:defRPr/>
            </a:pPr>
            <a:r>
              <a:rPr lang="en-US" altLang="en-US" smtClean="0">
                <a:solidFill>
                  <a:srgbClr val="000000"/>
                </a:solidFill>
              </a:rPr>
              <a:t>Roya Doostnejad, Intel Corporation</a:t>
            </a:r>
            <a:endParaRPr lang="en-US" altLang="en-US" dirty="0">
              <a:solidFill>
                <a:srgbClr val="000000"/>
              </a:solidFill>
            </a:endParaRPr>
          </a:p>
        </p:txBody>
      </p:sp>
      <p:sp>
        <p:nvSpPr>
          <p:cNvPr id="9" name="Slide Number Placeholder 8"/>
          <p:cNvSpPr>
            <a:spLocks noGrp="1"/>
          </p:cNvSpPr>
          <p:nvPr>
            <p:ph type="sldNum" sz="quarter" idx="12"/>
          </p:nvPr>
        </p:nvSpPr>
        <p:spPr/>
        <p:txBody>
          <a:bodyPr/>
          <a:lstStyle/>
          <a:p>
            <a:pPr>
              <a:defRPr/>
            </a:pPr>
            <a:r>
              <a:rPr lang="en-US" altLang="en-US" smtClean="0">
                <a:solidFill>
                  <a:srgbClr val="000000"/>
                </a:solidFill>
              </a:rPr>
              <a:t>Slide </a:t>
            </a:r>
            <a:fld id="{0391809B-2015-42AC-9A4A-427CE29EAC4D}" type="slidenum">
              <a:rPr lang="en-US" altLang="en-US" smtClean="0">
                <a:solidFill>
                  <a:srgbClr val="000000"/>
                </a:solidFill>
              </a:rPr>
              <a:pPr>
                <a:defRPr/>
              </a:pPr>
              <a:t>3</a:t>
            </a:fld>
            <a:endParaRPr lang="en-US" altLang="en-US">
              <a:solidFill>
                <a:srgbClr val="000000"/>
              </a:solidFill>
            </a:endParaRPr>
          </a:p>
        </p:txBody>
      </p:sp>
    </p:spTree>
    <p:extLst>
      <p:ext uri="{BB962C8B-B14F-4D97-AF65-F5344CB8AC3E}">
        <p14:creationId xmlns:p14="http://schemas.microsoft.com/office/powerpoint/2010/main" val="1890529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555693"/>
          </a:xfrm>
        </p:spPr>
        <p:txBody>
          <a:bodyPr/>
          <a:lstStyle/>
          <a:p>
            <a:r>
              <a:rPr lang="en-US" dirty="0"/>
              <a:t>Introduction</a:t>
            </a:r>
          </a:p>
        </p:txBody>
      </p:sp>
      <p:sp>
        <p:nvSpPr>
          <p:cNvPr id="3" name="Content Placeholder 2"/>
          <p:cNvSpPr>
            <a:spLocks noGrp="1"/>
          </p:cNvSpPr>
          <p:nvPr>
            <p:ph idx="1"/>
          </p:nvPr>
        </p:nvSpPr>
        <p:spPr>
          <a:xfrm>
            <a:off x="359764" y="1127193"/>
            <a:ext cx="8312046" cy="3665302"/>
          </a:xfrm>
        </p:spPr>
        <p:txBody>
          <a:bodyPr/>
          <a:lstStyle/>
          <a:p>
            <a:r>
              <a:rPr lang="en-US" sz="1600" b="0" dirty="0" smtClean="0"/>
              <a:t>In this contribution we evaluate different schemes, which represent different level of coordination between </a:t>
            </a:r>
            <a:r>
              <a:rPr lang="en-US" sz="1600" b="0" dirty="0"/>
              <a:t>APs, Compare simulation </a:t>
            </a:r>
            <a:r>
              <a:rPr lang="en-US" sz="1600" b="0" dirty="0" smtClean="0"/>
              <a:t>results, </a:t>
            </a:r>
            <a:r>
              <a:rPr lang="en-US" sz="1600" b="0" dirty="0"/>
              <a:t>and </a:t>
            </a:r>
            <a:r>
              <a:rPr lang="en-US" sz="1600" b="0" dirty="0" smtClean="0"/>
              <a:t>analyze some implementation complexities:</a:t>
            </a:r>
          </a:p>
          <a:p>
            <a:pPr lvl="1">
              <a:buFont typeface="Courier New" panose="02070309020205020404" pitchFamily="49" charset="0"/>
              <a:buChar char="o"/>
            </a:pPr>
            <a:r>
              <a:rPr lang="en-US" sz="1600" b="1" dirty="0" smtClean="0">
                <a:solidFill>
                  <a:srgbClr val="000000"/>
                </a:solidFill>
              </a:rPr>
              <a:t>Diversity Reception</a:t>
            </a:r>
            <a:endParaRPr lang="en-US" sz="1600" b="1" dirty="0" smtClean="0"/>
          </a:p>
          <a:p>
            <a:pPr lvl="1">
              <a:buFont typeface="Courier New" panose="02070309020205020404" pitchFamily="49" charset="0"/>
              <a:buChar char="o"/>
            </a:pPr>
            <a:r>
              <a:rPr lang="en-US" sz="1600" b="1" dirty="0" smtClean="0"/>
              <a:t>Per-AP </a:t>
            </a:r>
            <a:r>
              <a:rPr lang="en-US" sz="1600" b="1" dirty="0"/>
              <a:t>Interference Cancellation</a:t>
            </a:r>
          </a:p>
          <a:p>
            <a:pPr lvl="2">
              <a:buFont typeface="Wingdings" panose="05000000000000000000" pitchFamily="2" charset="2"/>
              <a:buChar char="§"/>
            </a:pPr>
            <a:r>
              <a:rPr lang="en-US" sz="1400" dirty="0"/>
              <a:t>Similar concept/requirement as collaborative BF in DL. </a:t>
            </a:r>
          </a:p>
          <a:p>
            <a:pPr lvl="1">
              <a:buFont typeface="Courier New" panose="02070309020205020404" pitchFamily="49" charset="0"/>
              <a:buChar char="o"/>
            </a:pPr>
            <a:r>
              <a:rPr lang="en-US" sz="1600" b="1" dirty="0"/>
              <a:t>Distributed SIC (DSIC</a:t>
            </a:r>
            <a:r>
              <a:rPr lang="en-US" sz="1600" b="1" dirty="0" smtClean="0"/>
              <a:t>)</a:t>
            </a:r>
          </a:p>
          <a:p>
            <a:pPr lvl="1">
              <a:buFont typeface="Courier New" panose="02070309020205020404" pitchFamily="49" charset="0"/>
              <a:buChar char="o"/>
            </a:pPr>
            <a:r>
              <a:rPr lang="en-US" sz="1600" b="1" dirty="0" smtClean="0"/>
              <a:t>Joint </a:t>
            </a:r>
            <a:r>
              <a:rPr lang="en-US" sz="1600" b="1" dirty="0"/>
              <a:t>Reception (JR)</a:t>
            </a:r>
          </a:p>
          <a:p>
            <a:pPr lvl="2">
              <a:buFont typeface="Wingdings" panose="05000000000000000000" pitchFamily="2" charset="2"/>
              <a:buChar char="§"/>
            </a:pPr>
            <a:r>
              <a:rPr lang="en-US" sz="1400" dirty="0" smtClean="0"/>
              <a:t>Joint </a:t>
            </a:r>
            <a:r>
              <a:rPr lang="en-US" sz="1400" dirty="0"/>
              <a:t>Multi-AP processing</a:t>
            </a:r>
          </a:p>
          <a:p>
            <a:endParaRPr lang="en-US" sz="1600" b="0" dirty="0" smtClean="0"/>
          </a:p>
          <a:p>
            <a:pPr marL="642938" lvl="2" indent="0">
              <a:buNone/>
            </a:pPr>
            <a:endParaRPr lang="en-US" sz="1400" dirty="0"/>
          </a:p>
          <a:p>
            <a:pPr marL="642938" lvl="2" indent="0">
              <a:buNone/>
            </a:pPr>
            <a:endParaRPr lang="en-US" sz="1400" b="0" dirty="0"/>
          </a:p>
          <a:p>
            <a:endParaRPr lang="en-US" sz="1600" dirty="0"/>
          </a:p>
        </p:txBody>
      </p:sp>
      <p:sp>
        <p:nvSpPr>
          <p:cNvPr id="4" name="Date Placeholder 3"/>
          <p:cNvSpPr>
            <a:spLocks noGrp="1"/>
          </p:cNvSpPr>
          <p:nvPr>
            <p:ph type="dt" sz="half" idx="10"/>
          </p:nvPr>
        </p:nvSpPr>
        <p:spPr/>
        <p:txBody>
          <a:bodyPr/>
          <a:lstStyle/>
          <a:p>
            <a:pPr>
              <a:defRPr/>
            </a:pPr>
            <a:r>
              <a:rPr lang="en-US" altLang="en-US" smtClean="0">
                <a:solidFill>
                  <a:srgbClr val="000000"/>
                </a:solidFill>
              </a:rPr>
              <a:t>November 2019  </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smtClean="0">
                <a:solidFill>
                  <a:srgbClr val="000000"/>
                </a:solidFill>
              </a:rPr>
              <a:t>Roya Doostnejad, Intel Corporation</a:t>
            </a:r>
            <a:endParaRPr lang="en-US" altLang="en-US" dirty="0">
              <a:solidFill>
                <a:srgbClr val="000000"/>
              </a:solidFill>
            </a:endParaRPr>
          </a:p>
        </p:txBody>
      </p:sp>
      <p:sp>
        <p:nvSpPr>
          <p:cNvPr id="8" name="Slide Number Placeholder 7"/>
          <p:cNvSpPr>
            <a:spLocks noGrp="1"/>
          </p:cNvSpPr>
          <p:nvPr>
            <p:ph type="sldNum" sz="quarter" idx="12"/>
          </p:nvPr>
        </p:nvSpPr>
        <p:spPr/>
        <p:txBody>
          <a:bodyPr/>
          <a:lstStyle/>
          <a:p>
            <a:pPr>
              <a:defRPr/>
            </a:pPr>
            <a:r>
              <a:rPr lang="en-US" altLang="en-US" smtClean="0">
                <a:solidFill>
                  <a:srgbClr val="000000"/>
                </a:solidFill>
              </a:rPr>
              <a:t>Slide </a:t>
            </a:r>
            <a:fld id="{0391809B-2015-42AC-9A4A-427CE29EAC4D}" type="slidenum">
              <a:rPr lang="en-US" altLang="en-US" smtClean="0">
                <a:solidFill>
                  <a:srgbClr val="000000"/>
                </a:solidFill>
              </a:rPr>
              <a:pPr>
                <a:defRPr/>
              </a:pPr>
              <a:t>4</a:t>
            </a:fld>
            <a:endParaRPr lang="en-US" altLang="en-US">
              <a:solidFill>
                <a:srgbClr val="000000"/>
              </a:solidFill>
            </a:endParaRPr>
          </a:p>
        </p:txBody>
      </p:sp>
    </p:spTree>
    <p:extLst>
      <p:ext uri="{BB962C8B-B14F-4D97-AF65-F5344CB8AC3E}">
        <p14:creationId xmlns:p14="http://schemas.microsoft.com/office/powerpoint/2010/main" val="3525476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4635" y="489931"/>
            <a:ext cx="8229600" cy="472025"/>
          </a:xfrm>
        </p:spPr>
        <p:txBody>
          <a:bodyPr/>
          <a:lstStyle/>
          <a:p>
            <a:r>
              <a:rPr lang="en-US" sz="2000" b="1" dirty="0">
                <a:solidFill>
                  <a:schemeClr val="tx1"/>
                </a:solidFill>
                <a:latin typeface="Times New Roman" panose="02020603050405020304" pitchFamily="18" charset="0"/>
                <a:cs typeface="Times New Roman" panose="02020603050405020304" pitchFamily="18" charset="0"/>
              </a:rPr>
              <a:t>Uplink Coordinated Multi-AP </a:t>
            </a:r>
            <a:r>
              <a:rPr lang="en-US" sz="2000" b="1" dirty="0" smtClean="0">
                <a:solidFill>
                  <a:schemeClr val="tx1"/>
                </a:solidFill>
                <a:latin typeface="Times New Roman" panose="02020603050405020304" pitchFamily="18" charset="0"/>
                <a:cs typeface="Times New Roman" panose="02020603050405020304" pitchFamily="18" charset="0"/>
              </a:rPr>
              <a:t>Schemes: Diversity Reception</a:t>
            </a:r>
            <a:endParaRPr lang="en-US" sz="2000" b="1" dirty="0">
              <a:solidFill>
                <a:schemeClr val="tx1"/>
              </a:solidFill>
            </a:endParaRPr>
          </a:p>
        </p:txBody>
      </p:sp>
      <mc:AlternateContent xmlns:mc="http://schemas.openxmlformats.org/markup-compatibility/2006">
        <mc:Choice xmlns:a14="http://schemas.microsoft.com/office/drawing/2010/main" Requires="a14">
          <p:sp>
            <p:nvSpPr>
              <p:cNvPr id="4" name="Content Placeholder 3"/>
              <p:cNvSpPr>
                <a:spLocks noGrp="1"/>
              </p:cNvSpPr>
              <p:nvPr>
                <p:ph sz="quarter" idx="13"/>
              </p:nvPr>
            </p:nvSpPr>
            <p:spPr>
              <a:xfrm>
                <a:off x="219684" y="957631"/>
                <a:ext cx="8780834" cy="3894604"/>
              </a:xfrm>
            </p:spPr>
            <p:txBody>
              <a:bodyPr/>
              <a:lstStyle/>
              <a:p>
                <a:pPr marL="300038" lvl="1" indent="0">
                  <a:buNone/>
                </a:pPr>
                <a:endParaRPr lang="en-US" sz="800" dirty="0" smtClean="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dirty="0" smtClean="0">
                    <a:solidFill>
                      <a:srgbClr val="003C71"/>
                    </a:solidFill>
                    <a:latin typeface="Times New Roman" panose="02020603050405020304" pitchFamily="18" charset="0"/>
                    <a:cs typeface="Times New Roman" panose="02020603050405020304" pitchFamily="18" charset="0"/>
                  </a:rPr>
                  <a:t>Diversity Reception (</a:t>
                </a:r>
                <a:r>
                  <a:rPr lang="en-US" b="0" dirty="0" smtClean="0">
                    <a:solidFill>
                      <a:srgbClr val="003C71"/>
                    </a:solidFill>
                    <a:latin typeface="Times New Roman" panose="02020603050405020304" pitchFamily="18" charset="0"/>
                    <a:cs typeface="Times New Roman" panose="02020603050405020304" pitchFamily="18" charset="0"/>
                  </a:rPr>
                  <a:t>light coordination</a:t>
                </a:r>
                <a:r>
                  <a:rPr lang="en-US" dirty="0" smtClean="0">
                    <a:solidFill>
                      <a:srgbClr val="003C71"/>
                    </a:solidFill>
                    <a:latin typeface="Times New Roman" panose="02020603050405020304" pitchFamily="18" charset="0"/>
                    <a:cs typeface="Times New Roman" panose="02020603050405020304" pitchFamily="18" charset="0"/>
                  </a:rPr>
                  <a:t>): </a:t>
                </a:r>
                <a:endParaRPr lang="en-US" dirty="0">
                  <a:solidFill>
                    <a:srgbClr val="003C71"/>
                  </a:solidFill>
                  <a:latin typeface="Times New Roman" panose="02020603050405020304" pitchFamily="18" charset="0"/>
                  <a:cs typeface="Times New Roman" panose="02020603050405020304" pitchFamily="18" charset="0"/>
                </a:endParaRPr>
              </a:p>
              <a:p>
                <a:pPr marL="585788" lvl="1"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No joint processing across APs</a:t>
                </a:r>
              </a:p>
              <a:p>
                <a:pPr marL="585788" lvl="1"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Cell edge STA (</a:t>
                </a:r>
                <a14:m>
                  <m:oMath xmlns:m="http://schemas.openxmlformats.org/officeDocument/2006/math">
                    <m:sSub>
                      <m:sSubPr>
                        <m:ctrlPr>
                          <a:rPr lang="en-US" sz="1600" i="1">
                            <a:latin typeface="Cambria Math" panose="02040503050406030204" pitchFamily="18" charset="0"/>
                            <a:cs typeface="Times New Roman" panose="02020603050405020304" pitchFamily="18" charset="0"/>
                          </a:rPr>
                        </m:ctrlPr>
                      </m:sSubPr>
                      <m:e>
                        <m:r>
                          <a:rPr lang="en-US" sz="1600" i="1">
                            <a:latin typeface="Cambria Math" panose="02040503050406030204" pitchFamily="18" charset="0"/>
                            <a:cs typeface="Times New Roman" panose="02020603050405020304" pitchFamily="18" charset="0"/>
                          </a:rPr>
                          <m:t>𝑢</m:t>
                        </m:r>
                      </m:e>
                      <m:sub>
                        <m:r>
                          <a:rPr lang="en-US" sz="1600" i="1">
                            <a:latin typeface="Cambria Math" panose="02040503050406030204" pitchFamily="18" charset="0"/>
                            <a:cs typeface="Times New Roman" panose="02020603050405020304" pitchFamily="18" charset="0"/>
                          </a:rPr>
                          <m:t>2</m:t>
                        </m:r>
                      </m:sub>
                    </m:sSub>
                  </m:oMath>
                </a14:m>
                <a:r>
                  <a:rPr lang="en-US" sz="1600" dirty="0">
                    <a:latin typeface="Times New Roman" panose="02020603050405020304" pitchFamily="18" charset="0"/>
                    <a:cs typeface="Times New Roman" panose="02020603050405020304" pitchFamily="18" charset="0"/>
                  </a:rPr>
                  <a:t>) may be detected by each single AP (individually) </a:t>
                </a:r>
                <a:r>
                  <a:rPr lang="en-US" sz="1600" dirty="0" smtClean="0">
                    <a:latin typeface="Times New Roman" panose="02020603050405020304" pitchFamily="18" charset="0"/>
                    <a:cs typeface="Times New Roman" panose="02020603050405020304" pitchFamily="18" charset="0"/>
                  </a:rPr>
                  <a:t>and either </a:t>
                </a:r>
                <a:r>
                  <a:rPr lang="en-US" sz="1600" dirty="0">
                    <a:latin typeface="Times New Roman" panose="02020603050405020304" pitchFamily="18" charset="0"/>
                    <a:cs typeface="Times New Roman" panose="02020603050405020304" pitchFamily="18" charset="0"/>
                  </a:rPr>
                  <a:t>APs who successfully receive data (</a:t>
                </a:r>
                <a14:m>
                  <m:oMath xmlns:m="http://schemas.openxmlformats.org/officeDocument/2006/math">
                    <m:sSub>
                      <m:sSubPr>
                        <m:ctrlPr>
                          <a:rPr lang="en-US" sz="1600" i="1">
                            <a:latin typeface="Cambria Math" panose="02040503050406030204" pitchFamily="18" charset="0"/>
                            <a:cs typeface="Times New Roman" panose="02020603050405020304" pitchFamily="18" charset="0"/>
                          </a:rPr>
                        </m:ctrlPr>
                      </m:sSubPr>
                      <m:e>
                        <m:r>
                          <a:rPr lang="en-US" sz="1600" i="1">
                            <a:latin typeface="Cambria Math" panose="02040503050406030204" pitchFamily="18" charset="0"/>
                            <a:cs typeface="Times New Roman" panose="02020603050405020304" pitchFamily="18" charset="0"/>
                          </a:rPr>
                          <m:t>𝑢</m:t>
                        </m:r>
                      </m:e>
                      <m:sub>
                        <m:r>
                          <a:rPr lang="en-US" sz="1600" i="1">
                            <a:latin typeface="Cambria Math" panose="02040503050406030204" pitchFamily="18" charset="0"/>
                            <a:cs typeface="Times New Roman" panose="02020603050405020304" pitchFamily="18" charset="0"/>
                          </a:rPr>
                          <m:t>2</m:t>
                        </m:r>
                      </m:sub>
                    </m:sSub>
                  </m:oMath>
                </a14:m>
                <a:r>
                  <a:rPr lang="en-US" sz="1600" dirty="0">
                    <a:latin typeface="Times New Roman" panose="02020603050405020304" pitchFamily="18" charset="0"/>
                    <a:cs typeface="Times New Roman" panose="02020603050405020304" pitchFamily="18" charset="0"/>
                  </a:rPr>
                  <a:t>) will send </a:t>
                </a:r>
                <a:r>
                  <a:rPr lang="en-US" sz="1600" dirty="0" smtClean="0">
                    <a:latin typeface="Times New Roman" panose="02020603050405020304" pitchFamily="18" charset="0"/>
                    <a:cs typeface="Times New Roman" panose="02020603050405020304" pitchFamily="18" charset="0"/>
                  </a:rPr>
                  <a:t>ACK. This </a:t>
                </a:r>
                <a:r>
                  <a:rPr lang="en-US" sz="1600" dirty="0">
                    <a:latin typeface="Times New Roman" panose="02020603050405020304" pitchFamily="18" charset="0"/>
                    <a:cs typeface="Times New Roman" panose="02020603050405020304" pitchFamily="18" charset="0"/>
                  </a:rPr>
                  <a:t>provides </a:t>
                </a:r>
                <a:r>
                  <a:rPr lang="en-US" sz="1600" dirty="0" smtClean="0">
                    <a:latin typeface="Times New Roman" panose="02020603050405020304" pitchFamily="18" charset="0"/>
                    <a:cs typeface="Times New Roman" panose="02020603050405020304" pitchFamily="18" charset="0"/>
                  </a:rPr>
                  <a:t>extra route </a:t>
                </a:r>
                <a:r>
                  <a:rPr lang="en-US" sz="1600" dirty="0">
                    <a:latin typeface="Times New Roman" panose="02020603050405020304" pitchFamily="18" charset="0"/>
                    <a:cs typeface="Times New Roman" panose="02020603050405020304" pitchFamily="18" charset="0"/>
                  </a:rPr>
                  <a:t>for </a:t>
                </a:r>
                <a:r>
                  <a:rPr lang="en-US" sz="1600" dirty="0" smtClean="0">
                    <a:latin typeface="Times New Roman" panose="02020603050405020304" pitchFamily="18" charset="0"/>
                    <a:cs typeface="Times New Roman" panose="02020603050405020304" pitchFamily="18" charset="0"/>
                  </a:rPr>
                  <a:t>reliability.</a:t>
                </a:r>
              </a:p>
              <a:p>
                <a:pPr marL="585788" lvl="1" indent="-285750">
                  <a:buFont typeface="Arial" panose="020B0604020202020204" pitchFamily="34" charset="0"/>
                  <a:buChar char="•"/>
                </a:pPr>
                <a:r>
                  <a:rPr lang="en-US" sz="1600" b="1" dirty="0" smtClean="0">
                    <a:latin typeface="Times New Roman" panose="02020603050405020304" pitchFamily="18" charset="0"/>
                    <a:cs typeface="Times New Roman" panose="02020603050405020304" pitchFamily="18" charset="0"/>
                  </a:rPr>
                  <a:t>Use </a:t>
                </a:r>
                <a:r>
                  <a:rPr lang="en-US" sz="1600" b="1" dirty="0">
                    <a:latin typeface="Times New Roman" panose="02020603050405020304" pitchFamily="18" charset="0"/>
                    <a:cs typeface="Times New Roman" panose="02020603050405020304" pitchFamily="18" charset="0"/>
                  </a:rPr>
                  <a:t>Case: </a:t>
                </a:r>
                <a:r>
                  <a:rPr lang="en-US" sz="1600" dirty="0">
                    <a:latin typeface="Times New Roman" panose="02020603050405020304" pitchFamily="18" charset="0"/>
                    <a:cs typeface="Times New Roman" panose="02020603050405020304" pitchFamily="18" charset="0"/>
                  </a:rPr>
                  <a:t>Cell Edge or Mission critical device with higher reliability </a:t>
                </a:r>
                <a:r>
                  <a:rPr lang="en-US" sz="1600" dirty="0" smtClean="0">
                    <a:latin typeface="Times New Roman" panose="02020603050405020304" pitchFamily="18" charset="0"/>
                    <a:cs typeface="Times New Roman" panose="02020603050405020304" pitchFamily="18" charset="0"/>
                  </a:rPr>
                  <a:t>requirement</a:t>
                </a:r>
                <a:r>
                  <a:rPr lang="en-US" sz="1600" dirty="0" smtClean="0">
                    <a:latin typeface="Times New Roman" panose="02020603050405020304" pitchFamily="18" charset="0"/>
                    <a:cs typeface="Times New Roman" panose="02020603050405020304" pitchFamily="18" charset="0"/>
                  </a:rPr>
                  <a:t>.</a:t>
                </a:r>
              </a:p>
              <a:p>
                <a:pPr marL="585788" lvl="1" indent="-285750">
                  <a:buFont typeface="Arial" panose="020B0604020202020204" pitchFamily="34" charset="0"/>
                  <a:buChar char="•"/>
                </a:pPr>
                <a:r>
                  <a:rPr lang="en-US" sz="1500" b="1" dirty="0">
                    <a:latin typeface="Times New Roman" panose="02020603050405020304" pitchFamily="18" charset="0"/>
                    <a:cs typeface="Times New Roman" panose="02020603050405020304" pitchFamily="18" charset="0"/>
                  </a:rPr>
                  <a:t>The STA may send UL data and trigger multi-APs for collaborative reception in UL and ACK</a:t>
                </a:r>
                <a:r>
                  <a:rPr lang="en-US" sz="1500" b="1" dirty="0" smtClean="0">
                    <a:latin typeface="Times New Roman" panose="02020603050405020304" pitchFamily="18" charset="0"/>
                    <a:cs typeface="Times New Roman" panose="02020603050405020304" pitchFamily="18" charset="0"/>
                  </a:rPr>
                  <a:t>.</a:t>
                </a:r>
                <a:endParaRPr lang="en-US" sz="1500" b="1" dirty="0" smtClean="0">
                  <a:latin typeface="Times New Roman" panose="02020603050405020304" pitchFamily="18" charset="0"/>
                  <a:cs typeface="Times New Roman" panose="02020603050405020304" pitchFamily="18" charset="0"/>
                </a:endParaRPr>
              </a:p>
              <a:p>
                <a:pPr marL="0" indent="0">
                  <a:buNone/>
                </a:pPr>
                <a:endParaRPr lang="en-US" dirty="0">
                  <a:solidFill>
                    <a:schemeClr val="accent6">
                      <a:lumMod val="50000"/>
                    </a:schemeClr>
                  </a:solidFill>
                  <a:latin typeface="Times New Roman" panose="02020603050405020304" pitchFamily="18" charset="0"/>
                  <a:cs typeface="Times New Roman" panose="02020603050405020304" pitchFamily="18" charset="0"/>
                </a:endParaRPr>
              </a:p>
            </p:txBody>
          </p:sp>
        </mc:Choice>
        <mc:Fallback>
          <p:sp>
            <p:nvSpPr>
              <p:cNvPr id="4" name="Content Placeholder 3"/>
              <p:cNvSpPr>
                <a:spLocks noGrp="1" noRot="1" noChangeAspect="1" noMove="1" noResize="1" noEditPoints="1" noAdjustHandles="1" noChangeArrowheads="1" noChangeShapeType="1" noTextEdit="1"/>
              </p:cNvSpPr>
              <p:nvPr>
                <p:ph sz="quarter" idx="13"/>
              </p:nvPr>
            </p:nvSpPr>
            <p:spPr>
              <a:xfrm>
                <a:off x="219684" y="957631"/>
                <a:ext cx="8780834" cy="3894604"/>
              </a:xfrm>
              <a:blipFill rotWithShape="0">
                <a:blip r:embed="rId3"/>
                <a:stretch>
                  <a:fillRect l="-417"/>
                </a:stretch>
              </a:blipFill>
            </p:spPr>
            <p:txBody>
              <a:bodyPr/>
              <a:lstStyle/>
              <a:p>
                <a:r>
                  <a:rPr lang="en-US">
                    <a:noFill/>
                  </a:rPr>
                  <a:t> </a:t>
                </a:r>
              </a:p>
            </p:txBody>
          </p:sp>
        </mc:Fallback>
      </mc:AlternateContent>
      <p:sp>
        <p:nvSpPr>
          <p:cNvPr id="19" name="Rectangle 4"/>
          <p:cNvSpPr>
            <a:spLocks noGrp="1" noChangeArrowheads="1"/>
          </p:cNvSpPr>
          <p:nvPr>
            <p:ph type="dt" sz="half" idx="10"/>
          </p:nvPr>
        </p:nvSpPr>
        <p:spPr>
          <a:xfrm>
            <a:off x="696914" y="249452"/>
            <a:ext cx="992323" cy="207749"/>
          </a:xfrm>
          <a:ln/>
        </p:spPr>
        <p:txBody>
          <a:bodyPr/>
          <a:lstStyle>
            <a:lvl1pPr>
              <a:defRPr/>
            </a:lvl1pPr>
          </a:lstStyle>
          <a:p>
            <a:pPr>
              <a:defRPr/>
            </a:pPr>
            <a:r>
              <a:rPr lang="en-US" altLang="en-US" smtClean="0">
                <a:solidFill>
                  <a:srgbClr val="000000"/>
                </a:solidFill>
              </a:rPr>
              <a:t>November 2019  </a:t>
            </a:r>
            <a:endParaRPr lang="en-US" altLang="en-US">
              <a:solidFill>
                <a:srgbClr val="000000"/>
              </a:solidFill>
            </a:endParaRPr>
          </a:p>
        </p:txBody>
      </p:sp>
      <p:pic>
        <p:nvPicPr>
          <p:cNvPr id="21" name="Picture 20"/>
          <p:cNvPicPr>
            <a:picLocks noChangeAspect="1"/>
          </p:cNvPicPr>
          <p:nvPr/>
        </p:nvPicPr>
        <p:blipFill>
          <a:blip r:embed="rId4"/>
          <a:stretch>
            <a:fillRect/>
          </a:stretch>
        </p:blipFill>
        <p:spPr>
          <a:xfrm>
            <a:off x="6189261" y="3168229"/>
            <a:ext cx="2270028" cy="1245401"/>
          </a:xfrm>
          <a:prstGeom prst="rect">
            <a:avLst/>
          </a:prstGeom>
        </p:spPr>
      </p:pic>
      <p:sp>
        <p:nvSpPr>
          <p:cNvPr id="8" name="Slide Number Placeholder 5"/>
          <p:cNvSpPr txBox="1">
            <a:spLocks/>
          </p:cNvSpPr>
          <p:nvPr/>
        </p:nvSpPr>
        <p:spPr bwMode="auto">
          <a:xfrm>
            <a:off x="4286295" y="4856560"/>
            <a:ext cx="64761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800" kern="1200" smtClean="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altLang="en-US" dirty="0" smtClean="0">
                <a:solidFill>
                  <a:srgbClr val="000000"/>
                </a:solidFill>
              </a:rPr>
              <a:t>Slide </a:t>
            </a:r>
            <a:r>
              <a:rPr lang="en-US" altLang="en-US" dirty="0">
                <a:solidFill>
                  <a:srgbClr val="000000"/>
                </a:solidFill>
              </a:rPr>
              <a:t>5</a:t>
            </a:r>
          </a:p>
        </p:txBody>
      </p:sp>
      <p:sp>
        <p:nvSpPr>
          <p:cNvPr id="5" name="Slide Number Placeholder 4"/>
          <p:cNvSpPr>
            <a:spLocks noGrp="1"/>
          </p:cNvSpPr>
          <p:nvPr>
            <p:ph type="sldNum" sz="quarter" idx="12"/>
          </p:nvPr>
        </p:nvSpPr>
        <p:spPr/>
        <p:txBody>
          <a:bodyPr/>
          <a:lstStyle/>
          <a:p>
            <a:r>
              <a:rPr lang="en-US" altLang="en-US" smtClean="0">
                <a:solidFill>
                  <a:srgbClr val="000000"/>
                </a:solidFill>
              </a:rPr>
              <a:t>Slide </a:t>
            </a:r>
            <a:fld id="{97287725-04B1-4114-BE7C-1DB7341F149F}" type="slidenum">
              <a:rPr lang="en-US" altLang="en-US" smtClean="0">
                <a:solidFill>
                  <a:srgbClr val="000000"/>
                </a:solidFill>
              </a:rPr>
              <a:pPr/>
              <a:t>5</a:t>
            </a:fld>
            <a:endParaRPr lang="en-US" altLang="en-US" smtClean="0">
              <a:solidFill>
                <a:srgbClr val="000000"/>
              </a:solidFill>
            </a:endParaRPr>
          </a:p>
          <a:p>
            <a:fld id="{EE2556C5-CE8C-6547-B838-EA80C61A4AF7}" type="slidenum">
              <a:rPr lang="en-US" smtClean="0">
                <a:solidFill>
                  <a:prstClr val="white"/>
                </a:solidFill>
              </a:rPr>
              <a:pPr/>
              <a:t>5</a:t>
            </a:fld>
            <a:endParaRPr lang="en-US" dirty="0">
              <a:solidFill>
                <a:prstClr val="white"/>
              </a:solidFill>
            </a:endParaRPr>
          </a:p>
        </p:txBody>
      </p:sp>
    </p:spTree>
    <p:extLst>
      <p:ext uri="{BB962C8B-B14F-4D97-AF65-F5344CB8AC3E}">
        <p14:creationId xmlns:p14="http://schemas.microsoft.com/office/powerpoint/2010/main" val="2915461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400050"/>
          </a:xfrm>
        </p:spPr>
        <p:txBody>
          <a:bodyPr/>
          <a:lstStyle/>
          <a:p>
            <a:r>
              <a:rPr lang="en-US" sz="2000" dirty="0" smtClean="0"/>
              <a:t>UL </a:t>
            </a:r>
            <a:r>
              <a:rPr lang="en-US" sz="2000" dirty="0"/>
              <a:t>Coordinated Multi-AP Schemes: Per-AP IC</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914400"/>
                <a:ext cx="7772400" cy="3942161"/>
              </a:xfrm>
            </p:spPr>
            <p:txBody>
              <a:bodyPr/>
              <a:lstStyle/>
              <a:p>
                <a:pPr marL="285750" indent="-285750">
                  <a:buFont typeface="Wingdings" panose="05000000000000000000" pitchFamily="2" charset="2"/>
                  <a:buChar char="Ø"/>
                </a:pPr>
                <a:r>
                  <a:rPr lang="en-US" sz="1600" dirty="0">
                    <a:solidFill>
                      <a:srgbClr val="003C71"/>
                    </a:solidFill>
                    <a:latin typeface="Times New Roman" panose="02020603050405020304" pitchFamily="18" charset="0"/>
                    <a:cs typeface="Times New Roman" panose="02020603050405020304" pitchFamily="18" charset="0"/>
                  </a:rPr>
                  <a:t>Per-AP Interference Cancellation (Per-AP IC</a:t>
                </a:r>
                <a:r>
                  <a:rPr lang="en-US" sz="1600" dirty="0" smtClean="0">
                    <a:solidFill>
                      <a:srgbClr val="003C71"/>
                    </a:solidFill>
                    <a:latin typeface="Times New Roman" panose="02020603050405020304" pitchFamily="18" charset="0"/>
                    <a:cs typeface="Times New Roman" panose="02020603050405020304" pitchFamily="18" charset="0"/>
                  </a:rPr>
                  <a:t>):  </a:t>
                </a:r>
                <a:r>
                  <a:rPr lang="en-US" sz="1600" b="0" dirty="0" smtClean="0">
                    <a:solidFill>
                      <a:srgbClr val="003C71"/>
                    </a:solidFill>
                    <a:latin typeface="Times New Roman" panose="02020603050405020304" pitchFamily="18" charset="0"/>
                    <a:cs typeface="Times New Roman" panose="02020603050405020304" pitchFamily="18" charset="0"/>
                  </a:rPr>
                  <a:t>(medium coordination)</a:t>
                </a:r>
                <a:endParaRPr lang="en-US" sz="1600" b="0" dirty="0">
                  <a:solidFill>
                    <a:srgbClr val="003C71"/>
                  </a:solidFill>
                  <a:latin typeface="Times New Roman" panose="02020603050405020304" pitchFamily="18" charset="0"/>
                  <a:cs typeface="Times New Roman" panose="02020603050405020304" pitchFamily="18" charset="0"/>
                </a:endParaRPr>
              </a:p>
              <a:p>
                <a:pPr marL="511175" lvl="1"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No joint Multi-AP Processing/No data exchange across APs</a:t>
                </a:r>
              </a:p>
              <a:p>
                <a:pPr marL="511175" lvl="1"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Multi-AP </a:t>
                </a:r>
                <a:r>
                  <a:rPr lang="en-US" sz="1600" dirty="0" smtClean="0">
                    <a:latin typeface="Times New Roman" panose="02020603050405020304" pitchFamily="18" charset="0"/>
                    <a:cs typeface="Times New Roman" panose="02020603050405020304" pitchFamily="18" charset="0"/>
                  </a:rPr>
                  <a:t>Coordination/ Joint Scheduling </a:t>
                </a:r>
                <a:r>
                  <a:rPr lang="en-US" sz="1600" dirty="0">
                    <a:latin typeface="Times New Roman" panose="02020603050405020304" pitchFamily="18" charset="0"/>
                    <a:cs typeface="Times New Roman" panose="02020603050405020304" pitchFamily="18" charset="0"/>
                  </a:rPr>
                  <a:t>in UL transmission </a:t>
                </a:r>
              </a:p>
              <a:p>
                <a:pPr marL="511175" lvl="1"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Each AP estimates the channel to its associated STAs and </a:t>
                </a:r>
                <a:r>
                  <a:rPr lang="en-US" sz="1600" dirty="0" smtClean="0">
                    <a:latin typeface="Times New Roman" panose="02020603050405020304" pitchFamily="18" charset="0"/>
                    <a:cs typeface="Times New Roman" panose="02020603050405020304" pitchFamily="18" charset="0"/>
                  </a:rPr>
                  <a:t>also </a:t>
                </a:r>
                <a:r>
                  <a:rPr lang="en-US" sz="1600" dirty="0">
                    <a:latin typeface="Times New Roman" panose="02020603050405020304" pitchFamily="18" charset="0"/>
                    <a:cs typeface="Times New Roman" panose="02020603050405020304" pitchFamily="18" charset="0"/>
                  </a:rPr>
                  <a:t>estimates the interference and take spatially colored interference into account when calculating receive filters: </a:t>
                </a:r>
              </a:p>
              <a:p>
                <a:pPr marL="857250" lvl="2" indent="-285750">
                  <a:buFont typeface="Wingdings" panose="05000000000000000000" pitchFamily="2" charset="2"/>
                  <a:buChar char="§"/>
                </a:pPr>
                <a:r>
                  <a:rPr lang="en-US" sz="1400" dirty="0">
                    <a:solidFill>
                      <a:schemeClr val="tx2"/>
                    </a:solidFill>
                    <a:latin typeface="Times New Roman" panose="02020603050405020304" pitchFamily="18" charset="0"/>
                    <a:cs typeface="Times New Roman" panose="02020603050405020304" pitchFamily="18" charset="0"/>
                  </a:rPr>
                  <a:t>Received signal at AP-</a:t>
                </a:r>
                <a:r>
                  <a:rPr lang="en-US" sz="1400" dirty="0" err="1">
                    <a:solidFill>
                      <a:schemeClr val="tx2"/>
                    </a:solidFill>
                    <a:latin typeface="Times New Roman" panose="02020603050405020304" pitchFamily="18" charset="0"/>
                    <a:cs typeface="Times New Roman" panose="02020603050405020304" pitchFamily="18" charset="0"/>
                  </a:rPr>
                  <a:t>i</a:t>
                </a:r>
                <a:r>
                  <a:rPr lang="en-US" sz="1400" dirty="0">
                    <a:solidFill>
                      <a:schemeClr val="tx2"/>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1400" i="1">
                            <a:solidFill>
                              <a:schemeClr val="tx2"/>
                            </a:solidFill>
                            <a:latin typeface="Cambria Math" panose="02040503050406030204" pitchFamily="18" charset="0"/>
                            <a:cs typeface="Times New Roman" panose="02020603050405020304" pitchFamily="18" charset="0"/>
                          </a:rPr>
                        </m:ctrlPr>
                      </m:sSubPr>
                      <m:e>
                        <m:r>
                          <a:rPr lang="en-US" sz="1400" i="1">
                            <a:solidFill>
                              <a:schemeClr val="tx2"/>
                            </a:solidFill>
                            <a:latin typeface="Cambria Math" panose="02040503050406030204" pitchFamily="18" charset="0"/>
                            <a:cs typeface="Times New Roman" panose="02020603050405020304" pitchFamily="18" charset="0"/>
                          </a:rPr>
                          <m:t>𝑦</m:t>
                        </m:r>
                      </m:e>
                      <m:sub>
                        <m:r>
                          <a:rPr lang="en-US" sz="1400" i="1">
                            <a:solidFill>
                              <a:schemeClr val="tx2"/>
                            </a:solidFill>
                            <a:latin typeface="Cambria Math" panose="02040503050406030204" pitchFamily="18" charset="0"/>
                            <a:cs typeface="Times New Roman" panose="02020603050405020304" pitchFamily="18" charset="0"/>
                          </a:rPr>
                          <m:t>𝑖</m:t>
                        </m:r>
                      </m:sub>
                    </m:sSub>
                    <m:r>
                      <a:rPr lang="en-US" sz="1400" i="1">
                        <a:solidFill>
                          <a:schemeClr val="tx2"/>
                        </a:solidFill>
                        <a:latin typeface="Cambria Math" panose="02040503050406030204" pitchFamily="18" charset="0"/>
                        <a:cs typeface="Times New Roman" panose="02020603050405020304" pitchFamily="18" charset="0"/>
                      </a:rPr>
                      <m:t>=</m:t>
                    </m:r>
                    <m:sSub>
                      <m:sSubPr>
                        <m:ctrlPr>
                          <a:rPr lang="en-US" sz="1400" i="1">
                            <a:solidFill>
                              <a:schemeClr val="tx2"/>
                            </a:solidFill>
                            <a:latin typeface="Cambria Math" panose="02040503050406030204" pitchFamily="18" charset="0"/>
                            <a:cs typeface="Times New Roman" panose="02020603050405020304" pitchFamily="18" charset="0"/>
                          </a:rPr>
                        </m:ctrlPr>
                      </m:sSubPr>
                      <m:e>
                        <m:r>
                          <a:rPr lang="en-US" sz="1400" i="1">
                            <a:solidFill>
                              <a:schemeClr val="tx2"/>
                            </a:solidFill>
                            <a:latin typeface="Cambria Math" panose="02040503050406030204" pitchFamily="18" charset="0"/>
                            <a:cs typeface="Times New Roman" panose="02020603050405020304" pitchFamily="18" charset="0"/>
                          </a:rPr>
                          <m:t>𝐻</m:t>
                        </m:r>
                      </m:e>
                      <m:sub>
                        <m:r>
                          <a:rPr lang="en-US" sz="1400" i="1">
                            <a:solidFill>
                              <a:schemeClr val="tx2"/>
                            </a:solidFill>
                            <a:latin typeface="Cambria Math" panose="02040503050406030204" pitchFamily="18" charset="0"/>
                            <a:cs typeface="Times New Roman" panose="02020603050405020304" pitchFamily="18" charset="0"/>
                          </a:rPr>
                          <m:t>𝑖</m:t>
                        </m:r>
                      </m:sub>
                    </m:sSub>
                    <m:sSub>
                      <m:sSubPr>
                        <m:ctrlPr>
                          <a:rPr lang="en-US" sz="1400" i="1">
                            <a:solidFill>
                              <a:schemeClr val="tx2"/>
                            </a:solidFill>
                            <a:latin typeface="Cambria Math" panose="02040503050406030204" pitchFamily="18" charset="0"/>
                            <a:cs typeface="Times New Roman" panose="02020603050405020304" pitchFamily="18" charset="0"/>
                          </a:rPr>
                        </m:ctrlPr>
                      </m:sSubPr>
                      <m:e>
                        <m:r>
                          <a:rPr lang="en-US" sz="1400" i="1">
                            <a:solidFill>
                              <a:schemeClr val="tx2"/>
                            </a:solidFill>
                            <a:latin typeface="Cambria Math" panose="02040503050406030204" pitchFamily="18" charset="0"/>
                            <a:cs typeface="Times New Roman" panose="02020603050405020304" pitchFamily="18" charset="0"/>
                          </a:rPr>
                          <m:t>𝑟</m:t>
                        </m:r>
                      </m:e>
                      <m:sub>
                        <m:r>
                          <a:rPr lang="en-US" sz="1400" i="1">
                            <a:solidFill>
                              <a:schemeClr val="tx2"/>
                            </a:solidFill>
                            <a:latin typeface="Cambria Math" panose="02040503050406030204" pitchFamily="18" charset="0"/>
                            <a:cs typeface="Times New Roman" panose="02020603050405020304" pitchFamily="18" charset="0"/>
                          </a:rPr>
                          <m:t>𝑖</m:t>
                        </m:r>
                      </m:sub>
                    </m:sSub>
                  </m:oMath>
                </a14:m>
                <a:r>
                  <a:rPr lang="en-US" sz="1400" dirty="0">
                    <a:solidFill>
                      <a:schemeClr val="tx2"/>
                    </a:solidFill>
                    <a:latin typeface="Times New Roman" panose="02020603050405020304" pitchFamily="18" charset="0"/>
                    <a:cs typeface="Times New Roman" panose="02020603050405020304" pitchFamily="18" charset="0"/>
                  </a:rPr>
                  <a:t>+</a:t>
                </a:r>
                <a14:m>
                  <m:oMath xmlns:m="http://schemas.openxmlformats.org/officeDocument/2006/math">
                    <m:nary>
                      <m:naryPr>
                        <m:chr m:val="∑"/>
                        <m:supHide m:val="on"/>
                        <m:ctrlPr>
                          <a:rPr lang="en-US" sz="1400" i="1">
                            <a:solidFill>
                              <a:schemeClr val="tx2"/>
                            </a:solidFill>
                            <a:latin typeface="Cambria Math" panose="02040503050406030204" pitchFamily="18" charset="0"/>
                            <a:cs typeface="Times New Roman" panose="02020603050405020304" pitchFamily="18" charset="0"/>
                          </a:rPr>
                        </m:ctrlPr>
                      </m:naryPr>
                      <m:sub>
                        <m:r>
                          <m:rPr>
                            <m:brk m:alnAt="7"/>
                          </m:rPr>
                          <a:rPr lang="en-US" sz="1400" i="1">
                            <a:solidFill>
                              <a:schemeClr val="tx2"/>
                            </a:solidFill>
                            <a:latin typeface="Cambria Math" panose="02040503050406030204" pitchFamily="18" charset="0"/>
                            <a:cs typeface="Times New Roman" panose="02020603050405020304" pitchFamily="18" charset="0"/>
                          </a:rPr>
                          <m:t>𝑚</m:t>
                        </m:r>
                        <m:r>
                          <a:rPr lang="en-US" sz="1400" i="1">
                            <a:solidFill>
                              <a:schemeClr val="tx2"/>
                            </a:solidFill>
                            <a:latin typeface="Cambria Math" panose="02040503050406030204" pitchFamily="18" charset="0"/>
                            <a:ea typeface="Cambria Math" panose="02040503050406030204" pitchFamily="18" charset="0"/>
                            <a:cs typeface="Times New Roman" panose="02020603050405020304" pitchFamily="18" charset="0"/>
                          </a:rPr>
                          <m:t>≠</m:t>
                        </m:r>
                        <m:r>
                          <a:rPr lang="en-US" sz="1400" i="1">
                            <a:solidFill>
                              <a:schemeClr val="tx2"/>
                            </a:solidFill>
                            <a:latin typeface="Cambria Math" panose="02040503050406030204" pitchFamily="18" charset="0"/>
                            <a:ea typeface="Cambria Math" panose="02040503050406030204" pitchFamily="18" charset="0"/>
                            <a:cs typeface="Times New Roman" panose="02020603050405020304" pitchFamily="18" charset="0"/>
                          </a:rPr>
                          <m:t>𝑖</m:t>
                        </m:r>
                      </m:sub>
                      <m:sup/>
                      <m:e>
                        <m:sSub>
                          <m:sSubPr>
                            <m:ctrlPr>
                              <a:rPr lang="en-US" sz="1400" i="1">
                                <a:solidFill>
                                  <a:schemeClr val="tx2"/>
                                </a:solidFill>
                                <a:latin typeface="Cambria Math" panose="02040503050406030204" pitchFamily="18" charset="0"/>
                                <a:cs typeface="Times New Roman" panose="02020603050405020304" pitchFamily="18" charset="0"/>
                              </a:rPr>
                            </m:ctrlPr>
                          </m:sSubPr>
                          <m:e>
                            <m:r>
                              <a:rPr lang="en-US" sz="1400" i="1">
                                <a:solidFill>
                                  <a:schemeClr val="tx2"/>
                                </a:solidFill>
                                <a:latin typeface="Cambria Math" panose="02040503050406030204" pitchFamily="18" charset="0"/>
                                <a:cs typeface="Times New Roman" panose="02020603050405020304" pitchFamily="18" charset="0"/>
                              </a:rPr>
                              <m:t>𝐻</m:t>
                            </m:r>
                          </m:e>
                          <m:sub>
                            <m:r>
                              <a:rPr lang="en-US" sz="1400" i="1">
                                <a:solidFill>
                                  <a:schemeClr val="tx2"/>
                                </a:solidFill>
                                <a:latin typeface="Cambria Math" panose="02040503050406030204" pitchFamily="18" charset="0"/>
                                <a:cs typeface="Times New Roman" panose="02020603050405020304" pitchFamily="18" charset="0"/>
                              </a:rPr>
                              <m:t>𝑖𝑚</m:t>
                            </m:r>
                          </m:sub>
                        </m:sSub>
                      </m:e>
                    </m:nary>
                  </m:oMath>
                </a14:m>
                <a:r>
                  <a:rPr lang="en-US" sz="1400" dirty="0">
                    <a:solidFill>
                      <a:schemeClr val="tx2"/>
                    </a:solidFill>
                    <a:latin typeface="Times New Roman" panose="02020603050405020304" pitchFamily="18" charset="0"/>
                    <a:cs typeface="Times New Roman" panose="02020603050405020304" pitchFamily="18" charset="0"/>
                  </a:rPr>
                  <a:t>.</a:t>
                </a:r>
                <a14:m>
                  <m:oMath xmlns:m="http://schemas.openxmlformats.org/officeDocument/2006/math">
                    <m:sSub>
                      <m:sSubPr>
                        <m:ctrlPr>
                          <a:rPr lang="en-US" sz="1400" i="1" dirty="0">
                            <a:solidFill>
                              <a:schemeClr val="tx2"/>
                            </a:solidFill>
                            <a:latin typeface="Cambria Math" panose="02040503050406030204" pitchFamily="18" charset="0"/>
                            <a:cs typeface="Times New Roman" panose="02020603050405020304" pitchFamily="18" charset="0"/>
                          </a:rPr>
                        </m:ctrlPr>
                      </m:sSubPr>
                      <m:e>
                        <m:r>
                          <a:rPr lang="en-US" sz="1400" i="1" dirty="0">
                            <a:solidFill>
                              <a:schemeClr val="tx2"/>
                            </a:solidFill>
                            <a:latin typeface="Cambria Math" panose="02040503050406030204" pitchFamily="18" charset="0"/>
                            <a:cs typeface="Times New Roman" panose="02020603050405020304" pitchFamily="18" charset="0"/>
                          </a:rPr>
                          <m:t>𝑟</m:t>
                        </m:r>
                      </m:e>
                      <m:sub>
                        <m:r>
                          <a:rPr lang="en-US" sz="1400" i="1" dirty="0">
                            <a:solidFill>
                              <a:schemeClr val="tx2"/>
                            </a:solidFill>
                            <a:latin typeface="Cambria Math" panose="02040503050406030204" pitchFamily="18" charset="0"/>
                            <a:cs typeface="Times New Roman" panose="02020603050405020304" pitchFamily="18" charset="0"/>
                          </a:rPr>
                          <m:t>𝑚</m:t>
                        </m:r>
                      </m:sub>
                    </m:sSub>
                    <m:r>
                      <a:rPr lang="en-US" sz="1400" i="1" dirty="0">
                        <a:solidFill>
                          <a:schemeClr val="tx2"/>
                        </a:solidFill>
                        <a:latin typeface="Cambria Math" panose="02040503050406030204" pitchFamily="18" charset="0"/>
                        <a:cs typeface="Times New Roman" panose="02020603050405020304" pitchFamily="18" charset="0"/>
                      </a:rPr>
                      <m:t>+</m:t>
                    </m:r>
                    <m:r>
                      <a:rPr lang="en-US" sz="1400" i="1" dirty="0">
                        <a:solidFill>
                          <a:schemeClr val="tx2"/>
                        </a:solidFill>
                        <a:latin typeface="Cambria Math" panose="02040503050406030204" pitchFamily="18" charset="0"/>
                        <a:cs typeface="Times New Roman" panose="02020603050405020304" pitchFamily="18" charset="0"/>
                      </a:rPr>
                      <m:t>𝑛</m:t>
                    </m:r>
                  </m:oMath>
                </a14:m>
                <a:endParaRPr lang="en-US" sz="1400" i="1" dirty="0">
                  <a:solidFill>
                    <a:schemeClr val="tx2"/>
                  </a:solidFill>
                  <a:latin typeface="Times New Roman" panose="02020603050405020304" pitchFamily="18" charset="0"/>
                  <a:cs typeface="Times New Roman" panose="02020603050405020304" pitchFamily="18" charset="0"/>
                </a:endParaRPr>
              </a:p>
              <a:p>
                <a:pPr marL="1255713" lvl="3" indent="-285750">
                  <a:buFont typeface="Courier New" panose="02070309020205020404" pitchFamily="49" charset="0"/>
                  <a:buChar char="o"/>
                </a:pPr>
                <a14:m>
                  <m:oMath xmlns:m="http://schemas.openxmlformats.org/officeDocument/2006/math">
                    <m:sSub>
                      <m:sSubPr>
                        <m:ctrlPr>
                          <a:rPr lang="en-US" i="1">
                            <a:solidFill>
                              <a:schemeClr val="tx2"/>
                            </a:solidFill>
                            <a:latin typeface="Cambria Math" panose="02040503050406030204" pitchFamily="18" charset="0"/>
                            <a:cs typeface="Times New Roman" panose="02020603050405020304" pitchFamily="18" charset="0"/>
                          </a:rPr>
                        </m:ctrlPr>
                      </m:sSubPr>
                      <m:e>
                        <m:r>
                          <a:rPr lang="en-US" i="1">
                            <a:solidFill>
                              <a:schemeClr val="tx2"/>
                            </a:solidFill>
                            <a:latin typeface="Cambria Math" panose="02040503050406030204" pitchFamily="18" charset="0"/>
                            <a:cs typeface="Times New Roman" panose="02020603050405020304" pitchFamily="18" charset="0"/>
                          </a:rPr>
                          <m:t>𝐻</m:t>
                        </m:r>
                      </m:e>
                      <m:sub>
                        <m:r>
                          <a:rPr lang="en-US" i="1">
                            <a:solidFill>
                              <a:schemeClr val="tx2"/>
                            </a:solidFill>
                            <a:latin typeface="Cambria Math" panose="02040503050406030204" pitchFamily="18" charset="0"/>
                            <a:cs typeface="Times New Roman" panose="02020603050405020304" pitchFamily="18" charset="0"/>
                          </a:rPr>
                          <m:t>𝑖𝑚</m:t>
                        </m:r>
                      </m:sub>
                    </m:sSub>
                  </m:oMath>
                </a14:m>
                <a:r>
                  <a:rPr lang="en-US" i="1" dirty="0">
                    <a:solidFill>
                      <a:schemeClr val="tx2"/>
                    </a:solidFill>
                    <a:latin typeface="Times New Roman" panose="02020603050405020304" pitchFamily="18" charset="0"/>
                    <a:cs typeface="Times New Roman" panose="02020603050405020304" pitchFamily="18" charset="0"/>
                  </a:rPr>
                  <a:t> is interference link from STA-m (associated to AP-m)</a:t>
                </a:r>
              </a:p>
              <a:p>
                <a:pPr marL="857250" lvl="2" indent="-285750">
                  <a:buFont typeface="Wingdings" panose="05000000000000000000" pitchFamily="2" charset="2"/>
                  <a:buChar char="§"/>
                </a:pPr>
                <a14:m>
                  <m:oMath xmlns:m="http://schemas.openxmlformats.org/officeDocument/2006/math">
                    <m:sSub>
                      <m:sSubPr>
                        <m:ctrlPr>
                          <a:rPr lang="en-US" sz="1400" i="1">
                            <a:solidFill>
                              <a:schemeClr val="tx2"/>
                            </a:solidFill>
                            <a:latin typeface="Cambria Math" panose="02040503050406030204" pitchFamily="18" charset="0"/>
                            <a:cs typeface="Times New Roman" panose="02020603050405020304" pitchFamily="18" charset="0"/>
                          </a:rPr>
                        </m:ctrlPr>
                      </m:sSubPr>
                      <m:e>
                        <m:r>
                          <a:rPr lang="en-US" sz="1400" i="1">
                            <a:solidFill>
                              <a:schemeClr val="tx2"/>
                            </a:solidFill>
                            <a:latin typeface="Cambria Math" panose="02040503050406030204" pitchFamily="18" charset="0"/>
                            <a:cs typeface="Times New Roman" panose="02020603050405020304" pitchFamily="18" charset="0"/>
                          </a:rPr>
                          <m:t>𝐼</m:t>
                        </m:r>
                        <m:r>
                          <a:rPr lang="en-US" sz="1400" i="1">
                            <a:solidFill>
                              <a:schemeClr val="tx2"/>
                            </a:solidFill>
                            <a:latin typeface="Cambria Math" panose="02040503050406030204" pitchFamily="18" charset="0"/>
                            <a:cs typeface="Times New Roman" panose="02020603050405020304" pitchFamily="18" charset="0"/>
                          </a:rPr>
                          <m:t>=</m:t>
                        </m:r>
                        <m:r>
                          <a:rPr lang="en-US" sz="1400" i="1">
                            <a:solidFill>
                              <a:schemeClr val="tx2"/>
                            </a:solidFill>
                            <a:latin typeface="Cambria Math" panose="02040503050406030204" pitchFamily="18" charset="0"/>
                            <a:cs typeface="Times New Roman" panose="02020603050405020304" pitchFamily="18" charset="0"/>
                          </a:rPr>
                          <m:t>𝐼𝑛𝑡</m:t>
                        </m:r>
                        <m:r>
                          <a:rPr lang="en-US" sz="1400" i="1">
                            <a:solidFill>
                              <a:schemeClr val="tx2"/>
                            </a:solidFill>
                            <a:latin typeface="Cambria Math" panose="02040503050406030204" pitchFamily="18" charset="0"/>
                            <a:cs typeface="Times New Roman" panose="02020603050405020304" pitchFamily="18" charset="0"/>
                          </a:rPr>
                          <m:t>+</m:t>
                        </m:r>
                        <m:r>
                          <a:rPr lang="en-US" sz="1400" i="1">
                            <a:solidFill>
                              <a:schemeClr val="tx2"/>
                            </a:solidFill>
                            <a:latin typeface="Cambria Math" panose="02040503050406030204" pitchFamily="18" charset="0"/>
                            <a:cs typeface="Times New Roman" panose="02020603050405020304" pitchFamily="18" charset="0"/>
                          </a:rPr>
                          <m:t>𝑁𝑜𝑖𝑠𝑒</m:t>
                        </m:r>
                        <m:r>
                          <a:rPr lang="en-US" sz="1400" i="1">
                            <a:solidFill>
                              <a:schemeClr val="tx2"/>
                            </a:solidFill>
                            <a:latin typeface="Cambria Math" panose="02040503050406030204" pitchFamily="18" charset="0"/>
                            <a:ea typeface="Cambria Math" panose="02040503050406030204" pitchFamily="18" charset="0"/>
                            <a:cs typeface="Times New Roman" panose="02020603050405020304" pitchFamily="18" charset="0"/>
                          </a:rPr>
                          <m:t>≅</m:t>
                        </m:r>
                        <m:r>
                          <a:rPr lang="en-US" sz="1400" i="1">
                            <a:solidFill>
                              <a:schemeClr val="tx2"/>
                            </a:solidFill>
                            <a:latin typeface="Cambria Math" panose="02040503050406030204" pitchFamily="18" charset="0"/>
                            <a:cs typeface="Times New Roman" panose="02020603050405020304" pitchFamily="18" charset="0"/>
                          </a:rPr>
                          <m:t>𝑦</m:t>
                        </m:r>
                      </m:e>
                      <m:sub>
                        <m:r>
                          <a:rPr lang="en-US" sz="1400" i="1">
                            <a:solidFill>
                              <a:schemeClr val="tx2"/>
                            </a:solidFill>
                            <a:latin typeface="Cambria Math" panose="02040503050406030204" pitchFamily="18" charset="0"/>
                            <a:cs typeface="Times New Roman" panose="02020603050405020304" pitchFamily="18" charset="0"/>
                          </a:rPr>
                          <m:t>𝑖</m:t>
                        </m:r>
                      </m:sub>
                    </m:sSub>
                    <m:r>
                      <a:rPr lang="en-US" sz="1400" i="1">
                        <a:solidFill>
                          <a:schemeClr val="tx2"/>
                        </a:solidFill>
                        <a:latin typeface="Cambria Math" panose="02040503050406030204" pitchFamily="18" charset="0"/>
                        <a:cs typeface="Times New Roman" panose="02020603050405020304" pitchFamily="18" charset="0"/>
                      </a:rPr>
                      <m:t>−</m:t>
                    </m:r>
                    <m:acc>
                      <m:accPr>
                        <m:chr m:val="̂"/>
                        <m:ctrlPr>
                          <a:rPr lang="en-US" sz="1400" i="1">
                            <a:solidFill>
                              <a:schemeClr val="tx2"/>
                            </a:solidFill>
                            <a:latin typeface="Cambria Math" panose="02040503050406030204" pitchFamily="18" charset="0"/>
                            <a:cs typeface="Times New Roman" panose="02020603050405020304" pitchFamily="18" charset="0"/>
                          </a:rPr>
                        </m:ctrlPr>
                      </m:accPr>
                      <m:e>
                        <m:sSub>
                          <m:sSubPr>
                            <m:ctrlPr>
                              <a:rPr lang="en-US" sz="1400" i="1">
                                <a:solidFill>
                                  <a:schemeClr val="tx2"/>
                                </a:solidFill>
                                <a:latin typeface="Cambria Math" panose="02040503050406030204" pitchFamily="18" charset="0"/>
                                <a:cs typeface="Times New Roman" panose="02020603050405020304" pitchFamily="18" charset="0"/>
                              </a:rPr>
                            </m:ctrlPr>
                          </m:sSubPr>
                          <m:e>
                            <m:r>
                              <a:rPr lang="en-US" sz="1400" i="1">
                                <a:solidFill>
                                  <a:schemeClr val="tx2"/>
                                </a:solidFill>
                                <a:latin typeface="Cambria Math" panose="02040503050406030204" pitchFamily="18" charset="0"/>
                                <a:cs typeface="Times New Roman" panose="02020603050405020304" pitchFamily="18" charset="0"/>
                              </a:rPr>
                              <m:t>𝐻</m:t>
                            </m:r>
                          </m:e>
                          <m:sub>
                            <m:r>
                              <a:rPr lang="en-US" sz="1400" i="1">
                                <a:solidFill>
                                  <a:schemeClr val="tx2"/>
                                </a:solidFill>
                                <a:latin typeface="Cambria Math" panose="02040503050406030204" pitchFamily="18" charset="0"/>
                                <a:cs typeface="Times New Roman" panose="02020603050405020304" pitchFamily="18" charset="0"/>
                              </a:rPr>
                              <m:t>𝑖</m:t>
                            </m:r>
                          </m:sub>
                        </m:sSub>
                      </m:e>
                    </m:acc>
                    <m:sSub>
                      <m:sSubPr>
                        <m:ctrlPr>
                          <a:rPr lang="en-US" sz="1400" i="1">
                            <a:solidFill>
                              <a:schemeClr val="tx2"/>
                            </a:solidFill>
                            <a:latin typeface="Cambria Math" panose="02040503050406030204" pitchFamily="18" charset="0"/>
                            <a:cs typeface="Times New Roman" panose="02020603050405020304" pitchFamily="18" charset="0"/>
                          </a:rPr>
                        </m:ctrlPr>
                      </m:sSubPr>
                      <m:e>
                        <m:r>
                          <a:rPr lang="en-US" sz="1400" i="1">
                            <a:solidFill>
                              <a:schemeClr val="tx2"/>
                            </a:solidFill>
                            <a:latin typeface="Cambria Math" panose="02040503050406030204" pitchFamily="18" charset="0"/>
                            <a:cs typeface="Times New Roman" panose="02020603050405020304" pitchFamily="18" charset="0"/>
                          </a:rPr>
                          <m:t>𝑟</m:t>
                        </m:r>
                      </m:e>
                      <m:sub>
                        <m:r>
                          <a:rPr lang="en-US" sz="1400" i="1">
                            <a:solidFill>
                              <a:schemeClr val="tx2"/>
                            </a:solidFill>
                            <a:latin typeface="Cambria Math" panose="02040503050406030204" pitchFamily="18" charset="0"/>
                            <a:cs typeface="Times New Roman" panose="02020603050405020304" pitchFamily="18" charset="0"/>
                          </a:rPr>
                          <m:t>𝑖</m:t>
                        </m:r>
                      </m:sub>
                    </m:sSub>
                    <m:r>
                      <a:rPr lang="en-US" sz="1400">
                        <a:solidFill>
                          <a:schemeClr val="tx2"/>
                        </a:solidFill>
                        <a:latin typeface="Cambria Math" panose="02040503050406030204" pitchFamily="18" charset="0"/>
                        <a:cs typeface="Times New Roman" panose="02020603050405020304" pitchFamily="18" charset="0"/>
                      </a:rPr>
                      <m:t> </m:t>
                    </m:r>
                    <m:r>
                      <a:rPr lang="en-US" sz="1400" i="1">
                        <a:solidFill>
                          <a:schemeClr val="tx2"/>
                        </a:solidFill>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sz="1400" i="1">
                            <a:solidFill>
                              <a:schemeClr val="tx2"/>
                            </a:solidFill>
                            <a:latin typeface="Cambria Math" panose="02040503050406030204" pitchFamily="18" charset="0"/>
                            <a:cs typeface="Times New Roman" panose="02020603050405020304" pitchFamily="18" charset="0"/>
                          </a:rPr>
                        </m:ctrlPr>
                      </m:sSubPr>
                      <m:e>
                        <m:r>
                          <a:rPr lang="en-US" sz="1400" i="1">
                            <a:solidFill>
                              <a:schemeClr val="tx2"/>
                            </a:solidFill>
                            <a:latin typeface="Cambria Math" panose="02040503050406030204" pitchFamily="18" charset="0"/>
                            <a:cs typeface="Times New Roman" panose="02020603050405020304" pitchFamily="18" charset="0"/>
                          </a:rPr>
                          <m:t>𝑅</m:t>
                        </m:r>
                      </m:e>
                      <m:sub>
                        <m:r>
                          <a:rPr lang="en-US" sz="1400" i="1">
                            <a:solidFill>
                              <a:schemeClr val="tx2"/>
                            </a:solidFill>
                            <a:latin typeface="Cambria Math" panose="02040503050406030204" pitchFamily="18" charset="0"/>
                            <a:cs typeface="Times New Roman" panose="02020603050405020304" pitchFamily="18" charset="0"/>
                          </a:rPr>
                          <m:t>𝐼𝑖</m:t>
                        </m:r>
                      </m:sub>
                    </m:sSub>
                  </m:oMath>
                </a14:m>
                <a:endParaRPr lang="en-US" sz="1400" dirty="0">
                  <a:solidFill>
                    <a:schemeClr val="tx2"/>
                  </a:solidFill>
                  <a:latin typeface="Times New Roman" panose="02020603050405020304" pitchFamily="18" charset="0"/>
                  <a:cs typeface="Times New Roman" panose="02020603050405020304" pitchFamily="18" charset="0"/>
                </a:endParaRPr>
              </a:p>
              <a:p>
                <a:pPr marL="857250" lvl="2" indent="-285750">
                  <a:buFont typeface="Wingdings" panose="05000000000000000000" pitchFamily="2" charset="2"/>
                  <a:buChar char="§"/>
                </a:pPr>
                <a:r>
                  <a:rPr lang="en-US" sz="1400" dirty="0">
                    <a:solidFill>
                      <a:schemeClr val="tx2"/>
                    </a:solidFill>
                    <a:latin typeface="Times New Roman" panose="02020603050405020304" pitchFamily="18" charset="0"/>
                    <a:cs typeface="Times New Roman" panose="02020603050405020304" pitchFamily="18" charset="0"/>
                  </a:rPr>
                  <a:t>MMSE-IRC </a:t>
                </a:r>
                <a:r>
                  <a:rPr lang="en-US" sz="1400" dirty="0" smtClean="0">
                    <a:solidFill>
                      <a:schemeClr val="tx2"/>
                    </a:solidFill>
                    <a:latin typeface="Times New Roman" panose="02020603050405020304" pitchFamily="18" charset="0"/>
                    <a:cs typeface="Times New Roman" panose="02020603050405020304" pitchFamily="18" charset="0"/>
                  </a:rPr>
                  <a:t>Receiver</a:t>
                </a:r>
              </a:p>
              <a:p>
                <a:pPr marL="571500" lvl="2" indent="0">
                  <a:buNone/>
                </a:pPr>
                <a:endParaRPr lang="en-US" sz="800" dirty="0" smtClean="0"/>
              </a:p>
              <a:p>
                <a:pPr marL="600075" lvl="1" indent="-285750">
                  <a:buFont typeface="Arial" panose="020B0604020202020204" pitchFamily="34" charset="0"/>
                  <a:buChar char="•"/>
                </a:pPr>
                <a:r>
                  <a:rPr lang="en-US" dirty="0" smtClean="0"/>
                  <a:t>Un-used </a:t>
                </a:r>
                <a:r>
                  <a:rPr lang="en-US" dirty="0"/>
                  <a:t>spatial dimensions at an AP may be used to null the interference from </a:t>
                </a:r>
                <a:r>
                  <a:rPr lang="en-US" dirty="0" smtClean="0"/>
                  <a:t>OBSS.</a:t>
                </a:r>
                <a:endParaRPr lang="en-US" dirty="0">
                  <a:solidFill>
                    <a:schemeClr val="tx2"/>
                  </a:solidFill>
                  <a:latin typeface="Times New Roman" panose="02020603050405020304" pitchFamily="18" charset="0"/>
                  <a:cs typeface="Times New Roman" panose="02020603050405020304" pitchFamily="18" charset="0"/>
                </a:endParaRPr>
              </a:p>
              <a:p>
                <a:pPr marL="600075" lvl="1"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Limited </a:t>
                </a:r>
                <a:r>
                  <a:rPr lang="en-US" dirty="0">
                    <a:latin typeface="Times New Roman" panose="02020603050405020304" pitchFamily="18" charset="0"/>
                    <a:cs typeface="Times New Roman" panose="02020603050405020304" pitchFamily="18" charset="0"/>
                  </a:rPr>
                  <a:t>backhaul capability, only some control signals are exchanged across </a:t>
                </a:r>
                <a:r>
                  <a:rPr lang="en-US" dirty="0" smtClean="0">
                    <a:latin typeface="Times New Roman" panose="02020603050405020304" pitchFamily="18" charset="0"/>
                    <a:cs typeface="Times New Roman" panose="02020603050405020304" pitchFamily="18" charset="0"/>
                  </a:rPr>
                  <a:t>APs</a:t>
                </a:r>
              </a:p>
              <a:p>
                <a:pPr marL="600075" lvl="1"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Use </a:t>
                </a:r>
                <a:r>
                  <a:rPr lang="en-US" dirty="0">
                    <a:latin typeface="Times New Roman" panose="02020603050405020304" pitchFamily="18" charset="0"/>
                    <a:cs typeface="Times New Roman" panose="02020603050405020304" pitchFamily="18" charset="0"/>
                  </a:rPr>
                  <a:t>Case: Lower density/interference network, central users with low path </a:t>
                </a:r>
                <a:r>
                  <a:rPr lang="en-US" dirty="0" smtClean="0">
                    <a:latin typeface="Times New Roman" panose="02020603050405020304" pitchFamily="18" charset="0"/>
                    <a:cs typeface="Times New Roman" panose="02020603050405020304" pitchFamily="18" charset="0"/>
                  </a:rPr>
                  <a:t>loss</a:t>
                </a:r>
              </a:p>
              <a:p>
                <a:pPr marL="600075" lvl="1"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This scheme is also discussed in [1].</a:t>
                </a:r>
                <a:endParaRPr lang="en-US" dirty="0">
                  <a:latin typeface="Times New Roman" panose="02020603050405020304" pitchFamily="18" charset="0"/>
                  <a:cs typeface="Times New Roman" panose="02020603050405020304" pitchFamily="18" charset="0"/>
                </a:endParaRP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914400"/>
                <a:ext cx="7772400" cy="3942161"/>
              </a:xfrm>
              <a:blipFill rotWithShape="0">
                <a:blip r:embed="rId2"/>
                <a:stretch>
                  <a:fillRect l="-314" t="-464" b="-1700"/>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pPr>
              <a:defRPr/>
            </a:pPr>
            <a:r>
              <a:rPr lang="en-US" altLang="en-US" smtClean="0">
                <a:solidFill>
                  <a:srgbClr val="000000"/>
                </a:solidFill>
              </a:rPr>
              <a:t>November 2019  </a:t>
            </a:r>
            <a:endParaRPr lang="en-US" altLang="en-US" dirty="0">
              <a:solidFill>
                <a:srgbClr val="000000"/>
              </a:solidFill>
            </a:endParaRPr>
          </a:p>
        </p:txBody>
      </p:sp>
      <p:pic>
        <p:nvPicPr>
          <p:cNvPr id="7" name="Picture 6"/>
          <p:cNvPicPr>
            <a:picLocks noChangeAspect="1"/>
          </p:cNvPicPr>
          <p:nvPr/>
        </p:nvPicPr>
        <p:blipFill>
          <a:blip r:embed="rId3"/>
          <a:stretch>
            <a:fillRect/>
          </a:stretch>
        </p:blipFill>
        <p:spPr>
          <a:xfrm>
            <a:off x="6105613" y="2427331"/>
            <a:ext cx="2152075" cy="1115665"/>
          </a:xfrm>
          <a:prstGeom prst="rect">
            <a:avLst/>
          </a:prstGeom>
        </p:spPr>
      </p:pic>
      <p:sp>
        <p:nvSpPr>
          <p:cNvPr id="5" name="Footer Placeholder 4"/>
          <p:cNvSpPr>
            <a:spLocks noGrp="1"/>
          </p:cNvSpPr>
          <p:nvPr>
            <p:ph type="ftr" sz="quarter" idx="11"/>
          </p:nvPr>
        </p:nvSpPr>
        <p:spPr/>
        <p:txBody>
          <a:bodyPr/>
          <a:lstStyle/>
          <a:p>
            <a:pPr>
              <a:defRPr/>
            </a:pPr>
            <a:r>
              <a:rPr lang="en-US" altLang="en-US" smtClean="0">
                <a:solidFill>
                  <a:srgbClr val="000000"/>
                </a:solidFill>
              </a:rPr>
              <a:t>Roya Doostnejad, Intel Corporation</a:t>
            </a:r>
            <a:endParaRPr lang="en-US" altLang="en-US" dirty="0">
              <a:solidFill>
                <a:srgbClr val="000000"/>
              </a:solidFill>
            </a:endParaRPr>
          </a:p>
        </p:txBody>
      </p:sp>
      <p:sp>
        <p:nvSpPr>
          <p:cNvPr id="9" name="Slide Number Placeholder 8"/>
          <p:cNvSpPr>
            <a:spLocks noGrp="1"/>
          </p:cNvSpPr>
          <p:nvPr>
            <p:ph type="sldNum" sz="quarter" idx="12"/>
          </p:nvPr>
        </p:nvSpPr>
        <p:spPr/>
        <p:txBody>
          <a:bodyPr/>
          <a:lstStyle/>
          <a:p>
            <a:pPr>
              <a:defRPr/>
            </a:pPr>
            <a:r>
              <a:rPr lang="en-US" altLang="en-US" smtClean="0">
                <a:solidFill>
                  <a:srgbClr val="000000"/>
                </a:solidFill>
              </a:rPr>
              <a:t>Slide </a:t>
            </a:r>
            <a:fld id="{0391809B-2015-42AC-9A4A-427CE29EAC4D}" type="slidenum">
              <a:rPr lang="en-US" altLang="en-US" smtClean="0">
                <a:solidFill>
                  <a:srgbClr val="000000"/>
                </a:solidFill>
              </a:rPr>
              <a:pPr>
                <a:defRPr/>
              </a:pPr>
              <a:t>6</a:t>
            </a:fld>
            <a:endParaRPr lang="en-US" altLang="en-US">
              <a:solidFill>
                <a:srgbClr val="000000"/>
              </a:solidFill>
            </a:endParaRPr>
          </a:p>
        </p:txBody>
      </p:sp>
    </p:spTree>
    <p:extLst>
      <p:ext uri="{BB962C8B-B14F-4D97-AF65-F5344CB8AC3E}">
        <p14:creationId xmlns:p14="http://schemas.microsoft.com/office/powerpoint/2010/main" val="103525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1" end="1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188068" y="1194447"/>
            <a:ext cx="8955932" cy="3571840"/>
          </a:xfrm>
        </p:spPr>
        <p:txBody>
          <a:bodyPr/>
          <a:lstStyle/>
          <a:p>
            <a:pPr marL="285750" indent="-285750">
              <a:buFont typeface="Wingdings" panose="05000000000000000000" pitchFamily="2" charset="2"/>
              <a:buChar char="Ø"/>
            </a:pPr>
            <a:r>
              <a:rPr lang="en-US" sz="1600" dirty="0" smtClean="0">
                <a:solidFill>
                  <a:srgbClr val="003C71"/>
                </a:solidFill>
                <a:latin typeface="Times New Roman" panose="02020603050405020304" pitchFamily="18" charset="0"/>
                <a:cs typeface="Times New Roman" panose="02020603050405020304" pitchFamily="18" charset="0"/>
              </a:rPr>
              <a:t>Distributed Interference Cancellation (DSIC): </a:t>
            </a:r>
            <a:r>
              <a:rPr lang="en-US" sz="1600" b="0" dirty="0" smtClean="0">
                <a:solidFill>
                  <a:srgbClr val="003C71"/>
                </a:solidFill>
                <a:latin typeface="Times New Roman" panose="02020603050405020304" pitchFamily="18" charset="0"/>
                <a:cs typeface="Times New Roman" panose="02020603050405020304" pitchFamily="18" charset="0"/>
              </a:rPr>
              <a:t>(Medium+ coordination)</a:t>
            </a:r>
          </a:p>
          <a:p>
            <a:pPr marL="511175" lvl="1" indent="-285750">
              <a:buFont typeface="Arial" panose="020B0604020202020204" pitchFamily="34" charset="0"/>
              <a:buChar char="•"/>
            </a:pPr>
            <a:r>
              <a:rPr lang="en-US" sz="1500" dirty="0" smtClean="0">
                <a:solidFill>
                  <a:schemeClr val="tx1"/>
                </a:solidFill>
                <a:latin typeface="Times New Roman" panose="02020603050405020304" pitchFamily="18" charset="0"/>
                <a:cs typeface="Times New Roman" panose="02020603050405020304" pitchFamily="18" charset="0"/>
              </a:rPr>
              <a:t>Single-AP </a:t>
            </a:r>
            <a:r>
              <a:rPr lang="en-US" sz="1500" dirty="0">
                <a:solidFill>
                  <a:schemeClr val="tx1"/>
                </a:solidFill>
                <a:latin typeface="Times New Roman" panose="02020603050405020304" pitchFamily="18" charset="0"/>
                <a:cs typeface="Times New Roman" panose="02020603050405020304" pitchFamily="18" charset="0"/>
              </a:rPr>
              <a:t>decoding with successive interference cancellation (SIC</a:t>
            </a:r>
            <a:r>
              <a:rPr lang="en-US" sz="1500" dirty="0" smtClean="0">
                <a:solidFill>
                  <a:schemeClr val="tx1"/>
                </a:solidFill>
                <a:latin typeface="Times New Roman" panose="02020603050405020304" pitchFamily="18" charset="0"/>
                <a:cs typeface="Times New Roman" panose="02020603050405020304" pitchFamily="18" charset="0"/>
              </a:rPr>
              <a:t>)</a:t>
            </a:r>
          </a:p>
          <a:p>
            <a:pPr marL="511175" lvl="1" indent="-285750">
              <a:buFont typeface="Arial" panose="020B0604020202020204" pitchFamily="34" charset="0"/>
              <a:buChar char="•"/>
            </a:pPr>
            <a:r>
              <a:rPr lang="en-US" sz="1400" dirty="0" smtClean="0">
                <a:solidFill>
                  <a:schemeClr val="tx1"/>
                </a:solidFill>
                <a:latin typeface="Times New Roman" panose="02020603050405020304" pitchFamily="18" charset="0"/>
                <a:cs typeface="Times New Roman" panose="02020603050405020304" pitchFamily="18" charset="0"/>
              </a:rPr>
              <a:t>Data </a:t>
            </a:r>
            <a:r>
              <a:rPr lang="en-US" sz="1400" dirty="0">
                <a:solidFill>
                  <a:schemeClr val="tx1"/>
                </a:solidFill>
                <a:latin typeface="Times New Roman" panose="02020603050405020304" pitchFamily="18" charset="0"/>
                <a:cs typeface="Times New Roman" panose="02020603050405020304" pitchFamily="18" charset="0"/>
              </a:rPr>
              <a:t>exchange is required across multiple </a:t>
            </a:r>
            <a:r>
              <a:rPr lang="en-US" sz="1400" dirty="0" smtClean="0">
                <a:solidFill>
                  <a:schemeClr val="tx1"/>
                </a:solidFill>
                <a:latin typeface="Times New Roman" panose="02020603050405020304" pitchFamily="18" charset="0"/>
                <a:cs typeface="Times New Roman" panose="02020603050405020304" pitchFamily="18" charset="0"/>
              </a:rPr>
              <a:t>APs</a:t>
            </a:r>
          </a:p>
          <a:p>
            <a:pPr marL="857250" lvl="2" indent="-285750">
              <a:buFont typeface="Courier New" panose="02070309020205020404" pitchFamily="49" charset="0"/>
              <a:buChar char="o"/>
            </a:pPr>
            <a:r>
              <a:rPr lang="en-US" sz="1400" dirty="0">
                <a:solidFill>
                  <a:schemeClr val="tx1"/>
                </a:solidFill>
                <a:latin typeface="Times New Roman" panose="02020603050405020304" pitchFamily="18" charset="0"/>
                <a:cs typeface="Times New Roman" panose="02020603050405020304" pitchFamily="18" charset="0"/>
              </a:rPr>
              <a:t>No </a:t>
            </a:r>
            <a:r>
              <a:rPr lang="en-US" sz="1400" dirty="0" smtClean="0">
                <a:solidFill>
                  <a:schemeClr val="tx1"/>
                </a:solidFill>
                <a:latin typeface="Times New Roman" panose="02020603050405020304" pitchFamily="18" charset="0"/>
                <a:cs typeface="Times New Roman" panose="02020603050405020304" pitchFamily="18" charset="0"/>
              </a:rPr>
              <a:t>joint Multi-AP processing</a:t>
            </a:r>
            <a:endParaRPr lang="en-US" sz="1600" dirty="0" smtClean="0">
              <a:solidFill>
                <a:schemeClr val="tx2"/>
              </a:solidFill>
              <a:latin typeface="Times New Roman" panose="02020603050405020304" pitchFamily="18" charset="0"/>
              <a:cs typeface="Times New Roman" panose="02020603050405020304" pitchFamily="18" charset="0"/>
            </a:endParaRPr>
          </a:p>
          <a:p>
            <a:pPr marL="568325" lvl="1" indent="-342900">
              <a:buFont typeface="Arial" panose="020B0604020202020204" pitchFamily="34" charset="0"/>
              <a:buChar char="•"/>
            </a:pPr>
            <a:r>
              <a:rPr lang="en-US" sz="1400" b="1" dirty="0" smtClean="0">
                <a:solidFill>
                  <a:schemeClr val="accent1">
                    <a:lumMod val="50000"/>
                  </a:schemeClr>
                </a:solidFill>
                <a:latin typeface="Times New Roman" panose="02020603050405020304" pitchFamily="18" charset="0"/>
                <a:cs typeface="Times New Roman" panose="02020603050405020304" pitchFamily="18" charset="0"/>
              </a:rPr>
              <a:t>Stage-1:</a:t>
            </a:r>
            <a:r>
              <a:rPr lang="en-US" sz="1400" dirty="0" smtClean="0">
                <a:solidFill>
                  <a:schemeClr val="tx1"/>
                </a:solidFill>
                <a:latin typeface="Times New Roman" panose="02020603050405020304" pitchFamily="18" charset="0"/>
                <a:cs typeface="Times New Roman" panose="02020603050405020304" pitchFamily="18" charset="0"/>
              </a:rPr>
              <a:t> Each AP decodes data from in-cell STAs and forward to other APs                                                                                     for </a:t>
            </a:r>
            <a:r>
              <a:rPr lang="en-US" sz="1400" dirty="0">
                <a:solidFill>
                  <a:schemeClr val="tx1"/>
                </a:solidFill>
                <a:latin typeface="Times New Roman" panose="02020603050405020304" pitchFamily="18" charset="0"/>
                <a:cs typeface="Times New Roman" panose="02020603050405020304" pitchFamily="18" charset="0"/>
              </a:rPr>
              <a:t>interference subtraction</a:t>
            </a:r>
            <a:endParaRPr lang="en-US" sz="1400" dirty="0" smtClean="0">
              <a:solidFill>
                <a:schemeClr val="tx1"/>
              </a:solidFill>
              <a:latin typeface="Times New Roman" panose="02020603050405020304" pitchFamily="18" charset="0"/>
              <a:cs typeface="Times New Roman" panose="02020603050405020304" pitchFamily="18" charset="0"/>
            </a:endParaRPr>
          </a:p>
          <a:p>
            <a:pPr marL="914400" lvl="2" indent="-342900">
              <a:buFont typeface="Courier New" panose="02070309020205020404" pitchFamily="49" charset="0"/>
              <a:buChar char="o"/>
            </a:pPr>
            <a:r>
              <a:rPr lang="en-US" sz="1400" dirty="0" smtClean="0">
                <a:solidFill>
                  <a:schemeClr val="tx1"/>
                </a:solidFill>
                <a:latin typeface="Times New Roman" panose="02020603050405020304" pitchFamily="18" charset="0"/>
                <a:cs typeface="Times New Roman" panose="02020603050405020304" pitchFamily="18" charset="0"/>
              </a:rPr>
              <a:t>Channel estimation for in-cell and OBSS STAs</a:t>
            </a:r>
          </a:p>
          <a:p>
            <a:pPr marL="914400" lvl="2" indent="-342900">
              <a:buFont typeface="Courier New" panose="02070309020205020404" pitchFamily="49" charset="0"/>
              <a:buChar char="o"/>
            </a:pPr>
            <a:r>
              <a:rPr lang="en-US" sz="1400" dirty="0" smtClean="0">
                <a:solidFill>
                  <a:schemeClr val="tx1"/>
                </a:solidFill>
                <a:latin typeface="Times New Roman" panose="02020603050405020304" pitchFamily="18" charset="0"/>
                <a:cs typeface="Times New Roman" panose="02020603050405020304" pitchFamily="18" charset="0"/>
              </a:rPr>
              <a:t>Receiver: MMSE, ML, … </a:t>
            </a:r>
            <a:endParaRPr lang="en-US" sz="1400" dirty="0">
              <a:solidFill>
                <a:schemeClr val="tx1"/>
              </a:solidFill>
              <a:latin typeface="Times New Roman" panose="02020603050405020304" pitchFamily="18" charset="0"/>
              <a:cs typeface="Times New Roman" panose="02020603050405020304" pitchFamily="18" charset="0"/>
            </a:endParaRPr>
          </a:p>
          <a:p>
            <a:pPr marL="568325" lvl="1" indent="-342900">
              <a:buFont typeface="Arial" panose="020B0604020202020204" pitchFamily="34" charset="0"/>
              <a:buChar char="•"/>
            </a:pPr>
            <a:r>
              <a:rPr lang="en-US" sz="1400" b="1" dirty="0" smtClean="0">
                <a:solidFill>
                  <a:schemeClr val="accent1">
                    <a:lumMod val="50000"/>
                  </a:schemeClr>
                </a:solidFill>
                <a:latin typeface="Times New Roman" panose="02020603050405020304" pitchFamily="18" charset="0"/>
                <a:cs typeface="Times New Roman" panose="02020603050405020304" pitchFamily="18" charset="0"/>
              </a:rPr>
              <a:t>Stage-2:</a:t>
            </a:r>
            <a:r>
              <a:rPr lang="en-US" sz="1400" b="1" dirty="0" smtClean="0">
                <a:solidFill>
                  <a:schemeClr val="tx1"/>
                </a:solidFill>
                <a:latin typeface="Times New Roman" panose="02020603050405020304" pitchFamily="18" charset="0"/>
                <a:cs typeface="Times New Roman" panose="02020603050405020304" pitchFamily="18" charset="0"/>
              </a:rPr>
              <a:t> </a:t>
            </a:r>
            <a:r>
              <a:rPr lang="en-US" sz="1400" dirty="0" smtClean="0">
                <a:solidFill>
                  <a:schemeClr val="tx1"/>
                </a:solidFill>
                <a:latin typeface="Times New Roman" panose="02020603050405020304" pitchFamily="18" charset="0"/>
                <a:cs typeface="Times New Roman" panose="02020603050405020304" pitchFamily="18" charset="0"/>
              </a:rPr>
              <a:t>Each AP performs second stage equalization</a:t>
            </a:r>
          </a:p>
          <a:p>
            <a:pPr marL="857250" lvl="2" indent="-285750">
              <a:buFont typeface="Courier New" panose="02070309020205020404" pitchFamily="49" charset="0"/>
              <a:buChar char="o"/>
            </a:pPr>
            <a:r>
              <a:rPr lang="en-US" sz="1400" dirty="0" smtClean="0">
                <a:solidFill>
                  <a:schemeClr val="tx1"/>
                </a:solidFill>
                <a:latin typeface="Times New Roman" panose="02020603050405020304" pitchFamily="18" charset="0"/>
                <a:cs typeface="Times New Roman" panose="02020603050405020304" pitchFamily="18" charset="0"/>
              </a:rPr>
              <a:t> Removing </a:t>
            </a:r>
            <a:r>
              <a:rPr lang="en-US" sz="1400" dirty="0">
                <a:solidFill>
                  <a:schemeClr val="tx1"/>
                </a:solidFill>
                <a:latin typeface="Times New Roman" panose="02020603050405020304" pitchFamily="18" charset="0"/>
                <a:cs typeface="Times New Roman" panose="02020603050405020304" pitchFamily="18" charset="0"/>
              </a:rPr>
              <a:t>interference data received from other </a:t>
            </a:r>
            <a:r>
              <a:rPr lang="en-US" sz="1400" dirty="0" smtClean="0">
                <a:solidFill>
                  <a:schemeClr val="tx1"/>
                </a:solidFill>
                <a:latin typeface="Times New Roman" panose="02020603050405020304" pitchFamily="18" charset="0"/>
                <a:cs typeface="Times New Roman" panose="02020603050405020304" pitchFamily="18" charset="0"/>
              </a:rPr>
              <a:t>APs</a:t>
            </a:r>
          </a:p>
          <a:p>
            <a:pPr marL="396875" lvl="1" indent="-171450">
              <a:buFont typeface="Arial" panose="020B0604020202020204" pitchFamily="34" charset="0"/>
              <a:buChar char="•"/>
            </a:pPr>
            <a:r>
              <a:rPr lang="en-US" sz="1400" dirty="0" smtClean="0">
                <a:solidFill>
                  <a:schemeClr val="tx1"/>
                </a:solidFill>
                <a:latin typeface="Times New Roman" panose="02020603050405020304" pitchFamily="18" charset="0"/>
                <a:cs typeface="Times New Roman" panose="02020603050405020304" pitchFamily="18" charset="0"/>
              </a:rPr>
              <a:t>High Speed Backhaul capability</a:t>
            </a:r>
          </a:p>
          <a:p>
            <a:pPr marL="396875" lvl="1" indent="-171450">
              <a:buFont typeface="Arial" panose="020B0604020202020204" pitchFamily="34" charset="0"/>
              <a:buChar char="•"/>
            </a:pPr>
            <a:r>
              <a:rPr lang="en-US" sz="1400" b="1" dirty="0" smtClean="0">
                <a:latin typeface="Times New Roman" panose="02020603050405020304" pitchFamily="18" charset="0"/>
                <a:cs typeface="Times New Roman" panose="02020603050405020304" pitchFamily="18" charset="0"/>
              </a:rPr>
              <a:t>Use Case: </a:t>
            </a:r>
            <a:r>
              <a:rPr lang="en-US" sz="1400" dirty="0" smtClean="0">
                <a:latin typeface="Times New Roman" panose="02020603050405020304" pitchFamily="18" charset="0"/>
                <a:cs typeface="Times New Roman" panose="02020603050405020304" pitchFamily="18" charset="0"/>
              </a:rPr>
              <a:t>Medium/high density, central/mixed users</a:t>
            </a:r>
            <a:endParaRPr lang="en-US" sz="1400" dirty="0">
              <a:solidFill>
                <a:schemeClr val="tx1"/>
              </a:solidFill>
              <a:latin typeface="Times New Roman" panose="02020603050405020304" pitchFamily="18" charset="0"/>
              <a:cs typeface="Times New Roman" panose="02020603050405020304" pitchFamily="18" charset="0"/>
            </a:endParaRPr>
          </a:p>
        </p:txBody>
      </p:sp>
      <p:grpSp>
        <p:nvGrpSpPr>
          <p:cNvPr id="10" name="Group 9"/>
          <p:cNvGrpSpPr/>
          <p:nvPr/>
        </p:nvGrpSpPr>
        <p:grpSpPr>
          <a:xfrm>
            <a:off x="5682137" y="2098994"/>
            <a:ext cx="3304361" cy="2246293"/>
            <a:chOff x="5623035" y="598481"/>
            <a:chExt cx="3304361" cy="2246293"/>
          </a:xfrm>
        </p:grpSpPr>
        <p:sp>
          <p:nvSpPr>
            <p:cNvPr id="30" name="Rectangle 29"/>
            <p:cNvSpPr/>
            <p:nvPr/>
          </p:nvSpPr>
          <p:spPr>
            <a:xfrm>
              <a:off x="7674559" y="1749030"/>
              <a:ext cx="560906" cy="457200"/>
            </a:xfrm>
            <a:prstGeom prst="rect">
              <a:avLst/>
            </a:prstGeom>
            <a:solidFill>
              <a:schemeClr val="bg2">
                <a:lumMod val="60000"/>
                <a:lumOff val="40000"/>
              </a:schemeClr>
            </a:solidFill>
            <a:ln>
              <a:solidFill>
                <a:schemeClr val="bg2">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 name="TextBox 30"/>
            <p:cNvSpPr txBox="1"/>
            <p:nvPr/>
          </p:nvSpPr>
          <p:spPr>
            <a:xfrm>
              <a:off x="7807691" y="1884998"/>
              <a:ext cx="442210" cy="169277"/>
            </a:xfrm>
            <a:prstGeom prst="rect">
              <a:avLst/>
            </a:prstGeom>
            <a:noFill/>
          </p:spPr>
          <p:txBody>
            <a:bodyPr vert="horz" wrap="square" lIns="0" tIns="0" rIns="0" bIns="0" rtlCol="0">
              <a:spAutoFit/>
            </a:bodyPr>
            <a:lstStyle/>
            <a:p>
              <a:r>
                <a:rPr lang="en-US" sz="1100" dirty="0" smtClean="0">
                  <a:solidFill>
                    <a:srgbClr val="003C71"/>
                  </a:solidFill>
                </a:rPr>
                <a:t>AP-2</a:t>
              </a:r>
            </a:p>
          </p:txBody>
        </p:sp>
        <p:sp>
          <p:nvSpPr>
            <p:cNvPr id="33" name="Rectangle 32"/>
            <p:cNvSpPr/>
            <p:nvPr/>
          </p:nvSpPr>
          <p:spPr>
            <a:xfrm>
              <a:off x="6495539" y="1781960"/>
              <a:ext cx="560906" cy="457200"/>
            </a:xfrm>
            <a:prstGeom prst="rect">
              <a:avLst/>
            </a:prstGeom>
            <a:solidFill>
              <a:schemeClr val="bg2">
                <a:lumMod val="60000"/>
                <a:lumOff val="40000"/>
              </a:schemeClr>
            </a:solidFill>
            <a:ln>
              <a:solidFill>
                <a:schemeClr val="bg2">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TextBox 33"/>
            <p:cNvSpPr txBox="1"/>
            <p:nvPr/>
          </p:nvSpPr>
          <p:spPr>
            <a:xfrm>
              <a:off x="6622206" y="1932776"/>
              <a:ext cx="442210" cy="169277"/>
            </a:xfrm>
            <a:prstGeom prst="rect">
              <a:avLst/>
            </a:prstGeom>
            <a:noFill/>
          </p:spPr>
          <p:txBody>
            <a:bodyPr vert="horz" wrap="square" lIns="0" tIns="0" rIns="0" bIns="0" rtlCol="0">
              <a:spAutoFit/>
            </a:bodyPr>
            <a:lstStyle/>
            <a:p>
              <a:r>
                <a:rPr lang="en-US" sz="1100" dirty="0" smtClean="0">
                  <a:solidFill>
                    <a:srgbClr val="003C71"/>
                  </a:solidFill>
                </a:rPr>
                <a:t>AP-1</a:t>
              </a:r>
            </a:p>
          </p:txBody>
        </p:sp>
        <p:grpSp>
          <p:nvGrpSpPr>
            <p:cNvPr id="9" name="Group 8"/>
            <p:cNvGrpSpPr/>
            <p:nvPr/>
          </p:nvGrpSpPr>
          <p:grpSpPr>
            <a:xfrm>
              <a:off x="5623035" y="598481"/>
              <a:ext cx="3304361" cy="2246293"/>
              <a:chOff x="5591504" y="605233"/>
              <a:chExt cx="3304361" cy="2246293"/>
            </a:xfrm>
          </p:grpSpPr>
          <p:sp>
            <p:nvSpPr>
              <p:cNvPr id="6" name="Rectangle 5"/>
              <p:cNvSpPr/>
              <p:nvPr/>
            </p:nvSpPr>
            <p:spPr>
              <a:xfrm>
                <a:off x="6425489" y="605233"/>
                <a:ext cx="539441" cy="457200"/>
              </a:xfrm>
              <a:prstGeom prst="rect">
                <a:avLst/>
              </a:prstGeom>
              <a:solidFill>
                <a:schemeClr val="bg2">
                  <a:lumMod val="60000"/>
                  <a:lumOff val="40000"/>
                </a:schemeClr>
              </a:solidFill>
              <a:ln>
                <a:solidFill>
                  <a:schemeClr val="bg2">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6546851" y="758653"/>
                <a:ext cx="425287" cy="169277"/>
              </a:xfrm>
              <a:prstGeom prst="rect">
                <a:avLst/>
              </a:prstGeom>
              <a:noFill/>
            </p:spPr>
            <p:txBody>
              <a:bodyPr vert="horz" wrap="square" lIns="0" tIns="0" rIns="0" bIns="0" rtlCol="0">
                <a:spAutoFit/>
              </a:bodyPr>
              <a:lstStyle/>
              <a:p>
                <a:r>
                  <a:rPr lang="en-US" sz="1100" dirty="0" smtClean="0">
                    <a:solidFill>
                      <a:srgbClr val="003C71"/>
                    </a:solidFill>
                  </a:rPr>
                  <a:t>AP-1</a:t>
                </a:r>
              </a:p>
            </p:txBody>
          </p:sp>
          <p:cxnSp>
            <p:nvCxnSpPr>
              <p:cNvPr id="14" name="Straight Arrow Connector 13"/>
              <p:cNvCxnSpPr>
                <a:endCxn id="30" idx="0"/>
              </p:cNvCxnSpPr>
              <p:nvPr/>
            </p:nvCxnSpPr>
            <p:spPr>
              <a:xfrm>
                <a:off x="6725740" y="1080190"/>
                <a:ext cx="1229272" cy="6688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flipH="1">
                <a:off x="6779643" y="1069923"/>
                <a:ext cx="1134976" cy="709508"/>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6" name="TextBox 15"/>
                  <p:cNvSpPr txBox="1"/>
                  <p:nvPr/>
                </p:nvSpPr>
                <p:spPr>
                  <a:xfrm>
                    <a:off x="6315506" y="1327668"/>
                    <a:ext cx="619910" cy="133947"/>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800" i="1" smtClean="0">
                                  <a:solidFill>
                                    <a:srgbClr val="C00000"/>
                                  </a:solidFill>
                                  <a:latin typeface="Cambria Math" panose="02040503050406030204" pitchFamily="18" charset="0"/>
                                </a:rPr>
                              </m:ctrlPr>
                            </m:sSubPr>
                            <m:e>
                              <m:r>
                                <m:rPr>
                                  <m:nor/>
                                </m:rPr>
                                <a:rPr lang="en-US" sz="800" dirty="0">
                                  <a:solidFill>
                                    <a:srgbClr val="C00000"/>
                                  </a:solidFill>
                                </a:rPr>
                                <m:t>[</m:t>
                              </m:r>
                              <m:r>
                                <m:rPr>
                                  <m:nor/>
                                </m:rPr>
                                <a:rPr lang="en-US" sz="800" dirty="0">
                                  <a:solidFill>
                                    <a:srgbClr val="C00000"/>
                                  </a:solidFill>
                                </a:rPr>
                                <m:t>STAs</m:t>
                              </m:r>
                              <m:r>
                                <m:rPr>
                                  <m:nor/>
                                </m:rPr>
                                <a:rPr lang="en-US" sz="800" dirty="0">
                                  <a:solidFill>
                                    <a:srgbClr val="C00000"/>
                                  </a:solidFill>
                                </a:rPr>
                                <m:t>]</m:t>
                              </m:r>
                            </m:e>
                            <m:sub>
                              <m:r>
                                <a:rPr lang="en-US" sz="800" b="0" i="1" smtClean="0">
                                  <a:solidFill>
                                    <a:srgbClr val="C00000"/>
                                  </a:solidFill>
                                  <a:latin typeface="Cambria Math" panose="02040503050406030204" pitchFamily="18" charset="0"/>
                                </a:rPr>
                                <m:t>1</m:t>
                              </m:r>
                            </m:sub>
                          </m:sSub>
                        </m:oMath>
                      </m:oMathPara>
                    </a14:m>
                    <a:endParaRPr lang="en-US" sz="800" dirty="0" err="1" smtClean="0">
                      <a:solidFill>
                        <a:srgbClr val="003C71"/>
                      </a:solidFill>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6315506" y="1327668"/>
                    <a:ext cx="619910" cy="133947"/>
                  </a:xfrm>
                  <a:prstGeom prst="rect">
                    <a:avLst/>
                  </a:prstGeom>
                  <a:blipFill rotWithShape="0">
                    <a:blip r:embed="rId3"/>
                    <a:stretch>
                      <a:fillRect t="-4762" b="-28571"/>
                    </a:stretch>
                  </a:blipFill>
                </p:spPr>
                <p:txBody>
                  <a:bodyPr/>
                  <a:lstStyle/>
                  <a:p>
                    <a:r>
                      <a:rPr lang="en-US">
                        <a:noFill/>
                      </a:rPr>
                      <a:t> </a:t>
                    </a:r>
                  </a:p>
                </p:txBody>
              </p:sp>
            </mc:Fallback>
          </mc:AlternateContent>
          <p:cxnSp>
            <p:nvCxnSpPr>
              <p:cNvPr id="17" name="Straight Arrow Connector 16"/>
              <p:cNvCxnSpPr/>
              <p:nvPr/>
            </p:nvCxnSpPr>
            <p:spPr>
              <a:xfrm flipH="1">
                <a:off x="6727629" y="2242372"/>
                <a:ext cx="877" cy="50778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H="1">
                <a:off x="7748226" y="2196073"/>
                <a:ext cx="877" cy="50778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9" name="TextBox 18"/>
                  <p:cNvSpPr txBox="1"/>
                  <p:nvPr/>
                </p:nvSpPr>
                <p:spPr>
                  <a:xfrm>
                    <a:off x="5591504" y="2411623"/>
                    <a:ext cx="1185503" cy="169277"/>
                  </a:xfrm>
                  <a:prstGeom prst="rect">
                    <a:avLst/>
                  </a:prstGeom>
                  <a:noFill/>
                </p:spPr>
                <p:txBody>
                  <a:bodyPr vert="horz" wrap="square" lIns="0" tIns="0" rIns="0" bIns="0" rtlCol="0">
                    <a:spAutoFit/>
                  </a:bodyPr>
                  <a:lstStyle/>
                  <a:p>
                    <a:r>
                      <a:rPr lang="en-US" sz="800" dirty="0" smtClean="0">
                        <a:solidFill>
                          <a:schemeClr val="accent1">
                            <a:lumMod val="75000"/>
                          </a:schemeClr>
                        </a:solidFill>
                      </a:rPr>
                      <a:t>Cancel Int. from </a:t>
                    </a:r>
                    <a14:m>
                      <m:oMath xmlns:m="http://schemas.openxmlformats.org/officeDocument/2006/math">
                        <m:sSub>
                          <m:sSubPr>
                            <m:ctrlPr>
                              <a:rPr lang="en-US" sz="800" i="1">
                                <a:solidFill>
                                  <a:schemeClr val="accent1">
                                    <a:lumMod val="75000"/>
                                  </a:schemeClr>
                                </a:solidFill>
                                <a:latin typeface="Cambria Math" panose="02040503050406030204" pitchFamily="18" charset="0"/>
                              </a:rPr>
                            </m:ctrlPr>
                          </m:sSubPr>
                          <m:e>
                            <m:r>
                              <m:rPr>
                                <m:nor/>
                              </m:rPr>
                              <a:rPr lang="en-US" sz="800" dirty="0">
                                <a:solidFill>
                                  <a:schemeClr val="accent1">
                                    <a:lumMod val="75000"/>
                                  </a:schemeClr>
                                </a:solidFill>
                              </a:rPr>
                              <m:t>[</m:t>
                            </m:r>
                            <m:r>
                              <m:rPr>
                                <m:nor/>
                              </m:rPr>
                              <a:rPr lang="en-US" sz="800" dirty="0">
                                <a:solidFill>
                                  <a:schemeClr val="accent1">
                                    <a:lumMod val="75000"/>
                                  </a:schemeClr>
                                </a:solidFill>
                              </a:rPr>
                              <m:t>STAs</m:t>
                            </m:r>
                            <m:r>
                              <m:rPr>
                                <m:nor/>
                              </m:rPr>
                              <a:rPr lang="en-US" sz="800" dirty="0">
                                <a:solidFill>
                                  <a:schemeClr val="accent1">
                                    <a:lumMod val="75000"/>
                                  </a:schemeClr>
                                </a:solidFill>
                              </a:rPr>
                              <m:t>]</m:t>
                            </m:r>
                          </m:e>
                          <m:sub>
                            <m:r>
                              <a:rPr lang="en-US" sz="800" i="1">
                                <a:solidFill>
                                  <a:schemeClr val="accent1">
                                    <a:lumMod val="75000"/>
                                  </a:schemeClr>
                                </a:solidFill>
                                <a:latin typeface="Cambria Math" panose="02040503050406030204" pitchFamily="18" charset="0"/>
                              </a:rPr>
                              <m:t>2</m:t>
                            </m:r>
                          </m:sub>
                        </m:sSub>
                      </m:oMath>
                    </a14:m>
                    <a:r>
                      <a:rPr lang="en-US" sz="1100" dirty="0" smtClean="0">
                        <a:solidFill>
                          <a:srgbClr val="003C71"/>
                        </a:solidFill>
                      </a:rPr>
                      <a:t> </a:t>
                    </a:r>
                  </a:p>
                </p:txBody>
              </p:sp>
            </mc:Choice>
            <mc:Fallback xmlns="">
              <p:sp>
                <p:nvSpPr>
                  <p:cNvPr id="19" name="TextBox 18"/>
                  <p:cNvSpPr txBox="1">
                    <a:spLocks noRot="1" noChangeAspect="1" noMove="1" noResize="1" noEditPoints="1" noAdjustHandles="1" noChangeArrowheads="1" noChangeShapeType="1" noTextEdit="1"/>
                  </p:cNvSpPr>
                  <p:nvPr/>
                </p:nvSpPr>
                <p:spPr>
                  <a:xfrm>
                    <a:off x="5591504" y="2411623"/>
                    <a:ext cx="1185503" cy="169277"/>
                  </a:xfrm>
                  <a:prstGeom prst="rect">
                    <a:avLst/>
                  </a:prstGeom>
                  <a:blipFill rotWithShape="0">
                    <a:blip r:embed="rId4"/>
                    <a:stretch>
                      <a:fillRect l="-5128" b="-3214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p:cNvSpPr txBox="1"/>
                  <p:nvPr/>
                </p:nvSpPr>
                <p:spPr>
                  <a:xfrm>
                    <a:off x="7776182" y="2410088"/>
                    <a:ext cx="1119683" cy="133947"/>
                  </a:xfrm>
                  <a:prstGeom prst="rect">
                    <a:avLst/>
                  </a:prstGeom>
                  <a:noFill/>
                </p:spPr>
                <p:txBody>
                  <a:bodyPr vert="horz" wrap="square" lIns="0" tIns="0" rIns="0" bIns="0" rtlCol="0">
                    <a:spAutoFit/>
                  </a:bodyPr>
                  <a:lstStyle/>
                  <a:p>
                    <a:r>
                      <a:rPr lang="en-US" sz="800" dirty="0" smtClean="0">
                        <a:solidFill>
                          <a:schemeClr val="accent1">
                            <a:lumMod val="75000"/>
                          </a:schemeClr>
                        </a:solidFill>
                      </a:rPr>
                      <a:t>Cancel Int. from </a:t>
                    </a:r>
                    <a14:m>
                      <m:oMath xmlns:m="http://schemas.openxmlformats.org/officeDocument/2006/math">
                        <m:sSub>
                          <m:sSubPr>
                            <m:ctrlPr>
                              <a:rPr lang="en-US" sz="800" i="1">
                                <a:solidFill>
                                  <a:schemeClr val="accent1">
                                    <a:lumMod val="75000"/>
                                  </a:schemeClr>
                                </a:solidFill>
                                <a:latin typeface="Cambria Math" panose="02040503050406030204" pitchFamily="18" charset="0"/>
                              </a:rPr>
                            </m:ctrlPr>
                          </m:sSubPr>
                          <m:e>
                            <m:r>
                              <m:rPr>
                                <m:nor/>
                              </m:rPr>
                              <a:rPr lang="en-US" sz="800" dirty="0">
                                <a:solidFill>
                                  <a:schemeClr val="accent1">
                                    <a:lumMod val="75000"/>
                                  </a:schemeClr>
                                </a:solidFill>
                              </a:rPr>
                              <m:t>[</m:t>
                            </m:r>
                            <m:r>
                              <m:rPr>
                                <m:nor/>
                              </m:rPr>
                              <a:rPr lang="en-US" sz="800" dirty="0">
                                <a:solidFill>
                                  <a:schemeClr val="accent1">
                                    <a:lumMod val="75000"/>
                                  </a:schemeClr>
                                </a:solidFill>
                              </a:rPr>
                              <m:t>STAs</m:t>
                            </m:r>
                            <m:r>
                              <m:rPr>
                                <m:nor/>
                              </m:rPr>
                              <a:rPr lang="en-US" sz="800" dirty="0">
                                <a:solidFill>
                                  <a:schemeClr val="accent1">
                                    <a:lumMod val="75000"/>
                                  </a:schemeClr>
                                </a:solidFill>
                              </a:rPr>
                              <m:t>]</m:t>
                            </m:r>
                          </m:e>
                          <m:sub>
                            <m:r>
                              <a:rPr lang="en-US" sz="800" b="0" i="1" dirty="0" smtClean="0">
                                <a:solidFill>
                                  <a:schemeClr val="accent1">
                                    <a:lumMod val="75000"/>
                                  </a:schemeClr>
                                </a:solidFill>
                                <a:latin typeface="Cambria Math" panose="02040503050406030204" pitchFamily="18" charset="0"/>
                              </a:rPr>
                              <m:t>1</m:t>
                            </m:r>
                          </m:sub>
                        </m:sSub>
                      </m:oMath>
                    </a14:m>
                    <a:r>
                      <a:rPr lang="en-US" sz="800" dirty="0" smtClean="0">
                        <a:solidFill>
                          <a:srgbClr val="003C71"/>
                        </a:solidFill>
                      </a:rPr>
                      <a:t> </a:t>
                    </a:r>
                  </a:p>
                </p:txBody>
              </p:sp>
            </mc:Choice>
            <mc:Fallback xmlns="">
              <p:sp>
                <p:nvSpPr>
                  <p:cNvPr id="20" name="TextBox 19"/>
                  <p:cNvSpPr txBox="1">
                    <a:spLocks noRot="1" noChangeAspect="1" noMove="1" noResize="1" noEditPoints="1" noAdjustHandles="1" noChangeArrowheads="1" noChangeShapeType="1" noTextEdit="1"/>
                  </p:cNvSpPr>
                  <p:nvPr/>
                </p:nvSpPr>
                <p:spPr>
                  <a:xfrm>
                    <a:off x="7776182" y="2410088"/>
                    <a:ext cx="1119683" cy="133947"/>
                  </a:xfrm>
                  <a:prstGeom prst="rect">
                    <a:avLst/>
                  </a:prstGeom>
                  <a:blipFill rotWithShape="0">
                    <a:blip r:embed="rId5"/>
                    <a:stretch>
                      <a:fillRect l="-6011" t="-22727" b="-4090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p:cNvSpPr txBox="1"/>
                  <p:nvPr/>
                </p:nvSpPr>
                <p:spPr>
                  <a:xfrm>
                    <a:off x="6265729" y="2717579"/>
                    <a:ext cx="619910" cy="133947"/>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800" i="1" smtClean="0">
                                  <a:solidFill>
                                    <a:srgbClr val="C00000"/>
                                  </a:solidFill>
                                  <a:latin typeface="Cambria Math" panose="02040503050406030204" pitchFamily="18" charset="0"/>
                                </a:rPr>
                              </m:ctrlPr>
                            </m:sSubPr>
                            <m:e>
                              <m:r>
                                <m:rPr>
                                  <m:nor/>
                                </m:rPr>
                                <a:rPr lang="en-US" sz="800" dirty="0">
                                  <a:solidFill>
                                    <a:srgbClr val="C00000"/>
                                  </a:solidFill>
                                </a:rPr>
                                <m:t>[</m:t>
                              </m:r>
                              <m:r>
                                <m:rPr>
                                  <m:nor/>
                                </m:rPr>
                                <a:rPr lang="en-US" sz="800" dirty="0">
                                  <a:solidFill>
                                    <a:srgbClr val="C00000"/>
                                  </a:solidFill>
                                </a:rPr>
                                <m:t>STAs</m:t>
                              </m:r>
                              <m:r>
                                <m:rPr>
                                  <m:nor/>
                                </m:rPr>
                                <a:rPr lang="en-US" sz="800" dirty="0">
                                  <a:solidFill>
                                    <a:srgbClr val="C00000"/>
                                  </a:solidFill>
                                </a:rPr>
                                <m:t>]</m:t>
                              </m:r>
                            </m:e>
                            <m:sub>
                              <m:r>
                                <a:rPr lang="en-US" sz="800" b="0" i="1" smtClean="0">
                                  <a:solidFill>
                                    <a:srgbClr val="C00000"/>
                                  </a:solidFill>
                                  <a:latin typeface="Cambria Math" panose="02040503050406030204" pitchFamily="18" charset="0"/>
                                </a:rPr>
                                <m:t>1</m:t>
                              </m:r>
                            </m:sub>
                          </m:sSub>
                        </m:oMath>
                      </m:oMathPara>
                    </a14:m>
                    <a:endParaRPr lang="en-US" sz="800" dirty="0" err="1" smtClean="0">
                      <a:solidFill>
                        <a:srgbClr val="003C71"/>
                      </a:solidFill>
                    </a:endParaRPr>
                  </a:p>
                </p:txBody>
              </p:sp>
            </mc:Choice>
            <mc:Fallback xmlns="">
              <p:sp>
                <p:nvSpPr>
                  <p:cNvPr id="21" name="TextBox 20"/>
                  <p:cNvSpPr txBox="1">
                    <a:spLocks noRot="1" noChangeAspect="1" noMove="1" noResize="1" noEditPoints="1" noAdjustHandles="1" noChangeArrowheads="1" noChangeShapeType="1" noTextEdit="1"/>
                  </p:cNvSpPr>
                  <p:nvPr/>
                </p:nvSpPr>
                <p:spPr>
                  <a:xfrm>
                    <a:off x="6265729" y="2717579"/>
                    <a:ext cx="619910" cy="133947"/>
                  </a:xfrm>
                  <a:prstGeom prst="rect">
                    <a:avLst/>
                  </a:prstGeom>
                  <a:blipFill rotWithShape="0">
                    <a:blip r:embed="rId3"/>
                    <a:stretch>
                      <a:fillRect t="-4762" b="-285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7539165" y="2703854"/>
                    <a:ext cx="619910" cy="133947"/>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800" i="1" smtClean="0">
                                  <a:solidFill>
                                    <a:srgbClr val="C00000"/>
                                  </a:solidFill>
                                  <a:latin typeface="Cambria Math" panose="02040503050406030204" pitchFamily="18" charset="0"/>
                                </a:rPr>
                              </m:ctrlPr>
                            </m:sSubPr>
                            <m:e>
                              <m:r>
                                <m:rPr>
                                  <m:nor/>
                                </m:rPr>
                                <a:rPr lang="en-US" sz="800" dirty="0">
                                  <a:solidFill>
                                    <a:srgbClr val="C00000"/>
                                  </a:solidFill>
                                </a:rPr>
                                <m:t>[</m:t>
                              </m:r>
                              <m:r>
                                <m:rPr>
                                  <m:nor/>
                                </m:rPr>
                                <a:rPr lang="en-US" sz="800" dirty="0">
                                  <a:solidFill>
                                    <a:srgbClr val="C00000"/>
                                  </a:solidFill>
                                </a:rPr>
                                <m:t>STAs</m:t>
                              </m:r>
                              <m:r>
                                <m:rPr>
                                  <m:nor/>
                                </m:rPr>
                                <a:rPr lang="en-US" sz="800" dirty="0">
                                  <a:solidFill>
                                    <a:srgbClr val="C00000"/>
                                  </a:solidFill>
                                </a:rPr>
                                <m:t>]</m:t>
                              </m:r>
                            </m:e>
                            <m:sub>
                              <m:r>
                                <a:rPr lang="en-US" sz="800" b="0" i="1" smtClean="0">
                                  <a:solidFill>
                                    <a:srgbClr val="C00000"/>
                                  </a:solidFill>
                                  <a:latin typeface="Cambria Math" panose="02040503050406030204" pitchFamily="18" charset="0"/>
                                </a:rPr>
                                <m:t>2</m:t>
                              </m:r>
                            </m:sub>
                          </m:sSub>
                        </m:oMath>
                      </m:oMathPara>
                    </a14:m>
                    <a:endParaRPr lang="en-US" sz="800" dirty="0" err="1" smtClean="0">
                      <a:solidFill>
                        <a:srgbClr val="003C71"/>
                      </a:solidFill>
                    </a:endParaRPr>
                  </a:p>
                </p:txBody>
              </p:sp>
            </mc:Choice>
            <mc:Fallback xmlns="">
              <p:sp>
                <p:nvSpPr>
                  <p:cNvPr id="22" name="TextBox 21"/>
                  <p:cNvSpPr txBox="1">
                    <a:spLocks noRot="1" noChangeAspect="1" noMove="1" noResize="1" noEditPoints="1" noAdjustHandles="1" noChangeArrowheads="1" noChangeShapeType="1" noTextEdit="1"/>
                  </p:cNvSpPr>
                  <p:nvPr/>
                </p:nvSpPr>
                <p:spPr>
                  <a:xfrm>
                    <a:off x="7539165" y="2703854"/>
                    <a:ext cx="619910" cy="133947"/>
                  </a:xfrm>
                  <a:prstGeom prst="rect">
                    <a:avLst/>
                  </a:prstGeom>
                  <a:blipFill rotWithShape="0">
                    <a:blip r:embed="rId6"/>
                    <a:stretch>
                      <a:fillRect b="-22727"/>
                    </a:stretch>
                  </a:blipFill>
                </p:spPr>
                <p:txBody>
                  <a:bodyPr/>
                  <a:lstStyle/>
                  <a:p>
                    <a:r>
                      <a:rPr lang="en-US">
                        <a:noFill/>
                      </a:rPr>
                      <a:t> </a:t>
                    </a:r>
                  </a:p>
                </p:txBody>
              </p:sp>
            </mc:Fallback>
          </mc:AlternateContent>
          <p:sp>
            <p:nvSpPr>
              <p:cNvPr id="23" name="TextBox 22"/>
              <p:cNvSpPr txBox="1"/>
              <p:nvPr/>
            </p:nvSpPr>
            <p:spPr>
              <a:xfrm>
                <a:off x="6140468" y="1178715"/>
                <a:ext cx="619910" cy="123111"/>
              </a:xfrm>
              <a:prstGeom prst="rect">
                <a:avLst/>
              </a:prstGeom>
              <a:noFill/>
            </p:spPr>
            <p:txBody>
              <a:bodyPr vert="horz" wrap="square" lIns="0" tIns="0" rIns="0" bIns="0" rtlCol="0">
                <a:spAutoFit/>
              </a:bodyPr>
              <a:lstStyle/>
              <a:p>
                <a:r>
                  <a:rPr lang="en-US" sz="800" dirty="0" smtClean="0">
                    <a:solidFill>
                      <a:schemeClr val="accent6">
                        <a:lumMod val="50000"/>
                      </a:schemeClr>
                    </a:solidFill>
                  </a:rPr>
                  <a:t>Stage-1</a:t>
                </a:r>
              </a:p>
            </p:txBody>
          </p:sp>
          <p:sp>
            <p:nvSpPr>
              <p:cNvPr id="24" name="Right Arrow 23"/>
              <p:cNvSpPr/>
              <p:nvPr/>
            </p:nvSpPr>
            <p:spPr>
              <a:xfrm>
                <a:off x="6512258" y="1189490"/>
                <a:ext cx="216248" cy="111661"/>
              </a:xfrm>
              <a:prstGeom prst="rightArrow">
                <a:avLst/>
              </a:prstGeom>
              <a:solidFill>
                <a:schemeClr val="accent6">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TextBox 24"/>
              <p:cNvSpPr txBox="1"/>
              <p:nvPr/>
            </p:nvSpPr>
            <p:spPr>
              <a:xfrm>
                <a:off x="6000472" y="2281462"/>
                <a:ext cx="619910" cy="123111"/>
              </a:xfrm>
              <a:prstGeom prst="rect">
                <a:avLst/>
              </a:prstGeom>
              <a:noFill/>
            </p:spPr>
            <p:txBody>
              <a:bodyPr vert="horz" wrap="square" lIns="0" tIns="0" rIns="0" bIns="0" rtlCol="0">
                <a:spAutoFit/>
              </a:bodyPr>
              <a:lstStyle/>
              <a:p>
                <a:r>
                  <a:rPr lang="en-US" sz="800" dirty="0" smtClean="0">
                    <a:solidFill>
                      <a:schemeClr val="accent6">
                        <a:lumMod val="50000"/>
                      </a:schemeClr>
                    </a:solidFill>
                  </a:rPr>
                  <a:t>Stage-2</a:t>
                </a:r>
              </a:p>
            </p:txBody>
          </p:sp>
          <p:sp>
            <p:nvSpPr>
              <p:cNvPr id="26" name="Right Arrow 25"/>
              <p:cNvSpPr/>
              <p:nvPr/>
            </p:nvSpPr>
            <p:spPr>
              <a:xfrm>
                <a:off x="6435409" y="2281576"/>
                <a:ext cx="216248" cy="111661"/>
              </a:xfrm>
              <a:prstGeom prst="rightArrow">
                <a:avLst/>
              </a:prstGeom>
              <a:solidFill>
                <a:schemeClr val="accent6">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7658699" y="605233"/>
                <a:ext cx="560906" cy="457200"/>
              </a:xfrm>
              <a:prstGeom prst="rect">
                <a:avLst/>
              </a:prstGeom>
              <a:solidFill>
                <a:schemeClr val="bg2">
                  <a:lumMod val="60000"/>
                  <a:lumOff val="40000"/>
                </a:schemeClr>
              </a:solidFill>
              <a:ln>
                <a:solidFill>
                  <a:schemeClr val="bg2">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93255" y="741488"/>
                <a:ext cx="442210" cy="169277"/>
              </a:xfrm>
              <a:prstGeom prst="rect">
                <a:avLst/>
              </a:prstGeom>
              <a:noFill/>
            </p:spPr>
            <p:txBody>
              <a:bodyPr vert="horz" wrap="square" lIns="0" tIns="0" rIns="0" bIns="0" rtlCol="0">
                <a:spAutoFit/>
              </a:bodyPr>
              <a:lstStyle/>
              <a:p>
                <a:r>
                  <a:rPr lang="en-US" sz="1100" dirty="0" smtClean="0">
                    <a:solidFill>
                      <a:srgbClr val="003C71"/>
                    </a:solidFill>
                  </a:rPr>
                  <a:t>AP-2</a:t>
                </a:r>
              </a:p>
            </p:txBody>
          </p:sp>
          <mc:AlternateContent xmlns:mc="http://schemas.openxmlformats.org/markup-compatibility/2006" xmlns:a14="http://schemas.microsoft.com/office/drawing/2010/main">
            <mc:Choice Requires="a14">
              <p:sp>
                <p:nvSpPr>
                  <p:cNvPr id="35" name="TextBox 34"/>
                  <p:cNvSpPr txBox="1"/>
                  <p:nvPr/>
                </p:nvSpPr>
                <p:spPr>
                  <a:xfrm>
                    <a:off x="7581931" y="1324284"/>
                    <a:ext cx="619910" cy="133947"/>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800" i="1" smtClean="0">
                                  <a:solidFill>
                                    <a:srgbClr val="C00000"/>
                                  </a:solidFill>
                                  <a:latin typeface="Cambria Math" panose="02040503050406030204" pitchFamily="18" charset="0"/>
                                </a:rPr>
                              </m:ctrlPr>
                            </m:sSubPr>
                            <m:e>
                              <m:r>
                                <m:rPr>
                                  <m:nor/>
                                </m:rPr>
                                <a:rPr lang="en-US" sz="800" dirty="0">
                                  <a:solidFill>
                                    <a:srgbClr val="C00000"/>
                                  </a:solidFill>
                                </a:rPr>
                                <m:t>[</m:t>
                              </m:r>
                              <m:r>
                                <m:rPr>
                                  <m:nor/>
                                </m:rPr>
                                <a:rPr lang="en-US" sz="800" dirty="0">
                                  <a:solidFill>
                                    <a:srgbClr val="C00000"/>
                                  </a:solidFill>
                                </a:rPr>
                                <m:t>STAs</m:t>
                              </m:r>
                              <m:r>
                                <m:rPr>
                                  <m:nor/>
                                </m:rPr>
                                <a:rPr lang="en-US" sz="800" dirty="0">
                                  <a:solidFill>
                                    <a:srgbClr val="C00000"/>
                                  </a:solidFill>
                                </a:rPr>
                                <m:t>]</m:t>
                              </m:r>
                            </m:e>
                            <m:sub>
                              <m:r>
                                <a:rPr lang="en-US" sz="800" b="0" i="1" smtClean="0">
                                  <a:solidFill>
                                    <a:srgbClr val="C00000"/>
                                  </a:solidFill>
                                  <a:latin typeface="Cambria Math" panose="02040503050406030204" pitchFamily="18" charset="0"/>
                                </a:rPr>
                                <m:t>2</m:t>
                              </m:r>
                            </m:sub>
                          </m:sSub>
                        </m:oMath>
                      </m:oMathPara>
                    </a14:m>
                    <a:endParaRPr lang="en-US" sz="800" dirty="0" err="1" smtClean="0">
                      <a:solidFill>
                        <a:srgbClr val="003C71"/>
                      </a:solidFill>
                    </a:endParaRPr>
                  </a:p>
                </p:txBody>
              </p:sp>
            </mc:Choice>
            <mc:Fallback xmlns="">
              <p:sp>
                <p:nvSpPr>
                  <p:cNvPr id="35" name="TextBox 34"/>
                  <p:cNvSpPr txBox="1">
                    <a:spLocks noRot="1" noChangeAspect="1" noMove="1" noResize="1" noEditPoints="1" noAdjustHandles="1" noChangeArrowheads="1" noChangeShapeType="1" noTextEdit="1"/>
                  </p:cNvSpPr>
                  <p:nvPr/>
                </p:nvSpPr>
                <p:spPr>
                  <a:xfrm>
                    <a:off x="7581931" y="1324284"/>
                    <a:ext cx="619910" cy="133947"/>
                  </a:xfrm>
                  <a:prstGeom prst="rect">
                    <a:avLst/>
                  </a:prstGeom>
                  <a:blipFill rotWithShape="0">
                    <a:blip r:embed="rId7"/>
                    <a:stretch>
                      <a:fillRect b="-22727"/>
                    </a:stretch>
                  </a:blipFill>
                </p:spPr>
                <p:txBody>
                  <a:bodyPr/>
                  <a:lstStyle/>
                  <a:p>
                    <a:r>
                      <a:rPr lang="en-US">
                        <a:noFill/>
                      </a:rPr>
                      <a:t> </a:t>
                    </a:r>
                  </a:p>
                </p:txBody>
              </p:sp>
            </mc:Fallback>
          </mc:AlternateContent>
        </p:grpSp>
      </p:grpSp>
      <p:sp>
        <p:nvSpPr>
          <p:cNvPr id="38" name="Rectangle 37"/>
          <p:cNvSpPr/>
          <p:nvPr/>
        </p:nvSpPr>
        <p:spPr>
          <a:xfrm>
            <a:off x="188068" y="4403387"/>
            <a:ext cx="8884596" cy="3048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p:txBody>
          <a:bodyPr/>
          <a:lstStyle/>
          <a:p>
            <a:r>
              <a:rPr lang="en-US" dirty="0" smtClean="0"/>
              <a:t/>
            </a:r>
            <a:br>
              <a:rPr lang="en-US" dirty="0" smtClean="0"/>
            </a:br>
            <a:r>
              <a:rPr lang="en-US" dirty="0"/>
              <a:t/>
            </a:r>
            <a:br>
              <a:rPr lang="en-US" dirty="0"/>
            </a:br>
            <a:endParaRPr lang="en-US" dirty="0"/>
          </a:p>
        </p:txBody>
      </p:sp>
      <p:sp>
        <p:nvSpPr>
          <p:cNvPr id="32" name="Title 1"/>
          <p:cNvSpPr txBox="1">
            <a:spLocks/>
          </p:cNvSpPr>
          <p:nvPr/>
        </p:nvSpPr>
        <p:spPr bwMode="auto">
          <a:xfrm>
            <a:off x="685800" y="514350"/>
            <a:ext cx="7772400" cy="686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2400" b="0" i="0" baseline="0">
                <a:solidFill>
                  <a:schemeClr val="tx2"/>
                </a:solidFill>
                <a:latin typeface="+mj-lt"/>
                <a:ea typeface="+mj-ea"/>
                <a:cs typeface="Arial" panose="020B0604020202020204" pitchFamily="34" charset="0"/>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a:lstStyle>
          <a:p>
            <a:pPr defTabSz="914400"/>
            <a:r>
              <a:rPr lang="en-US" sz="2000" b="1" kern="0" dirty="0" smtClean="0"/>
              <a:t>UL Coordinated Multi-AP Schemes: DSIC</a:t>
            </a:r>
            <a:endParaRPr lang="en-US" sz="2000" b="1" kern="0" dirty="0"/>
          </a:p>
        </p:txBody>
      </p:sp>
      <p:sp>
        <p:nvSpPr>
          <p:cNvPr id="36" name="Rectangle 4"/>
          <p:cNvSpPr>
            <a:spLocks noGrp="1" noChangeArrowheads="1"/>
          </p:cNvSpPr>
          <p:nvPr>
            <p:ph type="dt" sz="half" idx="10"/>
          </p:nvPr>
        </p:nvSpPr>
        <p:spPr>
          <a:xfrm>
            <a:off x="696914" y="249452"/>
            <a:ext cx="992323" cy="207749"/>
          </a:xfrm>
          <a:ln/>
        </p:spPr>
        <p:txBody>
          <a:bodyPr/>
          <a:lstStyle>
            <a:lvl1pPr>
              <a:defRPr/>
            </a:lvl1pPr>
          </a:lstStyle>
          <a:p>
            <a:pPr>
              <a:defRPr/>
            </a:pPr>
            <a:r>
              <a:rPr lang="en-US" altLang="en-US" smtClean="0">
                <a:solidFill>
                  <a:srgbClr val="000000"/>
                </a:solidFill>
              </a:rPr>
              <a:t>November 2019  </a:t>
            </a:r>
            <a:endParaRPr lang="en-US" altLang="en-US">
              <a:solidFill>
                <a:srgbClr val="000000"/>
              </a:solidFill>
            </a:endParaRPr>
          </a:p>
        </p:txBody>
      </p:sp>
      <p:sp>
        <p:nvSpPr>
          <p:cNvPr id="3" name="Slide Number Placeholder 2"/>
          <p:cNvSpPr>
            <a:spLocks noGrp="1"/>
          </p:cNvSpPr>
          <p:nvPr>
            <p:ph type="sldNum" sz="quarter" idx="12"/>
          </p:nvPr>
        </p:nvSpPr>
        <p:spPr/>
        <p:txBody>
          <a:bodyPr/>
          <a:lstStyle/>
          <a:p>
            <a:r>
              <a:rPr lang="en-US" altLang="en-US" smtClean="0">
                <a:solidFill>
                  <a:srgbClr val="000000"/>
                </a:solidFill>
              </a:rPr>
              <a:t>Slide </a:t>
            </a:r>
            <a:fld id="{97287725-04B1-4114-BE7C-1DB7341F149F}" type="slidenum">
              <a:rPr lang="en-US" altLang="en-US" smtClean="0">
                <a:solidFill>
                  <a:srgbClr val="000000"/>
                </a:solidFill>
              </a:rPr>
              <a:pPr/>
              <a:t>7</a:t>
            </a:fld>
            <a:endParaRPr lang="en-US" altLang="en-US" smtClean="0">
              <a:solidFill>
                <a:srgbClr val="000000"/>
              </a:solidFill>
            </a:endParaRPr>
          </a:p>
          <a:p>
            <a:fld id="{EE2556C5-CE8C-6547-B838-EA80C61A4AF7}" type="slidenum">
              <a:rPr lang="en-US" smtClean="0">
                <a:solidFill>
                  <a:prstClr val="white"/>
                </a:solidFill>
              </a:rPr>
              <a:pPr/>
              <a:t>7</a:t>
            </a:fld>
            <a:endParaRPr lang="en-US" dirty="0">
              <a:solidFill>
                <a:prstClr val="white"/>
              </a:solidFill>
            </a:endParaRPr>
          </a:p>
        </p:txBody>
      </p:sp>
    </p:spTree>
    <p:extLst>
      <p:ext uri="{BB962C8B-B14F-4D97-AF65-F5344CB8AC3E}">
        <p14:creationId xmlns:p14="http://schemas.microsoft.com/office/powerpoint/2010/main" val="3480625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4635" y="489931"/>
            <a:ext cx="8229600" cy="472025"/>
          </a:xfrm>
        </p:spPr>
        <p:txBody>
          <a:bodyPr/>
          <a:lstStyle/>
          <a:p>
            <a:r>
              <a:rPr lang="en-US" sz="2000" b="1" dirty="0">
                <a:solidFill>
                  <a:schemeClr val="tx1"/>
                </a:solidFill>
                <a:latin typeface="Times New Roman" panose="02020603050405020304" pitchFamily="18" charset="0"/>
                <a:cs typeface="Times New Roman" panose="02020603050405020304" pitchFamily="18" charset="0"/>
              </a:rPr>
              <a:t>Uplink Coordinated Multi-AP </a:t>
            </a:r>
            <a:r>
              <a:rPr lang="en-US" sz="2000" b="1" dirty="0" smtClean="0">
                <a:solidFill>
                  <a:schemeClr val="tx1"/>
                </a:solidFill>
                <a:latin typeface="Times New Roman" panose="02020603050405020304" pitchFamily="18" charset="0"/>
                <a:cs typeface="Times New Roman" panose="02020603050405020304" pitchFamily="18" charset="0"/>
              </a:rPr>
              <a:t>Schemes: JR</a:t>
            </a:r>
            <a:endParaRPr lang="en-US" sz="2000" b="1" dirty="0">
              <a:solidFill>
                <a:schemeClr val="tx1"/>
              </a:solidFill>
            </a:endParaRPr>
          </a:p>
        </p:txBody>
      </p:sp>
      <p:sp>
        <p:nvSpPr>
          <p:cNvPr id="4" name="Content Placeholder 3"/>
          <p:cNvSpPr>
            <a:spLocks noGrp="1"/>
          </p:cNvSpPr>
          <p:nvPr>
            <p:ph sz="quarter" idx="13"/>
          </p:nvPr>
        </p:nvSpPr>
        <p:spPr>
          <a:xfrm>
            <a:off x="219684" y="957631"/>
            <a:ext cx="8780834" cy="3894604"/>
          </a:xfrm>
        </p:spPr>
        <p:txBody>
          <a:bodyPr/>
          <a:lstStyle/>
          <a:p>
            <a:pPr marL="300038" lvl="1" indent="0">
              <a:buNone/>
            </a:pPr>
            <a:endParaRPr lang="en-US" sz="800" dirty="0" smtClean="0">
              <a:solidFill>
                <a:schemeClr val="tx1"/>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sz="1500" dirty="0" smtClean="0">
                <a:solidFill>
                  <a:srgbClr val="003C71"/>
                </a:solidFill>
                <a:latin typeface="Times New Roman" panose="02020603050405020304" pitchFamily="18" charset="0"/>
                <a:cs typeface="Times New Roman" panose="02020603050405020304" pitchFamily="18" charset="0"/>
              </a:rPr>
              <a:t>Joint Reception: </a:t>
            </a:r>
            <a:r>
              <a:rPr lang="en-US" sz="1500" b="0" dirty="0" smtClean="0">
                <a:solidFill>
                  <a:schemeClr val="tx1"/>
                </a:solidFill>
                <a:latin typeface="Times New Roman" panose="02020603050405020304" pitchFamily="18" charset="0"/>
                <a:cs typeface="Times New Roman" panose="02020603050405020304" pitchFamily="18" charset="0"/>
              </a:rPr>
              <a:t>(tight coordination)</a:t>
            </a:r>
          </a:p>
          <a:p>
            <a:pPr marL="511175" lvl="1" indent="-285750">
              <a:buFont typeface="Arial" panose="020B0604020202020204" pitchFamily="34" charset="0"/>
              <a:buChar char="•"/>
            </a:pPr>
            <a:r>
              <a:rPr lang="en-US" sz="1500" dirty="0" smtClean="0">
                <a:solidFill>
                  <a:schemeClr val="tx1"/>
                </a:solidFill>
                <a:latin typeface="Times New Roman" panose="02020603050405020304" pitchFamily="18" charset="0"/>
                <a:cs typeface="Times New Roman" panose="02020603050405020304" pitchFamily="18" charset="0"/>
              </a:rPr>
              <a:t>Received </a:t>
            </a:r>
            <a:r>
              <a:rPr lang="en-US" sz="1500" dirty="0">
                <a:solidFill>
                  <a:schemeClr val="tx1"/>
                </a:solidFill>
                <a:latin typeface="Times New Roman" panose="02020603050405020304" pitchFamily="18" charset="0"/>
                <a:cs typeface="Times New Roman" panose="02020603050405020304" pitchFamily="18" charset="0"/>
              </a:rPr>
              <a:t>data </a:t>
            </a:r>
            <a:r>
              <a:rPr lang="en-US" sz="1500" dirty="0" smtClean="0">
                <a:solidFill>
                  <a:schemeClr val="tx1"/>
                </a:solidFill>
                <a:latin typeface="Times New Roman" panose="02020603050405020304" pitchFamily="18" charset="0"/>
                <a:cs typeface="Times New Roman" panose="02020603050405020304" pitchFamily="18" charset="0"/>
              </a:rPr>
              <a:t>from </a:t>
            </a:r>
            <a:r>
              <a:rPr lang="en-US" sz="1500" dirty="0">
                <a:solidFill>
                  <a:schemeClr val="tx1"/>
                </a:solidFill>
                <a:latin typeface="Times New Roman" panose="02020603050405020304" pitchFamily="18" charset="0"/>
                <a:cs typeface="Times New Roman" panose="02020603050405020304" pitchFamily="18" charset="0"/>
              </a:rPr>
              <a:t>all STAs in OBSS are jointly processed  </a:t>
            </a:r>
          </a:p>
          <a:p>
            <a:pPr marL="511175" lvl="1" indent="-285750">
              <a:buFont typeface="Arial" panose="020B0604020202020204" pitchFamily="34" charset="0"/>
              <a:buChar char="•"/>
            </a:pPr>
            <a:r>
              <a:rPr lang="en-US" sz="1500" dirty="0">
                <a:solidFill>
                  <a:schemeClr val="tx1"/>
                </a:solidFill>
                <a:latin typeface="Times New Roman" panose="02020603050405020304" pitchFamily="18" charset="0"/>
                <a:cs typeface="Times New Roman" panose="02020603050405020304" pitchFamily="18" charset="0"/>
              </a:rPr>
              <a:t>S</a:t>
            </a:r>
            <a:r>
              <a:rPr lang="en-US" sz="1500" dirty="0" smtClean="0">
                <a:solidFill>
                  <a:schemeClr val="tx1"/>
                </a:solidFill>
                <a:latin typeface="Times New Roman" panose="02020603050405020304" pitchFamily="18" charset="0"/>
                <a:cs typeface="Times New Roman" panose="02020603050405020304" pitchFamily="18" charset="0"/>
              </a:rPr>
              <a:t>ynchronization </a:t>
            </a:r>
            <a:r>
              <a:rPr lang="en-US" sz="1500" dirty="0">
                <a:solidFill>
                  <a:schemeClr val="tx1"/>
                </a:solidFill>
                <a:latin typeface="Times New Roman" panose="02020603050405020304" pitchFamily="18" charset="0"/>
                <a:cs typeface="Times New Roman" panose="02020603050405020304" pitchFamily="18" charset="0"/>
              </a:rPr>
              <a:t>is required across </a:t>
            </a:r>
            <a:r>
              <a:rPr lang="en-US" sz="1500" dirty="0" smtClean="0">
                <a:solidFill>
                  <a:schemeClr val="tx1"/>
                </a:solidFill>
                <a:latin typeface="Times New Roman" panose="02020603050405020304" pitchFamily="18" charset="0"/>
                <a:cs typeface="Times New Roman" panose="02020603050405020304" pitchFamily="18" charset="0"/>
              </a:rPr>
              <a:t>APs</a:t>
            </a:r>
          </a:p>
          <a:p>
            <a:pPr marL="511175" lvl="1" indent="-285750">
              <a:buFont typeface="Arial" panose="020B0604020202020204" pitchFamily="34" charset="0"/>
              <a:buChar char="•"/>
            </a:pPr>
            <a:r>
              <a:rPr lang="en-US" sz="1500" dirty="0" smtClean="0">
                <a:solidFill>
                  <a:schemeClr val="tx1"/>
                </a:solidFill>
                <a:latin typeface="Times New Roman" panose="02020603050405020304" pitchFamily="18" charset="0"/>
                <a:cs typeface="Times New Roman" panose="02020603050405020304" pitchFamily="18" charset="0"/>
              </a:rPr>
              <a:t>Single-user (cell edge) / Multi-user</a:t>
            </a:r>
            <a:endParaRPr lang="en-US" sz="1500" dirty="0">
              <a:solidFill>
                <a:schemeClr val="tx1"/>
              </a:solidFill>
              <a:latin typeface="Times New Roman" panose="02020603050405020304" pitchFamily="18" charset="0"/>
              <a:cs typeface="Times New Roman" panose="02020603050405020304" pitchFamily="18" charset="0"/>
            </a:endParaRPr>
          </a:p>
          <a:p>
            <a:pPr marL="511175" lvl="1" indent="-285750">
              <a:buFont typeface="Arial" panose="020B0604020202020204" pitchFamily="34" charset="0"/>
              <a:buChar char="•"/>
            </a:pPr>
            <a:r>
              <a:rPr lang="en-US" sz="1500" dirty="0" smtClean="0">
                <a:solidFill>
                  <a:srgbClr val="003C71"/>
                </a:solidFill>
                <a:latin typeface="Times New Roman" panose="02020603050405020304" pitchFamily="18" charset="0"/>
                <a:cs typeface="Times New Roman" panose="02020603050405020304" pitchFamily="18" charset="0"/>
              </a:rPr>
              <a:t>Maximized </a:t>
            </a:r>
            <a:r>
              <a:rPr lang="en-US" sz="1500" dirty="0">
                <a:solidFill>
                  <a:srgbClr val="003C71"/>
                </a:solidFill>
                <a:latin typeface="Times New Roman" panose="02020603050405020304" pitchFamily="18" charset="0"/>
                <a:cs typeface="Times New Roman" panose="02020603050405020304" pitchFamily="18" charset="0"/>
              </a:rPr>
              <a:t>Multi-AP Gain through joint array processing </a:t>
            </a:r>
            <a:endParaRPr lang="en-US" sz="1500" dirty="0" smtClean="0">
              <a:solidFill>
                <a:srgbClr val="003C71"/>
              </a:solidFill>
              <a:latin typeface="Times New Roman" panose="02020603050405020304" pitchFamily="18" charset="0"/>
              <a:cs typeface="Times New Roman" panose="02020603050405020304" pitchFamily="18" charset="0"/>
            </a:endParaRPr>
          </a:p>
          <a:p>
            <a:pPr marL="511175" lvl="1" indent="-285750">
              <a:buFont typeface="Arial" panose="020B0604020202020204" pitchFamily="34" charset="0"/>
              <a:buChar char="•"/>
            </a:pPr>
            <a:r>
              <a:rPr lang="en-US" sz="1500" dirty="0" smtClean="0">
                <a:solidFill>
                  <a:schemeClr val="tx1"/>
                </a:solidFill>
                <a:latin typeface="Times New Roman" panose="02020603050405020304" pitchFamily="18" charset="0"/>
                <a:cs typeface="Times New Roman" panose="02020603050405020304" pitchFamily="18" charset="0"/>
              </a:rPr>
              <a:t>Higher </a:t>
            </a:r>
            <a:r>
              <a:rPr lang="en-US" sz="1500" dirty="0">
                <a:solidFill>
                  <a:schemeClr val="tx1"/>
                </a:solidFill>
                <a:latin typeface="Times New Roman" panose="02020603050405020304" pitchFamily="18" charset="0"/>
                <a:cs typeface="Times New Roman" panose="02020603050405020304" pitchFamily="18" charset="0"/>
              </a:rPr>
              <a:t>front-haul rate, and stringent latency requirements, </a:t>
            </a:r>
            <a:r>
              <a:rPr lang="en-US" sz="1500" dirty="0" smtClean="0">
                <a:solidFill>
                  <a:schemeClr val="tx1"/>
                </a:solidFill>
                <a:latin typeface="Times New Roman" panose="02020603050405020304" pitchFamily="18" charset="0"/>
                <a:cs typeface="Times New Roman" panose="02020603050405020304" pitchFamily="18" charset="0"/>
              </a:rPr>
              <a:t>from participating                                       nodes </a:t>
            </a:r>
            <a:r>
              <a:rPr lang="en-US" sz="1500" dirty="0">
                <a:solidFill>
                  <a:schemeClr val="tx1"/>
                </a:solidFill>
                <a:latin typeface="Times New Roman" panose="02020603050405020304" pitchFamily="18" charset="0"/>
                <a:cs typeface="Times New Roman" panose="02020603050405020304" pitchFamily="18" charset="0"/>
              </a:rPr>
              <a:t>to central processor where the joint decoding takes </a:t>
            </a:r>
            <a:r>
              <a:rPr lang="en-US" sz="1500" dirty="0" smtClean="0">
                <a:solidFill>
                  <a:schemeClr val="tx1"/>
                </a:solidFill>
                <a:latin typeface="Times New Roman" panose="02020603050405020304" pitchFamily="18" charset="0"/>
                <a:cs typeface="Times New Roman" panose="02020603050405020304" pitchFamily="18" charset="0"/>
              </a:rPr>
              <a:t>place</a:t>
            </a:r>
            <a:endParaRPr lang="en-US" sz="1500" dirty="0">
              <a:solidFill>
                <a:srgbClr val="003C71"/>
              </a:solidFill>
              <a:latin typeface="Times New Roman" panose="02020603050405020304" pitchFamily="18" charset="0"/>
              <a:cs typeface="Times New Roman" panose="02020603050405020304" pitchFamily="18" charset="0"/>
            </a:endParaRPr>
          </a:p>
          <a:p>
            <a:pPr marL="511175" lvl="1" indent="-285750">
              <a:buFont typeface="Arial" panose="020B0604020202020204" pitchFamily="34" charset="0"/>
              <a:buChar char="•"/>
            </a:pPr>
            <a:r>
              <a:rPr lang="en-US" sz="1500" b="1" dirty="0">
                <a:solidFill>
                  <a:schemeClr val="tx1"/>
                </a:solidFill>
                <a:latin typeface="Times New Roman" panose="02020603050405020304" pitchFamily="18" charset="0"/>
                <a:cs typeface="Times New Roman" panose="02020603050405020304" pitchFamily="18" charset="0"/>
              </a:rPr>
              <a:t>Use </a:t>
            </a:r>
            <a:r>
              <a:rPr lang="en-US" sz="1500" b="1" dirty="0" smtClean="0">
                <a:solidFill>
                  <a:schemeClr val="tx1"/>
                </a:solidFill>
                <a:latin typeface="Times New Roman" panose="02020603050405020304" pitchFamily="18" charset="0"/>
                <a:cs typeface="Times New Roman" panose="02020603050405020304" pitchFamily="18" charset="0"/>
              </a:rPr>
              <a:t>cases: </a:t>
            </a:r>
            <a:r>
              <a:rPr lang="en-US" sz="1500" dirty="0" smtClean="0">
                <a:latin typeface="Times New Roman" panose="02020603050405020304" pitchFamily="18" charset="0"/>
                <a:cs typeface="Times New Roman" panose="02020603050405020304" pitchFamily="18" charset="0"/>
              </a:rPr>
              <a:t>Non-uniform </a:t>
            </a:r>
            <a:r>
              <a:rPr lang="en-US" sz="1500" dirty="0">
                <a:latin typeface="Times New Roman" panose="02020603050405020304" pitchFamily="18" charset="0"/>
                <a:cs typeface="Times New Roman" panose="02020603050405020304" pitchFamily="18" charset="0"/>
              </a:rPr>
              <a:t>distribution of STAs, High </a:t>
            </a:r>
            <a:r>
              <a:rPr lang="en-US" sz="1500" dirty="0" smtClean="0">
                <a:latin typeface="Times New Roman" panose="02020603050405020304" pitchFamily="18" charset="0"/>
                <a:cs typeface="Times New Roman" panose="02020603050405020304" pitchFamily="18" charset="0"/>
              </a:rPr>
              <a:t>Interference</a:t>
            </a:r>
          </a:p>
          <a:p>
            <a:pPr marL="768350" lvl="2" indent="-285750">
              <a:buFont typeface="Courier New" panose="02070309020205020404" pitchFamily="49" charset="0"/>
              <a:buChar char="o"/>
            </a:pPr>
            <a:r>
              <a:rPr lang="en-US" sz="1500" dirty="0" smtClean="0">
                <a:solidFill>
                  <a:srgbClr val="003C71"/>
                </a:solidFill>
                <a:latin typeface="Times New Roman" panose="02020603050405020304" pitchFamily="18" charset="0"/>
                <a:cs typeface="Times New Roman" panose="02020603050405020304" pitchFamily="18" charset="0"/>
              </a:rPr>
              <a:t>Higher Implementation Complexity</a:t>
            </a:r>
          </a:p>
          <a:p>
            <a:pPr marL="482600" lvl="2" indent="0">
              <a:buNone/>
            </a:pPr>
            <a:endParaRPr lang="en-US" sz="800" dirty="0" smtClean="0">
              <a:solidFill>
                <a:srgbClr val="C00000"/>
              </a:solidFill>
              <a:latin typeface="Times New Roman" panose="02020603050405020304" pitchFamily="18" charset="0"/>
              <a:cs typeface="Times New Roman" panose="02020603050405020304" pitchFamily="18" charset="0"/>
            </a:endParaRPr>
          </a:p>
          <a:p>
            <a:endParaRPr lang="en-US" dirty="0">
              <a:solidFill>
                <a:schemeClr val="accent6">
                  <a:lumMod val="50000"/>
                </a:schemeClr>
              </a:solidFill>
              <a:latin typeface="Times New Roman" panose="02020603050405020304" pitchFamily="18" charset="0"/>
              <a:cs typeface="Times New Roman" panose="02020603050405020304" pitchFamily="18" charset="0"/>
            </a:endParaRPr>
          </a:p>
        </p:txBody>
      </p:sp>
      <p:grpSp>
        <p:nvGrpSpPr>
          <p:cNvPr id="12" name="Group 11"/>
          <p:cNvGrpSpPr/>
          <p:nvPr/>
        </p:nvGrpSpPr>
        <p:grpSpPr>
          <a:xfrm>
            <a:off x="6825679" y="1254997"/>
            <a:ext cx="1958556" cy="1352016"/>
            <a:chOff x="6574221" y="1806746"/>
            <a:chExt cx="1846202" cy="1266668"/>
          </a:xfrm>
        </p:grpSpPr>
        <p:grpSp>
          <p:nvGrpSpPr>
            <p:cNvPr id="8" name="Group 7"/>
            <p:cNvGrpSpPr/>
            <p:nvPr/>
          </p:nvGrpSpPr>
          <p:grpSpPr>
            <a:xfrm>
              <a:off x="6574221" y="1806746"/>
              <a:ext cx="1846202" cy="1266668"/>
              <a:chOff x="6574221" y="1806746"/>
              <a:chExt cx="1846202" cy="1266668"/>
            </a:xfrm>
          </p:grpSpPr>
          <p:sp>
            <p:nvSpPr>
              <p:cNvPr id="6" name="Flowchart: Connector 5"/>
              <p:cNvSpPr/>
              <p:nvPr/>
            </p:nvSpPr>
            <p:spPr>
              <a:xfrm>
                <a:off x="7361091" y="1875345"/>
                <a:ext cx="1059332" cy="1198069"/>
              </a:xfrm>
              <a:prstGeom prst="flowChartConnector">
                <a:avLst/>
              </a:prstGeom>
              <a:noFill/>
              <a:ln>
                <a:solidFill>
                  <a:schemeClr val="tx2"/>
                </a:solidFill>
                <a:prstDash val="dash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Flowchart: Merge 6"/>
              <p:cNvSpPr/>
              <p:nvPr/>
            </p:nvSpPr>
            <p:spPr>
              <a:xfrm>
                <a:off x="7902572" y="2401149"/>
                <a:ext cx="45719" cy="116675"/>
              </a:xfrm>
              <a:prstGeom prst="flowChartMerg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Diamond 8"/>
              <p:cNvSpPr/>
              <p:nvPr/>
            </p:nvSpPr>
            <p:spPr>
              <a:xfrm>
                <a:off x="7487244" y="2573562"/>
                <a:ext cx="72731" cy="90215"/>
              </a:xfrm>
              <a:prstGeom prst="diamond">
                <a:avLst/>
              </a:prstGeom>
              <a:solidFill>
                <a:schemeClr val="accent6">
                  <a:lumMod val="50000"/>
                </a:schemeClr>
              </a:solidFill>
              <a:ln>
                <a:solidFill>
                  <a:schemeClr val="accent6">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Diamond 9"/>
              <p:cNvSpPr/>
              <p:nvPr/>
            </p:nvSpPr>
            <p:spPr>
              <a:xfrm>
                <a:off x="7055818" y="2819876"/>
                <a:ext cx="72731" cy="90215"/>
              </a:xfrm>
              <a:prstGeom prst="diamond">
                <a:avLst/>
              </a:prstGeom>
              <a:solidFill>
                <a:schemeClr val="accent6">
                  <a:lumMod val="50000"/>
                </a:schemeClr>
              </a:solidFill>
              <a:ln>
                <a:solidFill>
                  <a:schemeClr val="accent6">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Diamond 10"/>
              <p:cNvSpPr/>
              <p:nvPr/>
            </p:nvSpPr>
            <p:spPr>
              <a:xfrm>
                <a:off x="7932139" y="2702410"/>
                <a:ext cx="72731" cy="90215"/>
              </a:xfrm>
              <a:prstGeom prst="diamond">
                <a:avLst/>
              </a:prstGeom>
              <a:solidFill>
                <a:schemeClr val="accent6">
                  <a:lumMod val="50000"/>
                </a:schemeClr>
              </a:solidFill>
              <a:ln>
                <a:solidFill>
                  <a:schemeClr val="accent6">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Flowchart: Merge 13"/>
              <p:cNvSpPr/>
              <p:nvPr/>
            </p:nvSpPr>
            <p:spPr>
              <a:xfrm>
                <a:off x="7075633" y="2271106"/>
                <a:ext cx="51070" cy="130043"/>
              </a:xfrm>
              <a:prstGeom prst="flowChartMerg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Flowchart: Connector 14"/>
              <p:cNvSpPr/>
              <p:nvPr/>
            </p:nvSpPr>
            <p:spPr>
              <a:xfrm>
                <a:off x="6574221" y="1806746"/>
                <a:ext cx="1059332" cy="1198069"/>
              </a:xfrm>
              <a:prstGeom prst="flowChartConnector">
                <a:avLst/>
              </a:prstGeom>
              <a:noFill/>
              <a:ln>
                <a:solidFill>
                  <a:schemeClr val="tx2"/>
                </a:solidFill>
                <a:prstDash val="dash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Diamond 15"/>
              <p:cNvSpPr/>
              <p:nvPr/>
            </p:nvSpPr>
            <p:spPr>
              <a:xfrm>
                <a:off x="8279385" y="2435964"/>
                <a:ext cx="72731" cy="90215"/>
              </a:xfrm>
              <a:prstGeom prst="diamond">
                <a:avLst/>
              </a:prstGeom>
              <a:solidFill>
                <a:schemeClr val="accent6">
                  <a:lumMod val="50000"/>
                </a:schemeClr>
              </a:solidFill>
              <a:ln>
                <a:solidFill>
                  <a:schemeClr val="accent6">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Diamond 16"/>
              <p:cNvSpPr/>
              <p:nvPr/>
            </p:nvSpPr>
            <p:spPr>
              <a:xfrm>
                <a:off x="7600120" y="2865129"/>
                <a:ext cx="72731" cy="90215"/>
              </a:xfrm>
              <a:prstGeom prst="diamond">
                <a:avLst/>
              </a:prstGeom>
              <a:solidFill>
                <a:schemeClr val="accent6">
                  <a:lumMod val="50000"/>
                </a:schemeClr>
              </a:solidFill>
              <a:ln>
                <a:solidFill>
                  <a:schemeClr val="accent6">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27" name="TextBox 26"/>
                <p:cNvSpPr txBox="1"/>
                <p:nvPr/>
              </p:nvSpPr>
              <p:spPr>
                <a:xfrm>
                  <a:off x="6930167" y="2086440"/>
                  <a:ext cx="391626" cy="184666"/>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i="1" smtClean="0">
                                <a:solidFill>
                                  <a:schemeClr val="tx2"/>
                                </a:solidFill>
                                <a:latin typeface="Cambria Math" panose="02040503050406030204" pitchFamily="18" charset="0"/>
                                <a:cs typeface="Times New Roman" panose="02020603050405020304" pitchFamily="18" charset="0"/>
                              </a:rPr>
                            </m:ctrlPr>
                          </m:sSubPr>
                          <m:e>
                            <m:r>
                              <a:rPr lang="en-US" sz="1200" b="0" i="1" smtClean="0">
                                <a:solidFill>
                                  <a:schemeClr val="tx2"/>
                                </a:solidFill>
                                <a:latin typeface="Cambria Math" panose="02040503050406030204" pitchFamily="18" charset="0"/>
                                <a:cs typeface="Times New Roman" panose="02020603050405020304" pitchFamily="18" charset="0"/>
                              </a:rPr>
                              <m:t>𝐴𝑃</m:t>
                            </m:r>
                          </m:e>
                          <m:sub>
                            <m:r>
                              <a:rPr lang="en-US" sz="1200" b="0" i="1" smtClean="0">
                                <a:solidFill>
                                  <a:schemeClr val="tx2"/>
                                </a:solidFill>
                                <a:latin typeface="Cambria Math" panose="02040503050406030204" pitchFamily="18" charset="0"/>
                                <a:cs typeface="Times New Roman" panose="02020603050405020304" pitchFamily="18" charset="0"/>
                              </a:rPr>
                              <m:t>1</m:t>
                            </m:r>
                          </m:sub>
                        </m:sSub>
                      </m:oMath>
                    </m:oMathPara>
                  </a14:m>
                  <a:endParaRPr lang="en-US" sz="1200" dirty="0" smtClean="0">
                    <a:solidFill>
                      <a:schemeClr val="accent6">
                        <a:lumMod val="50000"/>
                      </a:schemeClr>
                    </a:solidFill>
                  </a:endParaRPr>
                </a:p>
              </p:txBody>
            </p:sp>
          </mc:Choice>
          <mc:Fallback xmlns="">
            <p:sp>
              <p:nvSpPr>
                <p:cNvPr id="27" name="TextBox 26"/>
                <p:cNvSpPr txBox="1">
                  <a:spLocks noRot="1" noChangeAspect="1" noMove="1" noResize="1" noEditPoints="1" noAdjustHandles="1" noChangeArrowheads="1" noChangeShapeType="1" noTextEdit="1"/>
                </p:cNvSpPr>
                <p:nvPr/>
              </p:nvSpPr>
              <p:spPr>
                <a:xfrm>
                  <a:off x="6930167" y="2086440"/>
                  <a:ext cx="391626" cy="184666"/>
                </a:xfrm>
                <a:prstGeom prst="rect">
                  <a:avLst/>
                </a:prstGeom>
                <a:blipFill rotWithShape="0">
                  <a:blip r:embed="rId5"/>
                  <a:stretch>
                    <a:fillRect b="-1290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7743339" y="2243794"/>
                  <a:ext cx="391626" cy="184666"/>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200" i="1" smtClean="0">
                                <a:solidFill>
                                  <a:schemeClr val="tx2"/>
                                </a:solidFill>
                                <a:latin typeface="Cambria Math" panose="02040503050406030204" pitchFamily="18" charset="0"/>
                                <a:cs typeface="Times New Roman" panose="02020603050405020304" pitchFamily="18" charset="0"/>
                              </a:rPr>
                            </m:ctrlPr>
                          </m:sSubPr>
                          <m:e>
                            <m:r>
                              <a:rPr lang="en-US" sz="1200" b="0" i="1" smtClean="0">
                                <a:solidFill>
                                  <a:schemeClr val="tx2"/>
                                </a:solidFill>
                                <a:latin typeface="Cambria Math" panose="02040503050406030204" pitchFamily="18" charset="0"/>
                                <a:cs typeface="Times New Roman" panose="02020603050405020304" pitchFamily="18" charset="0"/>
                              </a:rPr>
                              <m:t>𝐴𝑃</m:t>
                            </m:r>
                          </m:e>
                          <m:sub>
                            <m:r>
                              <a:rPr lang="en-US" sz="1200" b="0" i="1" smtClean="0">
                                <a:solidFill>
                                  <a:schemeClr val="tx2"/>
                                </a:solidFill>
                                <a:latin typeface="Cambria Math" panose="02040503050406030204" pitchFamily="18" charset="0"/>
                                <a:cs typeface="Times New Roman" panose="02020603050405020304" pitchFamily="18" charset="0"/>
                              </a:rPr>
                              <m:t>2</m:t>
                            </m:r>
                          </m:sub>
                        </m:sSub>
                      </m:oMath>
                    </m:oMathPara>
                  </a14:m>
                  <a:endParaRPr lang="en-US" sz="1200" dirty="0" smtClean="0">
                    <a:solidFill>
                      <a:schemeClr val="accent6">
                        <a:lumMod val="50000"/>
                      </a:schemeClr>
                    </a:solidFill>
                  </a:endParaRPr>
                </a:p>
              </p:txBody>
            </p:sp>
          </mc:Choice>
          <mc:Fallback xmlns="">
            <p:sp>
              <p:nvSpPr>
                <p:cNvPr id="28" name="TextBox 27"/>
                <p:cNvSpPr txBox="1">
                  <a:spLocks noRot="1" noChangeAspect="1" noMove="1" noResize="1" noEditPoints="1" noAdjustHandles="1" noChangeArrowheads="1" noChangeShapeType="1" noTextEdit="1"/>
                </p:cNvSpPr>
                <p:nvPr/>
              </p:nvSpPr>
              <p:spPr>
                <a:xfrm>
                  <a:off x="7743339" y="2243794"/>
                  <a:ext cx="391626" cy="184666"/>
                </a:xfrm>
                <a:prstGeom prst="rect">
                  <a:avLst/>
                </a:prstGeom>
                <a:blipFill rotWithShape="0">
                  <a:blip r:embed="rId6"/>
                  <a:stretch>
                    <a:fillRect b="-16667"/>
                  </a:stretch>
                </a:blipFill>
              </p:spPr>
              <p:txBody>
                <a:bodyPr/>
                <a:lstStyle/>
                <a:p>
                  <a:r>
                    <a:rPr lang="en-US">
                      <a:noFill/>
                    </a:rPr>
                    <a:t> </a:t>
                  </a:r>
                </a:p>
              </p:txBody>
            </p:sp>
          </mc:Fallback>
        </mc:AlternateContent>
      </p:grpSp>
      <p:sp>
        <p:nvSpPr>
          <p:cNvPr id="19" name="Rectangle 4"/>
          <p:cNvSpPr>
            <a:spLocks noGrp="1" noChangeArrowheads="1"/>
          </p:cNvSpPr>
          <p:nvPr>
            <p:ph type="dt" sz="half" idx="10"/>
          </p:nvPr>
        </p:nvSpPr>
        <p:spPr>
          <a:xfrm>
            <a:off x="696914" y="249452"/>
            <a:ext cx="992323" cy="207749"/>
          </a:xfrm>
          <a:ln/>
        </p:spPr>
        <p:txBody>
          <a:bodyPr/>
          <a:lstStyle>
            <a:lvl1pPr>
              <a:defRPr/>
            </a:lvl1pPr>
          </a:lstStyle>
          <a:p>
            <a:pPr>
              <a:defRPr/>
            </a:pPr>
            <a:r>
              <a:rPr lang="en-US" altLang="en-US" smtClean="0">
                <a:solidFill>
                  <a:srgbClr val="000000"/>
                </a:solidFill>
              </a:rPr>
              <a:t>November 2019  </a:t>
            </a:r>
            <a:endParaRPr lang="en-US" altLang="en-US">
              <a:solidFill>
                <a:srgbClr val="000000"/>
              </a:solidFill>
            </a:endParaRPr>
          </a:p>
        </p:txBody>
      </p:sp>
      <p:sp>
        <p:nvSpPr>
          <p:cNvPr id="20" name="Slide Number Placeholder 5"/>
          <p:cNvSpPr txBox="1">
            <a:spLocks/>
          </p:cNvSpPr>
          <p:nvPr/>
        </p:nvSpPr>
        <p:spPr bwMode="auto">
          <a:xfrm>
            <a:off x="4286295" y="4856560"/>
            <a:ext cx="64761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800" kern="1200" smtClean="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en-US" altLang="en-US" dirty="0" smtClean="0">
                <a:solidFill>
                  <a:srgbClr val="000000"/>
                </a:solidFill>
              </a:rPr>
              <a:t>Slide </a:t>
            </a:r>
            <a:r>
              <a:rPr lang="en-US" altLang="en-US" dirty="0">
                <a:solidFill>
                  <a:srgbClr val="000000"/>
                </a:solidFill>
              </a:rPr>
              <a:t>8</a:t>
            </a:r>
          </a:p>
        </p:txBody>
      </p:sp>
      <p:sp>
        <p:nvSpPr>
          <p:cNvPr id="5" name="Slide Number Placeholder 4"/>
          <p:cNvSpPr>
            <a:spLocks noGrp="1"/>
          </p:cNvSpPr>
          <p:nvPr>
            <p:ph type="sldNum" sz="quarter" idx="12"/>
          </p:nvPr>
        </p:nvSpPr>
        <p:spPr/>
        <p:txBody>
          <a:bodyPr/>
          <a:lstStyle/>
          <a:p>
            <a:r>
              <a:rPr lang="en-US" altLang="en-US" smtClean="0">
                <a:solidFill>
                  <a:srgbClr val="000000"/>
                </a:solidFill>
              </a:rPr>
              <a:t>Slide </a:t>
            </a:r>
            <a:fld id="{97287725-04B1-4114-BE7C-1DB7341F149F}" type="slidenum">
              <a:rPr lang="en-US" altLang="en-US" smtClean="0">
                <a:solidFill>
                  <a:srgbClr val="000000"/>
                </a:solidFill>
              </a:rPr>
              <a:pPr/>
              <a:t>8</a:t>
            </a:fld>
            <a:endParaRPr lang="en-US" altLang="en-US" smtClean="0">
              <a:solidFill>
                <a:srgbClr val="000000"/>
              </a:solidFill>
            </a:endParaRPr>
          </a:p>
          <a:p>
            <a:fld id="{EE2556C5-CE8C-6547-B838-EA80C61A4AF7}" type="slidenum">
              <a:rPr lang="en-US" smtClean="0">
                <a:solidFill>
                  <a:prstClr val="white"/>
                </a:solidFill>
              </a:rPr>
              <a:pPr/>
              <a:t>8</a:t>
            </a:fld>
            <a:endParaRPr lang="en-US" dirty="0">
              <a:solidFill>
                <a:prstClr val="white"/>
              </a:solidFill>
            </a:endParaRPr>
          </a:p>
        </p:txBody>
      </p:sp>
    </p:spTree>
    <p:extLst>
      <p:ext uri="{BB962C8B-B14F-4D97-AF65-F5344CB8AC3E}">
        <p14:creationId xmlns:p14="http://schemas.microsoft.com/office/powerpoint/2010/main" val="2806767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1"/>
            <a:ext cx="7772400" cy="467826"/>
          </a:xfrm>
        </p:spPr>
        <p:txBody>
          <a:bodyPr/>
          <a:lstStyle/>
          <a:p>
            <a:r>
              <a:rPr lang="en-US" sz="2200" dirty="0">
                <a:solidFill>
                  <a:schemeClr val="tx1"/>
                </a:solidFill>
                <a:latin typeface="Times New Roman" panose="02020603050405020304" pitchFamily="18" charset="0"/>
                <a:cs typeface="Times New Roman" panose="02020603050405020304" pitchFamily="18" charset="0"/>
              </a:rPr>
              <a:t>Uplink Coordinated </a:t>
            </a:r>
            <a:r>
              <a:rPr lang="en-US" sz="2200" dirty="0">
                <a:solidFill>
                  <a:schemeClr val="tx1"/>
                </a:solidFill>
                <a:latin typeface="Times New Roman" panose="02020603050405020304" pitchFamily="18" charset="0"/>
                <a:cs typeface="Times New Roman" panose="02020603050405020304" pitchFamily="18" charset="0"/>
              </a:rPr>
              <a:t>Multi-AP: Design Considerations </a:t>
            </a:r>
            <a:endParaRPr lang="en-US" sz="2200" dirty="0"/>
          </a:p>
        </p:txBody>
      </p:sp>
      <p:sp>
        <p:nvSpPr>
          <p:cNvPr id="3" name="Content Placeholder 2"/>
          <p:cNvSpPr>
            <a:spLocks noGrp="1"/>
          </p:cNvSpPr>
          <p:nvPr>
            <p:ph idx="1"/>
          </p:nvPr>
        </p:nvSpPr>
        <p:spPr>
          <a:xfrm>
            <a:off x="368490" y="1039327"/>
            <a:ext cx="8089710" cy="3817233"/>
          </a:xfrm>
        </p:spPr>
        <p:txBody>
          <a:bodyPr/>
          <a:lstStyle/>
          <a:p>
            <a:pPr marL="285750" indent="-285750">
              <a:buFont typeface="Wingdings" panose="05000000000000000000" pitchFamily="2" charset="2"/>
              <a:buChar char="Ø"/>
            </a:pPr>
            <a:r>
              <a:rPr lang="en-US" dirty="0">
                <a:solidFill>
                  <a:srgbClr val="003C71"/>
                </a:solidFill>
                <a:latin typeface="Times New Roman" panose="02020603050405020304" pitchFamily="18" charset="0"/>
                <a:cs typeface="Times New Roman" panose="02020603050405020304" pitchFamily="18" charset="0"/>
              </a:rPr>
              <a:t>Uplink Control Sequence for MU (High Level)</a:t>
            </a:r>
          </a:p>
          <a:p>
            <a:pPr marL="511175" lvl="1"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The initiator </a:t>
            </a:r>
            <a:r>
              <a:rPr lang="en-US" sz="1600" dirty="0" smtClean="0">
                <a:latin typeface="Times New Roman" panose="02020603050405020304" pitchFamily="18" charset="0"/>
                <a:cs typeface="Times New Roman" panose="02020603050405020304" pitchFamily="18" charset="0"/>
              </a:rPr>
              <a:t>AP </a:t>
            </a:r>
            <a:r>
              <a:rPr lang="en-US" sz="1600" dirty="0">
                <a:latin typeface="Times New Roman" panose="02020603050405020304" pitchFamily="18" charset="0"/>
                <a:cs typeface="Times New Roman" panose="02020603050405020304" pitchFamily="18" charset="0"/>
              </a:rPr>
              <a:t>will send a trigger frame to initiate the coordination. The APs IDs for all participating APs and STAs info may be identified in this trigger frame.</a:t>
            </a:r>
          </a:p>
          <a:p>
            <a:pPr marL="511175" lvl="1"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After a SIFS time, all coordinated APs will send the exact same trigger frame (simultaneously) for UL MU transmission, identifying coordinated APs IDs, all the STAs (OBSS) info, etc. This will trigger data transmission in uplink from all STAs.</a:t>
            </a:r>
          </a:p>
          <a:p>
            <a:pPr marL="0" indent="0">
              <a:buNone/>
            </a:pPr>
            <a:endParaRPr lang="en-US" dirty="0"/>
          </a:p>
        </p:txBody>
      </p:sp>
      <p:sp>
        <p:nvSpPr>
          <p:cNvPr id="4" name="Date Placeholder 3"/>
          <p:cNvSpPr>
            <a:spLocks noGrp="1"/>
          </p:cNvSpPr>
          <p:nvPr>
            <p:ph type="dt" sz="half" idx="10"/>
          </p:nvPr>
        </p:nvSpPr>
        <p:spPr/>
        <p:txBody>
          <a:bodyPr/>
          <a:lstStyle/>
          <a:p>
            <a:pPr>
              <a:defRPr/>
            </a:pPr>
            <a:r>
              <a:rPr lang="en-US" altLang="en-US" smtClean="0">
                <a:solidFill>
                  <a:srgbClr val="000000"/>
                </a:solidFill>
              </a:rPr>
              <a:t>November 2019  </a:t>
            </a:r>
            <a:endParaRPr lang="en-US" altLang="en-US" dirty="0">
              <a:solidFill>
                <a:srgbClr val="000000"/>
              </a:solidFill>
            </a:endParaRPr>
          </a:p>
        </p:txBody>
      </p:sp>
      <p:grpSp>
        <p:nvGrpSpPr>
          <p:cNvPr id="7" name="Group 6"/>
          <p:cNvGrpSpPr/>
          <p:nvPr/>
        </p:nvGrpSpPr>
        <p:grpSpPr>
          <a:xfrm>
            <a:off x="1615435" y="2947917"/>
            <a:ext cx="6102373" cy="1851494"/>
            <a:chOff x="1193075" y="2973179"/>
            <a:chExt cx="5701486" cy="1873438"/>
          </a:xfrm>
        </p:grpSpPr>
        <p:grpSp>
          <p:nvGrpSpPr>
            <p:cNvPr id="8" name="Group 7"/>
            <p:cNvGrpSpPr/>
            <p:nvPr/>
          </p:nvGrpSpPr>
          <p:grpSpPr>
            <a:xfrm>
              <a:off x="1193075" y="3218065"/>
              <a:ext cx="5701486" cy="1628552"/>
              <a:chOff x="1871677" y="3315470"/>
              <a:chExt cx="5472731" cy="1497554"/>
            </a:xfrm>
          </p:grpSpPr>
          <mc:AlternateContent xmlns:mc="http://schemas.openxmlformats.org/markup-compatibility/2006" xmlns:a14="http://schemas.microsoft.com/office/drawing/2010/main">
            <mc:Choice Requires="a14">
              <p:sp>
                <p:nvSpPr>
                  <p:cNvPr id="10" name="TextBox 47"/>
                  <p:cNvSpPr txBox="1"/>
                  <p:nvPr/>
                </p:nvSpPr>
                <p:spPr>
                  <a:xfrm>
                    <a:off x="1871677" y="4202083"/>
                    <a:ext cx="824059" cy="24172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dirty="0"/>
                                <m:t>STAs</m:t>
                              </m:r>
                              <m:r>
                                <m:rPr>
                                  <m:nor/>
                                </m:rPr>
                                <a:rPr lang="en-US" sz="1000" dirty="0"/>
                                <m:t>]</m:t>
                              </m:r>
                            </m:e>
                            <m:sub>
                              <m:r>
                                <a:rPr lang="en-US" sz="1000" b="0" i="1" smtClean="0">
                                  <a:latin typeface="Cambria Math" panose="02040503050406030204" pitchFamily="18" charset="0"/>
                                </a:rPr>
                                <m:t>1</m:t>
                              </m:r>
                            </m:sub>
                          </m:sSub>
                        </m:oMath>
                      </m:oMathPara>
                    </a14:m>
                    <a:endParaRPr lang="en-US" sz="1000" dirty="0"/>
                  </a:p>
                </p:txBody>
              </p:sp>
            </mc:Choice>
            <mc:Fallback xmlns="">
              <p:sp>
                <p:nvSpPr>
                  <p:cNvPr id="19" name="TextBox 47"/>
                  <p:cNvSpPr txBox="1">
                    <a:spLocks noRot="1" noChangeAspect="1" noMove="1" noResize="1" noEditPoints="1" noAdjustHandles="1" noChangeArrowheads="1" noChangeShapeType="1" noTextEdit="1"/>
                  </p:cNvSpPr>
                  <p:nvPr/>
                </p:nvSpPr>
                <p:spPr>
                  <a:xfrm>
                    <a:off x="1871677" y="4202083"/>
                    <a:ext cx="824059" cy="241725"/>
                  </a:xfrm>
                  <a:prstGeom prst="rect">
                    <a:avLst/>
                  </a:prstGeom>
                  <a:blipFill rotWithShape="0">
                    <a:blip r:embed="rId2"/>
                    <a:stretch>
                      <a:fillRect/>
                    </a:stretch>
                  </a:blipFill>
                </p:spPr>
                <p:txBody>
                  <a:bodyPr/>
                  <a:lstStyle/>
                  <a:p>
                    <a:r>
                      <a:rPr lang="en-US">
                        <a:noFill/>
                      </a:rPr>
                      <a:t> </a:t>
                    </a:r>
                  </a:p>
                </p:txBody>
              </p:sp>
            </mc:Fallback>
          </mc:AlternateContent>
          <p:grpSp>
            <p:nvGrpSpPr>
              <p:cNvPr id="11" name="Group 10"/>
              <p:cNvGrpSpPr/>
              <p:nvPr/>
            </p:nvGrpSpPr>
            <p:grpSpPr>
              <a:xfrm>
                <a:off x="1905036" y="3315470"/>
                <a:ext cx="5439372" cy="1497554"/>
                <a:chOff x="87822" y="2898843"/>
                <a:chExt cx="5269365" cy="1776115"/>
              </a:xfrm>
            </p:grpSpPr>
            <p:cxnSp>
              <p:nvCxnSpPr>
                <p:cNvPr id="18" name="Straight Connector 17"/>
                <p:cNvCxnSpPr/>
                <p:nvPr/>
              </p:nvCxnSpPr>
              <p:spPr bwMode="auto">
                <a:xfrm flipV="1">
                  <a:off x="124408" y="3402058"/>
                  <a:ext cx="5173924" cy="235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p:nvPr/>
              </p:nvCxnSpPr>
              <p:spPr bwMode="auto">
                <a:xfrm>
                  <a:off x="221289" y="3849579"/>
                  <a:ext cx="5122439" cy="1443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p:cNvCxnSpPr/>
                <p:nvPr/>
              </p:nvCxnSpPr>
              <p:spPr bwMode="auto">
                <a:xfrm flipV="1">
                  <a:off x="309242" y="4236203"/>
                  <a:ext cx="5047945" cy="729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p:nvPr/>
              </p:nvCxnSpPr>
              <p:spPr bwMode="auto">
                <a:xfrm flipV="1">
                  <a:off x="309242" y="4627862"/>
                  <a:ext cx="5034485" cy="4709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Rectangle 21"/>
                <p:cNvSpPr/>
                <p:nvPr/>
              </p:nvSpPr>
              <p:spPr bwMode="auto">
                <a:xfrm>
                  <a:off x="1348902" y="3035030"/>
                  <a:ext cx="570690" cy="37613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bwMode="auto">
                <a:xfrm>
                  <a:off x="1348902" y="3472787"/>
                  <a:ext cx="570690" cy="376136"/>
                </a:xfrm>
                <a:prstGeom prst="rect">
                  <a:avLst/>
                </a:prstGeom>
                <a:solidFill>
                  <a:schemeClr val="accent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124408" y="3133885"/>
                  <a:ext cx="550214" cy="246221"/>
                </a:xfrm>
                <a:prstGeom prst="rect">
                  <a:avLst/>
                </a:prstGeom>
                <a:noFill/>
              </p:spPr>
              <p:txBody>
                <a:bodyPr wrap="square" rtlCol="0">
                  <a:spAutoFit/>
                </a:bodyPr>
                <a:lstStyle/>
                <a:p>
                  <a:r>
                    <a:rPr lang="en-US" sz="1000" b="1" dirty="0" smtClean="0"/>
                    <a:t>AP-1</a:t>
                  </a:r>
                  <a:endParaRPr lang="en-US" sz="1000" b="1" dirty="0"/>
                </a:p>
              </p:txBody>
            </p:sp>
            <p:sp>
              <p:nvSpPr>
                <p:cNvPr id="25" name="TextBox 24"/>
                <p:cNvSpPr txBox="1"/>
                <p:nvPr/>
              </p:nvSpPr>
              <p:spPr>
                <a:xfrm>
                  <a:off x="147033" y="3591324"/>
                  <a:ext cx="550214" cy="246221"/>
                </a:xfrm>
                <a:prstGeom prst="rect">
                  <a:avLst/>
                </a:prstGeom>
                <a:noFill/>
              </p:spPr>
              <p:txBody>
                <a:bodyPr wrap="square" rtlCol="0">
                  <a:spAutoFit/>
                </a:bodyPr>
                <a:lstStyle/>
                <a:p>
                  <a:r>
                    <a:rPr lang="en-US" sz="1000" b="1" dirty="0" smtClean="0"/>
                    <a:t>AP-2</a:t>
                  </a:r>
                  <a:endParaRPr lang="en-US" sz="1000" b="1" dirty="0"/>
                </a:p>
              </p:txBody>
            </p:sp>
            <mc:AlternateContent xmlns:mc="http://schemas.openxmlformats.org/markup-compatibility/2006" xmlns:a14="http://schemas.microsoft.com/office/drawing/2010/main">
              <mc:Choice Requires="a14">
                <p:sp>
                  <p:nvSpPr>
                    <p:cNvPr id="26" name="TextBox 47"/>
                    <p:cNvSpPr txBox="1"/>
                    <p:nvPr/>
                  </p:nvSpPr>
                  <p:spPr>
                    <a:xfrm>
                      <a:off x="87822" y="4362431"/>
                      <a:ext cx="798303" cy="25981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dirty="0"/>
                                  <m:t>STAs</m:t>
                                </m:r>
                                <m:r>
                                  <m:rPr>
                                    <m:nor/>
                                  </m:rPr>
                                  <a:rPr lang="en-US" sz="1000" dirty="0"/>
                                  <m:t>]</m:t>
                                </m:r>
                              </m:e>
                              <m:sub>
                                <m:r>
                                  <a:rPr lang="en-US" sz="1000" b="0" i="1" smtClean="0">
                                    <a:latin typeface="Cambria Math" panose="02040503050406030204" pitchFamily="18" charset="0"/>
                                  </a:rPr>
                                  <m:t>2</m:t>
                                </m:r>
                              </m:sub>
                            </m:sSub>
                          </m:oMath>
                        </m:oMathPara>
                      </a14:m>
                      <a:endParaRPr lang="en-US" sz="1000" dirty="0"/>
                    </a:p>
                  </p:txBody>
                </p:sp>
              </mc:Choice>
              <mc:Fallback xmlns="">
                <p:sp>
                  <p:nvSpPr>
                    <p:cNvPr id="20" name="TextBox 47"/>
                    <p:cNvSpPr txBox="1">
                      <a:spLocks noRot="1" noChangeAspect="1" noMove="1" noResize="1" noEditPoints="1" noAdjustHandles="1" noChangeArrowheads="1" noChangeShapeType="1" noTextEdit="1"/>
                    </p:cNvSpPr>
                    <p:nvPr/>
                  </p:nvSpPr>
                  <p:spPr>
                    <a:xfrm>
                      <a:off x="87822" y="4362431"/>
                      <a:ext cx="798303" cy="259815"/>
                    </a:xfrm>
                    <a:prstGeom prst="rect">
                      <a:avLst/>
                    </a:prstGeom>
                    <a:blipFill rotWithShape="0">
                      <a:blip r:embed="rId3"/>
                      <a:stretch>
                        <a:fillRect b="-5128"/>
                      </a:stretch>
                    </a:blipFill>
                  </p:spPr>
                  <p:txBody>
                    <a:bodyPr/>
                    <a:lstStyle/>
                    <a:p>
                      <a:r>
                        <a:rPr lang="en-US">
                          <a:noFill/>
                        </a:rPr>
                        <a:t> </a:t>
                      </a:r>
                    </a:p>
                  </p:txBody>
                </p:sp>
              </mc:Fallback>
            </mc:AlternateContent>
            <p:sp>
              <p:nvSpPr>
                <p:cNvPr id="27" name="TextBox 26"/>
                <p:cNvSpPr txBox="1"/>
                <p:nvPr/>
              </p:nvSpPr>
              <p:spPr>
                <a:xfrm>
                  <a:off x="1874833" y="3160790"/>
                  <a:ext cx="422954" cy="215444"/>
                </a:xfrm>
                <a:prstGeom prst="rect">
                  <a:avLst/>
                </a:prstGeom>
                <a:noFill/>
              </p:spPr>
              <p:txBody>
                <a:bodyPr wrap="square" rtlCol="0">
                  <a:spAutoFit/>
                </a:bodyPr>
                <a:lstStyle/>
                <a:p>
                  <a:r>
                    <a:rPr lang="en-US" sz="800" dirty="0" smtClean="0"/>
                    <a:t>SIFS</a:t>
                  </a:r>
                  <a:endParaRPr lang="en-US" sz="800" dirty="0"/>
                </a:p>
              </p:txBody>
            </p:sp>
            <p:pic>
              <p:nvPicPr>
                <p:cNvPr id="28" name="Picture 27"/>
                <p:cNvPicPr>
                  <a:picLocks noChangeAspect="1"/>
                </p:cNvPicPr>
                <p:nvPr/>
              </p:nvPicPr>
              <p:blipFill>
                <a:blip r:embed="rId4"/>
                <a:stretch>
                  <a:fillRect/>
                </a:stretch>
              </p:blipFill>
              <p:spPr>
                <a:xfrm>
                  <a:off x="1836287" y="3284306"/>
                  <a:ext cx="451143" cy="170703"/>
                </a:xfrm>
                <a:prstGeom prst="rect">
                  <a:avLst/>
                </a:prstGeom>
              </p:spPr>
            </p:pic>
            <p:sp>
              <p:nvSpPr>
                <p:cNvPr id="29" name="Rectangle 28"/>
                <p:cNvSpPr/>
                <p:nvPr/>
              </p:nvSpPr>
              <p:spPr bwMode="auto">
                <a:xfrm>
                  <a:off x="2246593" y="4270439"/>
                  <a:ext cx="1462888" cy="37613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lvl="0"/>
                  <a:r>
                    <a:rPr lang="en-US" sz="1200">
                      <a:solidFill>
                        <a:srgbClr val="000000"/>
                      </a:solidFill>
                    </a:rPr>
                    <a:t>HE MU TB PPDU</a:t>
                  </a:r>
                  <a:endParaRPr lang="en-US" sz="1200" dirty="0">
                    <a:solidFill>
                      <a:srgbClr val="000000"/>
                    </a:solidFill>
                  </a:endParaRPr>
                </a:p>
              </p:txBody>
            </p:sp>
            <p:sp>
              <p:nvSpPr>
                <p:cNvPr id="30" name="Rectangle 29"/>
                <p:cNvSpPr/>
                <p:nvPr/>
              </p:nvSpPr>
              <p:spPr bwMode="auto">
                <a:xfrm>
                  <a:off x="2246593" y="3851340"/>
                  <a:ext cx="1462888" cy="37613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TextBox 30"/>
                <p:cNvSpPr txBox="1"/>
                <p:nvPr/>
              </p:nvSpPr>
              <p:spPr>
                <a:xfrm>
                  <a:off x="2297787" y="3899907"/>
                  <a:ext cx="1360499" cy="276999"/>
                </a:xfrm>
                <a:prstGeom prst="rect">
                  <a:avLst/>
                </a:prstGeom>
                <a:noFill/>
              </p:spPr>
              <p:txBody>
                <a:bodyPr wrap="square" rtlCol="0">
                  <a:spAutoFit/>
                </a:bodyPr>
                <a:lstStyle/>
                <a:p>
                  <a:r>
                    <a:rPr lang="en-US" sz="1200" dirty="0" smtClean="0"/>
                    <a:t>HE MU TB PPDU</a:t>
                  </a:r>
                  <a:endParaRPr lang="en-US" sz="1200" dirty="0"/>
                </a:p>
              </p:txBody>
            </p:sp>
            <p:pic>
              <p:nvPicPr>
                <p:cNvPr id="32" name="Picture 31"/>
                <p:cNvPicPr>
                  <a:picLocks noChangeAspect="1"/>
                </p:cNvPicPr>
                <p:nvPr/>
              </p:nvPicPr>
              <p:blipFill>
                <a:blip r:embed="rId4"/>
                <a:stretch>
                  <a:fillRect/>
                </a:stretch>
              </p:blipFill>
              <p:spPr>
                <a:xfrm>
                  <a:off x="3691402" y="3298848"/>
                  <a:ext cx="451143" cy="170703"/>
                </a:xfrm>
                <a:prstGeom prst="rect">
                  <a:avLst/>
                </a:prstGeom>
              </p:spPr>
            </p:pic>
            <p:sp>
              <p:nvSpPr>
                <p:cNvPr id="33" name="TextBox 32"/>
                <p:cNvSpPr txBox="1"/>
                <p:nvPr/>
              </p:nvSpPr>
              <p:spPr>
                <a:xfrm>
                  <a:off x="3723676" y="3181167"/>
                  <a:ext cx="422954" cy="215444"/>
                </a:xfrm>
                <a:prstGeom prst="rect">
                  <a:avLst/>
                </a:prstGeom>
                <a:noFill/>
              </p:spPr>
              <p:txBody>
                <a:bodyPr wrap="square" rtlCol="0">
                  <a:spAutoFit/>
                </a:bodyPr>
                <a:lstStyle/>
                <a:p>
                  <a:r>
                    <a:rPr lang="en-US" sz="800" dirty="0" smtClean="0"/>
                    <a:t>SIFS</a:t>
                  </a:r>
                  <a:endParaRPr lang="en-US" sz="800" dirty="0"/>
                </a:p>
              </p:txBody>
            </p:sp>
            <p:sp>
              <p:nvSpPr>
                <p:cNvPr id="34" name="Rectangle 33"/>
                <p:cNvSpPr/>
                <p:nvPr/>
              </p:nvSpPr>
              <p:spPr bwMode="auto">
                <a:xfrm>
                  <a:off x="4102615" y="3110989"/>
                  <a:ext cx="400751" cy="29289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Rectangle 34"/>
                <p:cNvSpPr/>
                <p:nvPr/>
              </p:nvSpPr>
              <p:spPr bwMode="auto">
                <a:xfrm>
                  <a:off x="4102615" y="3556041"/>
                  <a:ext cx="400751" cy="29289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mc:AlternateContent xmlns:mc="http://schemas.openxmlformats.org/markup-compatibility/2006" xmlns:a14="http://schemas.microsoft.com/office/drawing/2010/main">
              <mc:Choice Requires="a14">
                <p:sp>
                  <p:nvSpPr>
                    <p:cNvPr id="36" name="TextBox 47"/>
                    <p:cNvSpPr txBox="1"/>
                    <p:nvPr/>
                  </p:nvSpPr>
                  <p:spPr>
                    <a:xfrm>
                      <a:off x="4075783" y="3133885"/>
                      <a:ext cx="490260" cy="25981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b="0" i="0" dirty="0" smtClean="0"/>
                                  <m:t>BA</m:t>
                                </m:r>
                                <m:r>
                                  <m:rPr>
                                    <m:nor/>
                                  </m:rPr>
                                  <a:rPr lang="en-US" sz="1000" dirty="0"/>
                                  <m:t>]</m:t>
                                </m:r>
                              </m:e>
                              <m:sub>
                                <m:r>
                                  <a:rPr lang="en-US" sz="1000" b="0" i="1" smtClean="0">
                                    <a:latin typeface="Cambria Math" panose="02040503050406030204" pitchFamily="18" charset="0"/>
                                  </a:rPr>
                                  <m:t>1</m:t>
                                </m:r>
                              </m:sub>
                            </m:sSub>
                          </m:oMath>
                        </m:oMathPara>
                      </a14:m>
                      <a:endParaRPr lang="en-US" sz="1000" dirty="0"/>
                    </a:p>
                  </p:txBody>
                </p:sp>
              </mc:Choice>
              <mc:Fallback xmlns="">
                <p:sp>
                  <p:nvSpPr>
                    <p:cNvPr id="31" name="TextBox 47"/>
                    <p:cNvSpPr txBox="1">
                      <a:spLocks noRot="1" noChangeAspect="1" noMove="1" noResize="1" noEditPoints="1" noAdjustHandles="1" noChangeArrowheads="1" noChangeShapeType="1" noTextEdit="1"/>
                    </p:cNvSpPr>
                    <p:nvPr/>
                  </p:nvSpPr>
                  <p:spPr>
                    <a:xfrm>
                      <a:off x="4075783" y="3133885"/>
                      <a:ext cx="490260" cy="259815"/>
                    </a:xfrm>
                    <a:prstGeom prst="rect">
                      <a:avLst/>
                    </a:prstGeom>
                    <a:blipFill rotWithShape="0">
                      <a:blip r:embed="rId5"/>
                      <a:stretch>
                        <a:fillRect b="-512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47"/>
                    <p:cNvSpPr txBox="1"/>
                    <p:nvPr/>
                  </p:nvSpPr>
                  <p:spPr>
                    <a:xfrm>
                      <a:off x="4057860" y="3572023"/>
                      <a:ext cx="490260" cy="25981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b="0" i="0" dirty="0" smtClean="0"/>
                                  <m:t>BA</m:t>
                                </m:r>
                                <m:r>
                                  <m:rPr>
                                    <m:nor/>
                                  </m:rPr>
                                  <a:rPr lang="en-US" sz="1000" dirty="0"/>
                                  <m:t>]</m:t>
                                </m:r>
                              </m:e>
                              <m:sub>
                                <m:r>
                                  <a:rPr lang="en-US" sz="1000" b="0" i="1" dirty="0" smtClean="0">
                                    <a:latin typeface="Cambria Math" panose="02040503050406030204" pitchFamily="18" charset="0"/>
                                  </a:rPr>
                                  <m:t>2</m:t>
                                </m:r>
                              </m:sub>
                            </m:sSub>
                          </m:oMath>
                        </m:oMathPara>
                      </a14:m>
                      <a:endParaRPr lang="en-US" sz="1000" dirty="0"/>
                    </a:p>
                  </p:txBody>
                </p:sp>
              </mc:Choice>
              <mc:Fallback xmlns="">
                <p:sp>
                  <p:nvSpPr>
                    <p:cNvPr id="32" name="TextBox 47"/>
                    <p:cNvSpPr txBox="1">
                      <a:spLocks noRot="1" noChangeAspect="1" noMove="1" noResize="1" noEditPoints="1" noAdjustHandles="1" noChangeArrowheads="1" noChangeShapeType="1" noTextEdit="1"/>
                    </p:cNvSpPr>
                    <p:nvPr/>
                  </p:nvSpPr>
                  <p:spPr>
                    <a:xfrm>
                      <a:off x="4057860" y="3572023"/>
                      <a:ext cx="490260" cy="259815"/>
                    </a:xfrm>
                    <a:prstGeom prst="rect">
                      <a:avLst/>
                    </a:prstGeom>
                    <a:blipFill rotWithShape="0">
                      <a:blip r:embed="rId6"/>
                      <a:stretch>
                        <a:fillRect b="-5128"/>
                      </a:stretch>
                    </a:blipFill>
                  </p:spPr>
                  <p:txBody>
                    <a:bodyPr/>
                    <a:lstStyle/>
                    <a:p>
                      <a:r>
                        <a:rPr lang="en-US">
                          <a:noFill/>
                        </a:rPr>
                        <a:t> </a:t>
                      </a:r>
                    </a:p>
                  </p:txBody>
                </p:sp>
              </mc:Fallback>
            </mc:AlternateContent>
            <p:sp>
              <p:nvSpPr>
                <p:cNvPr id="38" name="Oval 37"/>
                <p:cNvSpPr/>
                <p:nvPr/>
              </p:nvSpPr>
              <p:spPr bwMode="auto">
                <a:xfrm>
                  <a:off x="4016377" y="2898843"/>
                  <a:ext cx="620473" cy="1119116"/>
                </a:xfrm>
                <a:prstGeom prst="ellipse">
                  <a:avLst/>
                </a:prstGeom>
                <a:noFill/>
                <a:ln w="3175" cap="flat" cmpd="sng" algn="ctr">
                  <a:solidFill>
                    <a:srgbClr val="FD9208"/>
                  </a:solidFill>
                  <a:prstDash val="lgDash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
            <p:nvSpPr>
              <p:cNvPr id="12" name="Rectangle 11"/>
              <p:cNvSpPr/>
              <p:nvPr/>
            </p:nvSpPr>
            <p:spPr bwMode="auto">
              <a:xfrm>
                <a:off x="2401879" y="3422739"/>
                <a:ext cx="489063" cy="31714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pic>
            <p:nvPicPr>
              <p:cNvPr id="13" name="Picture 12"/>
              <p:cNvPicPr>
                <a:picLocks noChangeAspect="1"/>
              </p:cNvPicPr>
              <p:nvPr/>
            </p:nvPicPr>
            <p:blipFill>
              <a:blip r:embed="rId7"/>
              <a:stretch>
                <a:fillRect/>
              </a:stretch>
            </p:blipFill>
            <p:spPr>
              <a:xfrm>
                <a:off x="2373886" y="3418965"/>
                <a:ext cx="616736" cy="364966"/>
              </a:xfrm>
              <a:prstGeom prst="rect">
                <a:avLst/>
              </a:prstGeom>
            </p:spPr>
          </p:pic>
          <p:pic>
            <p:nvPicPr>
              <p:cNvPr id="14" name="Picture 13"/>
              <p:cNvPicPr>
                <a:picLocks noChangeAspect="1"/>
              </p:cNvPicPr>
              <p:nvPr/>
            </p:nvPicPr>
            <p:blipFill>
              <a:blip r:embed="rId4"/>
              <a:stretch>
                <a:fillRect/>
              </a:stretch>
            </p:blipFill>
            <p:spPr>
              <a:xfrm>
                <a:off x="2806223" y="3624682"/>
                <a:ext cx="465698" cy="143930"/>
              </a:xfrm>
              <a:prstGeom prst="rect">
                <a:avLst/>
              </a:prstGeom>
            </p:spPr>
          </p:pic>
          <p:sp>
            <p:nvSpPr>
              <p:cNvPr id="15" name="TextBox 14"/>
              <p:cNvSpPr txBox="1"/>
              <p:nvPr/>
            </p:nvSpPr>
            <p:spPr>
              <a:xfrm>
                <a:off x="2830104" y="3486844"/>
                <a:ext cx="436600" cy="181654"/>
              </a:xfrm>
              <a:prstGeom prst="rect">
                <a:avLst/>
              </a:prstGeom>
              <a:noFill/>
            </p:spPr>
            <p:txBody>
              <a:bodyPr wrap="square" rtlCol="0">
                <a:spAutoFit/>
              </a:bodyPr>
              <a:lstStyle/>
              <a:p>
                <a:r>
                  <a:rPr lang="en-US" sz="800" dirty="0" smtClean="0"/>
                  <a:t>SIFS</a:t>
                </a:r>
                <a:endParaRPr lang="en-US" sz="800" dirty="0"/>
              </a:p>
            </p:txBody>
          </p:sp>
          <p:sp>
            <p:nvSpPr>
              <p:cNvPr id="16" name="TextBox 15"/>
              <p:cNvSpPr txBox="1"/>
              <p:nvPr/>
            </p:nvSpPr>
            <p:spPr>
              <a:xfrm>
                <a:off x="3188275" y="3381755"/>
                <a:ext cx="741130" cy="392415"/>
              </a:xfrm>
              <a:prstGeom prst="rect">
                <a:avLst/>
              </a:prstGeom>
              <a:noFill/>
            </p:spPr>
            <p:txBody>
              <a:bodyPr wrap="square" rtlCol="0">
                <a:spAutoFit/>
              </a:bodyPr>
              <a:lstStyle/>
              <a:p>
                <a:r>
                  <a:rPr lang="en-US" sz="900" dirty="0" smtClean="0"/>
                  <a:t>UL MU </a:t>
                </a:r>
                <a:r>
                  <a:rPr lang="en-US" sz="1050" dirty="0" smtClean="0"/>
                  <a:t>Trigger</a:t>
                </a:r>
                <a:endParaRPr lang="en-US" sz="1050" dirty="0"/>
              </a:p>
            </p:txBody>
          </p:sp>
          <p:sp>
            <p:nvSpPr>
              <p:cNvPr id="17" name="TextBox 16"/>
              <p:cNvSpPr txBox="1"/>
              <p:nvPr/>
            </p:nvSpPr>
            <p:spPr>
              <a:xfrm>
                <a:off x="3216946" y="3761415"/>
                <a:ext cx="741130" cy="392415"/>
              </a:xfrm>
              <a:prstGeom prst="rect">
                <a:avLst/>
              </a:prstGeom>
              <a:noFill/>
            </p:spPr>
            <p:txBody>
              <a:bodyPr wrap="square" rtlCol="0">
                <a:spAutoFit/>
              </a:bodyPr>
              <a:lstStyle/>
              <a:p>
                <a:r>
                  <a:rPr lang="en-US" sz="900" dirty="0" smtClean="0"/>
                  <a:t>UL MU </a:t>
                </a:r>
                <a:r>
                  <a:rPr lang="en-US" sz="1050" dirty="0" smtClean="0"/>
                  <a:t>Trigger</a:t>
                </a:r>
                <a:endParaRPr lang="en-US" sz="1050" dirty="0"/>
              </a:p>
            </p:txBody>
          </p:sp>
        </p:grpSp>
        <p:sp>
          <p:nvSpPr>
            <p:cNvPr id="9" name="Oval 8"/>
            <p:cNvSpPr/>
            <p:nvPr/>
          </p:nvSpPr>
          <p:spPr bwMode="auto">
            <a:xfrm>
              <a:off x="1674943" y="2973179"/>
              <a:ext cx="1644717" cy="1272523"/>
            </a:xfrm>
            <a:prstGeom prst="ellipse">
              <a:avLst/>
            </a:prstGeom>
            <a:noFill/>
            <a:ln w="3175" cap="flat" cmpd="sng" algn="ctr">
              <a:solidFill>
                <a:srgbClr val="FD9208"/>
              </a:solidFill>
              <a:prstDash val="lgDash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
        <p:nvSpPr>
          <p:cNvPr id="40" name="TextBox 39"/>
          <p:cNvSpPr txBox="1"/>
          <p:nvPr/>
        </p:nvSpPr>
        <p:spPr>
          <a:xfrm>
            <a:off x="6835966" y="3244900"/>
            <a:ext cx="1178470" cy="430887"/>
          </a:xfrm>
          <a:prstGeom prst="rect">
            <a:avLst/>
          </a:prstGeom>
          <a:noFill/>
        </p:spPr>
        <p:txBody>
          <a:bodyPr wrap="square" rtlCol="0">
            <a:spAutoFit/>
          </a:bodyPr>
          <a:lstStyle/>
          <a:p>
            <a:r>
              <a:rPr lang="en-US" sz="1100" dirty="0" smtClean="0">
                <a:solidFill>
                  <a:srgbClr val="FD9208"/>
                </a:solidFill>
              </a:rPr>
              <a:t>Multiplexed in</a:t>
            </a:r>
          </a:p>
          <a:p>
            <a:r>
              <a:rPr lang="en-US" sz="1100" dirty="0" smtClean="0">
                <a:solidFill>
                  <a:srgbClr val="FD9208"/>
                </a:solidFill>
              </a:rPr>
              <a:t>Time/ Frequency</a:t>
            </a:r>
            <a:endParaRPr lang="en-US" sz="1100" dirty="0">
              <a:solidFill>
                <a:srgbClr val="FD9208"/>
              </a:solidFill>
            </a:endParaRPr>
          </a:p>
        </p:txBody>
      </p:sp>
      <p:sp>
        <p:nvSpPr>
          <p:cNvPr id="41" name="TextBox 40"/>
          <p:cNvSpPr txBox="1"/>
          <p:nvPr/>
        </p:nvSpPr>
        <p:spPr>
          <a:xfrm>
            <a:off x="-298604" y="2700197"/>
            <a:ext cx="4038778" cy="430887"/>
          </a:xfrm>
          <a:prstGeom prst="rect">
            <a:avLst/>
          </a:prstGeom>
          <a:noFill/>
        </p:spPr>
        <p:txBody>
          <a:bodyPr wrap="square" rtlCol="0">
            <a:spAutoFit/>
          </a:bodyPr>
          <a:lstStyle/>
          <a:p>
            <a:pPr marL="571500" lvl="2"/>
            <a:r>
              <a:rPr lang="en-US" sz="1100" dirty="0">
                <a:solidFill>
                  <a:srgbClr val="FD9208"/>
                </a:solidFill>
                <a:latin typeface="Times New Roman" panose="02020603050405020304" pitchFamily="18" charset="0"/>
                <a:cs typeface="Times New Roman" panose="02020603050405020304" pitchFamily="18" charset="0"/>
              </a:rPr>
              <a:t>Alternatively one trigger frame may be sent from initiator AP, assuming all STAs can hear the initiator AP</a:t>
            </a:r>
          </a:p>
        </p:txBody>
      </p:sp>
      <p:sp>
        <p:nvSpPr>
          <p:cNvPr id="5" name="Footer Placeholder 4"/>
          <p:cNvSpPr>
            <a:spLocks noGrp="1"/>
          </p:cNvSpPr>
          <p:nvPr>
            <p:ph type="ftr" sz="quarter" idx="11"/>
          </p:nvPr>
        </p:nvSpPr>
        <p:spPr/>
        <p:txBody>
          <a:bodyPr/>
          <a:lstStyle/>
          <a:p>
            <a:pPr>
              <a:defRPr/>
            </a:pPr>
            <a:r>
              <a:rPr lang="en-US" altLang="en-US" smtClean="0">
                <a:solidFill>
                  <a:srgbClr val="000000"/>
                </a:solidFill>
              </a:rPr>
              <a:t>Roya Doostnejad, Intel Corporation</a:t>
            </a:r>
            <a:endParaRPr lang="en-US" altLang="en-US" dirty="0">
              <a:solidFill>
                <a:srgbClr val="000000"/>
              </a:solidFill>
            </a:endParaRPr>
          </a:p>
        </p:txBody>
      </p:sp>
      <p:sp>
        <p:nvSpPr>
          <p:cNvPr id="39" name="Slide Number Placeholder 38"/>
          <p:cNvSpPr>
            <a:spLocks noGrp="1"/>
          </p:cNvSpPr>
          <p:nvPr>
            <p:ph type="sldNum" sz="quarter" idx="12"/>
          </p:nvPr>
        </p:nvSpPr>
        <p:spPr/>
        <p:txBody>
          <a:bodyPr/>
          <a:lstStyle/>
          <a:p>
            <a:pPr>
              <a:defRPr/>
            </a:pPr>
            <a:r>
              <a:rPr lang="en-US" altLang="en-US" smtClean="0">
                <a:solidFill>
                  <a:srgbClr val="000000"/>
                </a:solidFill>
              </a:rPr>
              <a:t>Slide </a:t>
            </a:r>
            <a:fld id="{0391809B-2015-42AC-9A4A-427CE29EAC4D}" type="slidenum">
              <a:rPr lang="en-US" altLang="en-US" smtClean="0">
                <a:solidFill>
                  <a:srgbClr val="000000"/>
                </a:solidFill>
              </a:rPr>
              <a:pPr>
                <a:defRPr/>
              </a:pPr>
              <a:t>9</a:t>
            </a:fld>
            <a:endParaRPr lang="en-US" altLang="en-US">
              <a:solidFill>
                <a:srgbClr val="000000"/>
              </a:solidFill>
            </a:endParaRPr>
          </a:p>
        </p:txBody>
      </p:sp>
    </p:spTree>
    <p:extLst>
      <p:ext uri="{BB962C8B-B14F-4D97-AF65-F5344CB8AC3E}">
        <p14:creationId xmlns:p14="http://schemas.microsoft.com/office/powerpoint/2010/main" val="285780898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1567</Words>
  <Application>Microsoft Office PowerPoint</Application>
  <PresentationFormat>On-screen Show (16:9)</PresentationFormat>
  <Paragraphs>319</Paragraphs>
  <Slides>23</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Cambria Math</vt:lpstr>
      <vt:lpstr>Courier New</vt:lpstr>
      <vt:lpstr>Intel Clear</vt:lpstr>
      <vt:lpstr>Times New Roman</vt:lpstr>
      <vt:lpstr>Wingdings</vt:lpstr>
      <vt:lpstr>802-11-Submission</vt:lpstr>
      <vt:lpstr>Document</vt:lpstr>
      <vt:lpstr> Uplink Coordinated Multi-AP  </vt:lpstr>
      <vt:lpstr>Introduction</vt:lpstr>
      <vt:lpstr>Introduction</vt:lpstr>
      <vt:lpstr>Introduction</vt:lpstr>
      <vt:lpstr>Uplink Coordinated Multi-AP Schemes: Diversity Reception</vt:lpstr>
      <vt:lpstr>UL Coordinated Multi-AP Schemes: Per-AP IC</vt:lpstr>
      <vt:lpstr>  </vt:lpstr>
      <vt:lpstr>Uplink Coordinated Multi-AP Schemes: JR</vt:lpstr>
      <vt:lpstr>Uplink Coordinated Multi-AP: Design Considerations </vt:lpstr>
      <vt:lpstr>Uplink Coordinated Multi-AP: Design Considerations </vt:lpstr>
      <vt:lpstr>Uplink Coordinated Multi-AP </vt:lpstr>
      <vt:lpstr>Simulation Results</vt:lpstr>
      <vt:lpstr>Simulation Set Up</vt:lpstr>
      <vt:lpstr>Simulation Results, Example for 2 APs:  Area Throughput</vt:lpstr>
      <vt:lpstr>PER Performance: 2 APs</vt:lpstr>
      <vt:lpstr>Simulation Results, Example for 2 APs:  Area Throughput</vt:lpstr>
      <vt:lpstr>PER Performance: 2 APs</vt:lpstr>
      <vt:lpstr>Simulation Results: Example for 4 APs: Area Throughput /Packet Error Rate (PER)</vt:lpstr>
      <vt:lpstr>PER Multi-AP Diversity </vt:lpstr>
      <vt:lpstr>Conclusion</vt:lpstr>
      <vt:lpstr>References</vt:lpstr>
      <vt:lpstr>PowerPoint Presentation</vt:lpstr>
      <vt:lpstr>Simulation Results, Example for 4 APs: Packet Error Rate (PER)/ Area Throughput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keywords>CTPClassification=CTP_IC:VisualMarkings=, CTPClassification=CTP_IC</cp:keywords>
  <cp:lastModifiedBy/>
  <cp:revision>1</cp:revision>
  <dcterms:created xsi:type="dcterms:W3CDTF">2015-05-06T16:36:39Z</dcterms:created>
  <dcterms:modified xsi:type="dcterms:W3CDTF">2019-11-09T06:55:28Z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8a750f4c-0f1a-4c34-afbe-5e06312becd9</vt:lpwstr>
  </property>
  <property fmtid="{D5CDD505-2E9C-101B-9397-08002B2CF9AE}" pid="3" name="CTP_BU">
    <vt:lpwstr>NEXT GEN &amp; STANDARDS GROUP</vt:lpwstr>
  </property>
  <property fmtid="{D5CDD505-2E9C-101B-9397-08002B2CF9AE}" pid="4" name="CTP_TimeStamp">
    <vt:lpwstr>2019-08-14 17:45:23Z</vt:lpwstr>
  </property>
  <property fmtid="{D5CDD505-2E9C-101B-9397-08002B2CF9AE}" pid="5" name="CTPClassification">
    <vt:lpwstr>CTP_IC</vt:lpwstr>
  </property>
</Properties>
</file>