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3"/>
  </p:sldMasterIdLst>
  <p:notesMasterIdLst>
    <p:notesMasterId r:id="rId23"/>
  </p:notesMasterIdLst>
  <p:handoutMasterIdLst>
    <p:handoutMasterId r:id="rId24"/>
  </p:handoutMasterIdLst>
  <p:sldIdLst>
    <p:sldId id="256" r:id="rId4"/>
    <p:sldId id="257" r:id="rId5"/>
    <p:sldId id="296" r:id="rId6"/>
    <p:sldId id="265" r:id="rId7"/>
    <p:sldId id="277" r:id="rId8"/>
    <p:sldId id="297" r:id="rId9"/>
    <p:sldId id="281" r:id="rId10"/>
    <p:sldId id="295" r:id="rId11"/>
    <p:sldId id="301" r:id="rId12"/>
    <p:sldId id="285" r:id="rId13"/>
    <p:sldId id="267" r:id="rId14"/>
    <p:sldId id="292" r:id="rId15"/>
    <p:sldId id="291" r:id="rId16"/>
    <p:sldId id="293" r:id="rId17"/>
    <p:sldId id="279" r:id="rId18"/>
    <p:sldId id="270" r:id="rId19"/>
    <p:sldId id="302" r:id="rId20"/>
    <p:sldId id="304" r:id="rId21"/>
    <p:sldId id="298"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s, Subir" initials="DS" lastIdx="1" clrIdx="0">
    <p:extLst>
      <p:ext uri="{19B8F6BF-5375-455C-9EA6-DF929625EA0E}">
        <p15:presenceInfo xmlns:p15="http://schemas.microsoft.com/office/powerpoint/2012/main" userId="S-1-5-21-2516362485-2315034880-3496289929-2358" providerId="AD"/>
      </p:ext>
    </p:extLst>
  </p:cmAuthor>
  <p:cmAuthor id="2" name="singh" initials="SRP" lastIdx="1" clrIdx="1">
    <p:extLst>
      <p:ext uri="{19B8F6BF-5375-455C-9EA6-DF929625EA0E}">
        <p15:presenceInfo xmlns:p15="http://schemas.microsoft.com/office/powerpoint/2012/main" userId="sing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468" autoAdjust="0"/>
    <p:restoredTop sz="86410" autoAdjust="0"/>
  </p:normalViewPr>
  <p:slideViewPr>
    <p:cSldViewPr>
      <p:cViewPr varScale="1">
        <p:scale>
          <a:sx n="57" d="100"/>
          <a:sy n="57" d="100"/>
        </p:scale>
        <p:origin x="588" y="39"/>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sorterViewPr>
    <p:cViewPr varScale="1">
      <p:scale>
        <a:sx n="1" d="1"/>
        <a:sy n="1" d="1"/>
      </p:scale>
      <p:origin x="0" y="-5550"/>
    </p:cViewPr>
  </p:sorterViewPr>
  <p:notesViewPr>
    <p:cSldViewPr>
      <p:cViewPr varScale="1">
        <p:scale>
          <a:sx n="49" d="100"/>
          <a:sy n="49" d="100"/>
        </p:scale>
        <p:origin x="2721" y="4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10</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460979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11</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894638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12</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3930493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13</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295705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14</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0839259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15</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278378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16</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4327270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smtClean="0"/>
              <a:t>doc.: IEEE 802.11-yy/xxxxr0</a:t>
            </a:r>
            <a:endParaRPr lang="en-US" dirty="0"/>
          </a:p>
        </p:txBody>
      </p:sp>
      <p:sp>
        <p:nvSpPr>
          <p:cNvPr id="5" name="Date Placeholder 4"/>
          <p:cNvSpPr>
            <a:spLocks noGrp="1"/>
          </p:cNvSpPr>
          <p:nvPr>
            <p:ph type="dt" idx="11"/>
          </p:nvPr>
        </p:nvSpPr>
        <p:spPr/>
        <p:txBody>
          <a:bodyPr/>
          <a:lstStyle/>
          <a:p>
            <a:r>
              <a:rPr lang="en-US" dirty="0" smtClean="0"/>
              <a:t>Month Year</a:t>
            </a:r>
            <a:endParaRPr lang="en-US" dirty="0"/>
          </a:p>
        </p:txBody>
      </p:sp>
      <p:sp>
        <p:nvSpPr>
          <p:cNvPr id="6" name="Footer Placeholder 5"/>
          <p:cNvSpPr>
            <a:spLocks noGrp="1"/>
          </p:cNvSpPr>
          <p:nvPr>
            <p:ph type="ftr" idx="12"/>
          </p:nvPr>
        </p:nvSpPr>
        <p:spPr/>
        <p:txBody>
          <a:bodyPr/>
          <a:lstStyle/>
          <a:p>
            <a:r>
              <a:rPr lang="en-US" dirty="0" smtClean="0"/>
              <a:t>John Doe, Some Company</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986079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smtClean="0"/>
              <a:t>doc.: IEEE 802.11-yy/xxxxr0</a:t>
            </a:r>
            <a:endParaRPr lang="en-US" dirty="0"/>
          </a:p>
        </p:txBody>
      </p:sp>
      <p:sp>
        <p:nvSpPr>
          <p:cNvPr id="5" name="Date Placeholder 4"/>
          <p:cNvSpPr>
            <a:spLocks noGrp="1"/>
          </p:cNvSpPr>
          <p:nvPr>
            <p:ph type="dt" idx="11"/>
          </p:nvPr>
        </p:nvSpPr>
        <p:spPr/>
        <p:txBody>
          <a:bodyPr/>
          <a:lstStyle/>
          <a:p>
            <a:r>
              <a:rPr lang="en-US" dirty="0" smtClean="0"/>
              <a:t>Month Year</a:t>
            </a:r>
            <a:endParaRPr lang="en-US" dirty="0"/>
          </a:p>
        </p:txBody>
      </p:sp>
      <p:sp>
        <p:nvSpPr>
          <p:cNvPr id="6" name="Footer Placeholder 5"/>
          <p:cNvSpPr>
            <a:spLocks noGrp="1"/>
          </p:cNvSpPr>
          <p:nvPr>
            <p:ph type="ftr" idx="12"/>
          </p:nvPr>
        </p:nvSpPr>
        <p:spPr/>
        <p:txBody>
          <a:bodyPr/>
          <a:lstStyle/>
          <a:p>
            <a:r>
              <a:rPr lang="en-US" dirty="0" smtClean="0"/>
              <a:t>John Doe, Some Company</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794704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19</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42716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smtClean="0"/>
              <a:t>doc.: IEEE 802.11-yy/xxxxr0</a:t>
            </a:r>
            <a:endParaRPr lang="en-US" dirty="0"/>
          </a:p>
        </p:txBody>
      </p:sp>
      <p:sp>
        <p:nvSpPr>
          <p:cNvPr id="5" name="Date Placeholder 4"/>
          <p:cNvSpPr>
            <a:spLocks noGrp="1"/>
          </p:cNvSpPr>
          <p:nvPr>
            <p:ph type="dt" idx="11"/>
          </p:nvPr>
        </p:nvSpPr>
        <p:spPr/>
        <p:txBody>
          <a:bodyPr/>
          <a:lstStyle/>
          <a:p>
            <a:r>
              <a:rPr lang="en-US" dirty="0" smtClean="0"/>
              <a:t>Month Year</a:t>
            </a:r>
            <a:endParaRPr lang="en-US" dirty="0"/>
          </a:p>
        </p:txBody>
      </p:sp>
      <p:sp>
        <p:nvSpPr>
          <p:cNvPr id="6" name="Footer Placeholder 5"/>
          <p:cNvSpPr>
            <a:spLocks noGrp="1"/>
          </p:cNvSpPr>
          <p:nvPr>
            <p:ph type="ftr" idx="12"/>
          </p:nvPr>
        </p:nvSpPr>
        <p:spPr/>
        <p:txBody>
          <a:bodyPr/>
          <a:lstStyle/>
          <a:p>
            <a:r>
              <a:rPr lang="en-US" dirty="0" smtClean="0"/>
              <a:t>John Doe, Some Company</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18535949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4</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 typeface="Arial" panose="020B0604020202020204" pitchFamily="34" charset="0"/>
              <a:buChar char="•"/>
            </a:pPr>
            <a:r>
              <a:rPr lang="en-US" dirty="0" smtClean="0"/>
              <a:t>GETS and WPS are</a:t>
            </a:r>
            <a:r>
              <a:rPr lang="en-US" baseline="0" dirty="0" smtClean="0"/>
              <a:t> </a:t>
            </a:r>
            <a:r>
              <a:rPr lang="en-US" dirty="0" smtClean="0"/>
              <a:t>the USA instantiation of ETS, a national service, providing priority telecommunications to the ETS-authorized user in times of disaster and emergency defined in ITU-T E.107. </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NS</a:t>
            </a:r>
            <a:r>
              <a:rPr lang="en-US" baseline="0" dirty="0" smtClean="0"/>
              <a:t>/</a:t>
            </a:r>
            <a:r>
              <a:rPr lang="en-US" dirty="0" smtClean="0"/>
              <a:t>EP NGN</a:t>
            </a:r>
            <a:r>
              <a:rPr lang="en-US" baseline="0" dirty="0" smtClean="0"/>
              <a:t> </a:t>
            </a:r>
            <a:r>
              <a:rPr lang="en-US" dirty="0" smtClean="0"/>
              <a:t>PS are the evolution of legacy GETS and WPS for NGN.</a:t>
            </a:r>
          </a:p>
          <a:p>
            <a:pPr marL="0" indent="0">
              <a:buFont typeface="Arial" panose="020B0604020202020204" pitchFamily="34" charset="0"/>
              <a:buNone/>
            </a:pPr>
            <a:endParaRPr lang="en-US" dirty="0" smtClean="0"/>
          </a:p>
          <a:p>
            <a:pPr marL="171450" indent="-171450">
              <a:buFont typeface="Arial" panose="020B0604020202020204" pitchFamily="34" charset="0"/>
              <a:buChar char="•"/>
            </a:pPr>
            <a:r>
              <a:rPr lang="en-US" dirty="0" smtClean="0"/>
              <a:t>NS</a:t>
            </a:r>
            <a:r>
              <a:rPr lang="en-US" baseline="0" dirty="0" smtClean="0"/>
              <a:t>/</a:t>
            </a:r>
            <a:r>
              <a:rPr lang="en-US" dirty="0" smtClean="0"/>
              <a:t>EP NGN</a:t>
            </a:r>
            <a:r>
              <a:rPr lang="en-US" baseline="0" dirty="0" smtClean="0"/>
              <a:t> </a:t>
            </a:r>
            <a:r>
              <a:rPr lang="en-US" dirty="0" smtClean="0"/>
              <a:t>PS based on MPS specified in 3GPP since Release 8 for 4G.  Continues to be supported in 3GPP 5G specifications. </a:t>
            </a:r>
          </a:p>
          <a:p>
            <a:endParaRPr lang="en-US" dirty="0" smtClean="0"/>
          </a:p>
          <a:p>
            <a:endParaRPr lang="en-US" dirty="0" smtClean="0"/>
          </a:p>
          <a:p>
            <a:r>
              <a:rPr lang="en-US" dirty="0" smtClean="0"/>
              <a:t>GETS: This priority service enables users to have end-to-end priority on the landline network, historically offering users more than a 95 percentile call completion rate during periods of network congestion. DHS currently offers this service to over 390,000 users.</a:t>
            </a:r>
          </a:p>
          <a:p>
            <a:endParaRPr lang="en-US" dirty="0" smtClean="0"/>
          </a:p>
          <a:p>
            <a:r>
              <a:rPr lang="en-US" dirty="0" smtClean="0"/>
              <a:t>WPS:  WPS is the wireless complement to GETS, providing users with priority communication over the wireless networks and offering users more than a 90 percentile call completion rate during higher call volumes. DHS currently offers this service to over 300,000 users. </a:t>
            </a:r>
          </a:p>
          <a:p>
            <a:endParaRPr lang="en-US" dirty="0" smtClean="0"/>
          </a:p>
          <a:p>
            <a:r>
              <a:rPr lang="en-US" dirty="0" smtClean="0"/>
              <a:t>TSP:</a:t>
            </a:r>
            <a:r>
              <a:rPr lang="en-US" baseline="0" dirty="0" smtClean="0"/>
              <a:t> TSP is a program that authorizes NS/EP organizations to receive priority repair and installation of vital voice and data circuits or other telecommunications services. TSP enables telecommunications carriers to prioritize the restoration, recovery and reconstitution of critical circuits and voice capabilities in the event of a disaster. </a:t>
            </a:r>
          </a:p>
          <a:p>
            <a:endParaRPr lang="en-US" baseline="0" dirty="0" smtClean="0"/>
          </a:p>
          <a:p>
            <a:r>
              <a:rPr lang="en-US" baseline="0" dirty="0" smtClean="0"/>
              <a:t>NGN: </a:t>
            </a:r>
            <a:r>
              <a:rPr lang="en-US" dirty="0" smtClean="0"/>
              <a:t>Next Generation Network Priority Services (NGN-PS) is a DHS acquisition program that will enable users to have priority voice, data, and video communications as the communications networks evolve. ECD is leading the development of priority services for voice over Internet Protocol (VoIP) based networks and will continue planning for data and video priority </a:t>
            </a:r>
            <a:endParaRPr lang="en-US" dirty="0"/>
          </a:p>
        </p:txBody>
      </p:sp>
    </p:spTree>
    <p:extLst>
      <p:ext uri="{BB962C8B-B14F-4D97-AF65-F5344CB8AC3E}">
        <p14:creationId xmlns:p14="http://schemas.microsoft.com/office/powerpoint/2010/main" val="26748621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5</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930491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smtClean="0"/>
              <a:t>doc.: IEEE 802.11-yy/xxxxr0</a:t>
            </a:r>
            <a:endParaRPr lang="en-US" dirty="0"/>
          </a:p>
        </p:txBody>
      </p:sp>
      <p:sp>
        <p:nvSpPr>
          <p:cNvPr id="5" name="Date Placeholder 4"/>
          <p:cNvSpPr>
            <a:spLocks noGrp="1"/>
          </p:cNvSpPr>
          <p:nvPr>
            <p:ph type="dt" idx="11"/>
          </p:nvPr>
        </p:nvSpPr>
        <p:spPr/>
        <p:txBody>
          <a:bodyPr/>
          <a:lstStyle/>
          <a:p>
            <a:r>
              <a:rPr lang="en-US" dirty="0" smtClean="0"/>
              <a:t>Month Year</a:t>
            </a:r>
            <a:endParaRPr lang="en-US" dirty="0"/>
          </a:p>
        </p:txBody>
      </p:sp>
      <p:sp>
        <p:nvSpPr>
          <p:cNvPr id="6" name="Footer Placeholder 5"/>
          <p:cNvSpPr>
            <a:spLocks noGrp="1"/>
          </p:cNvSpPr>
          <p:nvPr>
            <p:ph type="ftr" idx="12"/>
          </p:nvPr>
        </p:nvSpPr>
        <p:spPr/>
        <p:txBody>
          <a:bodyPr/>
          <a:lstStyle/>
          <a:p>
            <a:r>
              <a:rPr lang="en-US" dirty="0" smtClean="0"/>
              <a:t>John Doe, Some Company</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3622519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7</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3509726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8</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1791179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9</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292718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Subir Das, Perspecta Labs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Subir Das, Perspecta Labs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
        <p:nvSpPr>
          <p:cNvPr id="4" name="Date Placeholder 3"/>
          <p:cNvSpPr>
            <a:spLocks noGrp="1"/>
          </p:cNvSpPr>
          <p:nvPr>
            <p:ph type="dt" idx="10"/>
          </p:nvPr>
        </p:nvSpPr>
        <p:spPr/>
        <p:txBody>
          <a:bodyPr/>
          <a:lstStyle>
            <a:lvl1pPr>
              <a:defRPr/>
            </a:lvl1pPr>
          </a:lstStyle>
          <a:p>
            <a:r>
              <a:rPr lang="en-US" dirty="0" smtClean="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Subir Das, Perspecta Labs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November 2019</a:t>
            </a:r>
            <a:endParaRPr lang="en-GB" dirty="0"/>
          </a:p>
        </p:txBody>
      </p:sp>
      <p:sp>
        <p:nvSpPr>
          <p:cNvPr id="6" name="Footer Placeholder 5"/>
          <p:cNvSpPr>
            <a:spLocks noGrp="1"/>
          </p:cNvSpPr>
          <p:nvPr>
            <p:ph type="ftr" idx="11"/>
          </p:nvPr>
        </p:nvSpPr>
        <p:spPr/>
        <p:txBody>
          <a:bodyPr/>
          <a:lstStyle>
            <a:lvl1pPr>
              <a:defRPr/>
            </a:lvl1pPr>
          </a:lstStyle>
          <a:p>
            <a:r>
              <a:rPr lang="en-GB" dirty="0" smtClean="0"/>
              <a:t>Subir Das, Perspecta Labs</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November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smtClean="0"/>
              <a:t>Subir Das, Perspecta Labs</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November 2019</a:t>
            </a:r>
            <a:endParaRPr lang="en-GB" dirty="0"/>
          </a:p>
        </p:txBody>
      </p:sp>
      <p:sp>
        <p:nvSpPr>
          <p:cNvPr id="4" name="Footer Placeholder 3"/>
          <p:cNvSpPr>
            <a:spLocks noGrp="1"/>
          </p:cNvSpPr>
          <p:nvPr>
            <p:ph type="ftr" idx="11"/>
          </p:nvPr>
        </p:nvSpPr>
        <p:spPr/>
        <p:txBody>
          <a:bodyPr/>
          <a:lstStyle>
            <a:lvl1pPr>
              <a:defRPr/>
            </a:lvl1pPr>
          </a:lstStyle>
          <a:p>
            <a:r>
              <a:rPr lang="en-GB" dirty="0" smtClean="0"/>
              <a:t>Subir Das, Perspecta Labs</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November 2019</a:t>
            </a:r>
            <a:endParaRPr lang="en-GB" dirty="0"/>
          </a:p>
        </p:txBody>
      </p:sp>
      <p:sp>
        <p:nvSpPr>
          <p:cNvPr id="3" name="Footer Placeholder 2"/>
          <p:cNvSpPr>
            <a:spLocks noGrp="1"/>
          </p:cNvSpPr>
          <p:nvPr>
            <p:ph type="ftr" idx="11"/>
          </p:nvPr>
        </p:nvSpPr>
        <p:spPr/>
        <p:txBody>
          <a:bodyPr/>
          <a:lstStyle>
            <a:lvl1pPr>
              <a:defRPr/>
            </a:lvl1pPr>
          </a:lstStyle>
          <a:p>
            <a:r>
              <a:rPr lang="en-GB" dirty="0" smtClean="0"/>
              <a:t>Subir Das, Perspecta Labs</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Subir Das, Perspecta Labs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Subir Das, Perspecta Labs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Subir Das, Perspecta Labs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802.11-19/1901r4</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dhs.gov/cisa/emergency-communications-division-priority-telecommunications-services"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www.fcc.gov/about-fcc/advisory-committees/communications-security-reliability-and-interoperability-2"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7.jp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69022"/>
            <a:ext cx="10896600" cy="12541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Priority Access Support in IEEE 802.11be: What and Why? </a:t>
            </a:r>
            <a:endParaRPr lang="en-GB" dirty="0"/>
          </a:p>
        </p:txBody>
      </p:sp>
      <p:sp>
        <p:nvSpPr>
          <p:cNvPr id="3074" name="Rectangle 2"/>
          <p:cNvSpPr>
            <a:spLocks noGrp="1" noChangeArrowheads="1"/>
          </p:cNvSpPr>
          <p:nvPr>
            <p:ph type="subTitle" idx="1"/>
          </p:nvPr>
        </p:nvSpPr>
        <p:spPr>
          <a:xfrm>
            <a:off x="1600200" y="15430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2019-11-10</a:t>
            </a:r>
            <a:endParaRPr lang="en-GB" sz="2000" b="0" dirty="0"/>
          </a:p>
        </p:txBody>
      </p:sp>
      <p:sp>
        <p:nvSpPr>
          <p:cNvPr id="6" name="Date Placeholder 3"/>
          <p:cNvSpPr>
            <a:spLocks noGrp="1"/>
          </p:cNvSpPr>
          <p:nvPr>
            <p:ph type="dt" idx="10"/>
          </p:nvPr>
        </p:nvSpPr>
        <p:spPr/>
        <p:txBody>
          <a:bodyPr/>
          <a:lstStyle/>
          <a:p>
            <a:r>
              <a:rPr lang="en-US" dirty="0" smtClean="0"/>
              <a:t>November 2019</a:t>
            </a:r>
            <a:endParaRPr lang="en-GB" dirty="0"/>
          </a:p>
        </p:txBody>
      </p:sp>
      <p:sp>
        <p:nvSpPr>
          <p:cNvPr id="7" name="Footer Placeholder 4"/>
          <p:cNvSpPr>
            <a:spLocks noGrp="1"/>
          </p:cNvSpPr>
          <p:nvPr>
            <p:ph type="ftr" idx="11"/>
          </p:nvPr>
        </p:nvSpPr>
        <p:spPr/>
        <p:txBody>
          <a:bodyPr/>
          <a:lstStyle/>
          <a:p>
            <a:r>
              <a:rPr lang="en-GB" dirty="0" smtClean="0"/>
              <a:t>Subir Das, Perspecta Labs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356369910"/>
              </p:ext>
            </p:extLst>
          </p:nvPr>
        </p:nvGraphicFramePr>
        <p:xfrm>
          <a:off x="995363" y="2408238"/>
          <a:ext cx="9652000" cy="3627437"/>
        </p:xfrm>
        <a:graphic>
          <a:graphicData uri="http://schemas.openxmlformats.org/presentationml/2006/ole">
            <mc:AlternateContent xmlns:mc="http://schemas.openxmlformats.org/markup-compatibility/2006">
              <mc:Choice xmlns:v="urn:schemas-microsoft-com:vml" Requires="v">
                <p:oleObj spid="_x0000_s3304" name="Document" r:id="rId4" imgW="10497418" imgH="3949815" progId="Word.Document.8">
                  <p:embed/>
                </p:oleObj>
              </mc:Choice>
              <mc:Fallback>
                <p:oleObj name="Document" r:id="rId4" imgW="10497418" imgH="3949815" progId="Word.Document.8">
                  <p:embed/>
                  <p:pic>
                    <p:nvPicPr>
                      <p:cNvPr id="0" name="Picture 3"/>
                      <p:cNvPicPr>
                        <a:picLocks noChangeAspect="1" noChangeArrowheads="1"/>
                      </p:cNvPicPr>
                      <p:nvPr/>
                    </p:nvPicPr>
                    <p:blipFill>
                      <a:blip r:embed="rId5"/>
                      <a:srcRect/>
                      <a:stretch>
                        <a:fillRect/>
                      </a:stretch>
                    </p:blipFill>
                    <p:spPr bwMode="auto">
                      <a:xfrm>
                        <a:off x="995363" y="2408238"/>
                        <a:ext cx="9652000" cy="3627437"/>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1219200" y="718067"/>
            <a:ext cx="10058400" cy="91995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solidFill>
                  <a:schemeClr val="tx1"/>
                </a:solidFill>
              </a:rPr>
              <a:t>  What are the Gaps?</a:t>
            </a:r>
            <a:endParaRPr lang="en-GB" dirty="0">
              <a:solidFill>
                <a:schemeClr val="tx1"/>
              </a:solidFill>
            </a:endParaRP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10</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
        <p:nvSpPr>
          <p:cNvPr id="8" name="Content Placeholder 2"/>
          <p:cNvSpPr>
            <a:spLocks noGrp="1"/>
          </p:cNvSpPr>
          <p:nvPr>
            <p:ph idx="1"/>
          </p:nvPr>
        </p:nvSpPr>
        <p:spPr>
          <a:xfrm>
            <a:off x="1278467" y="1638019"/>
            <a:ext cx="10439400" cy="4651139"/>
          </a:xfrm>
        </p:spPr>
        <p:txBody>
          <a:bodyPr/>
          <a:lstStyle/>
          <a:p>
            <a:pPr marL="457200" lvl="1" indent="0" algn="just"/>
            <a:endParaRPr lang="en-US" altLang="en-US" dirty="0">
              <a:solidFill>
                <a:schemeClr val="tx1"/>
              </a:solidFill>
            </a:endParaRPr>
          </a:p>
          <a:p>
            <a:pPr algn="just">
              <a:buFont typeface="Arial" panose="020B0604020202020204" pitchFamily="34" charset="0"/>
              <a:buChar char="•"/>
            </a:pPr>
            <a:r>
              <a:rPr lang="en-US" altLang="en-US" dirty="0" smtClean="0">
                <a:solidFill>
                  <a:schemeClr val="tx1"/>
                </a:solidFill>
              </a:rPr>
              <a:t>There is no mechanism available today by which an NS/EP priority services user STA can be assigned priority for accessing </a:t>
            </a:r>
            <a:r>
              <a:rPr lang="en-US" altLang="en-US" dirty="0">
                <a:solidFill>
                  <a:schemeClr val="tx1"/>
                </a:solidFill>
              </a:rPr>
              <a:t>a</a:t>
            </a:r>
            <a:r>
              <a:rPr lang="en-US" altLang="en-US" dirty="0" smtClean="0">
                <a:solidFill>
                  <a:schemeClr val="tx1"/>
                </a:solidFill>
              </a:rPr>
              <a:t> channel over other STAs during initial association</a:t>
            </a:r>
          </a:p>
          <a:p>
            <a:pPr lvl="1" algn="just">
              <a:buFont typeface="Arial" panose="020B0604020202020204" pitchFamily="34" charset="0"/>
              <a:buChar char="•"/>
            </a:pPr>
            <a:r>
              <a:rPr lang="en-US" altLang="en-US" dirty="0">
                <a:solidFill>
                  <a:schemeClr val="tx1"/>
                </a:solidFill>
              </a:rPr>
              <a:t>As an example, 3GPP RAN </a:t>
            </a:r>
            <a:r>
              <a:rPr lang="en-US" altLang="en-US" dirty="0" smtClean="0">
                <a:solidFill>
                  <a:schemeClr val="tx1"/>
                </a:solidFill>
              </a:rPr>
              <a:t>defines special access class (4G) and access identity (5G) to allow high priority access during the initial attach on the air interface for NS/EP priority services users</a:t>
            </a:r>
          </a:p>
          <a:p>
            <a:pPr marL="457200" lvl="1" indent="0" algn="just"/>
            <a:endParaRPr lang="en-US" altLang="en-US" dirty="0">
              <a:solidFill>
                <a:schemeClr val="tx1"/>
              </a:solidFill>
            </a:endParaRPr>
          </a:p>
          <a:p>
            <a:pPr algn="just">
              <a:buFont typeface="Arial" panose="020B0604020202020204" pitchFamily="34" charset="0"/>
              <a:buChar char="•"/>
            </a:pPr>
            <a:r>
              <a:rPr lang="en-US" altLang="en-US" dirty="0" smtClean="0">
                <a:solidFill>
                  <a:schemeClr val="tx1"/>
                </a:solidFill>
              </a:rPr>
              <a:t>There is no means by which a NS/EP priority services user STA can be mapped to a priority QoS class over other STAs during data transmission after the channel access </a:t>
            </a:r>
            <a:endParaRPr lang="en-US" altLang="en-US" dirty="0">
              <a:solidFill>
                <a:schemeClr val="tx1"/>
              </a:solidFill>
            </a:endParaRPr>
          </a:p>
          <a:p>
            <a:pPr marL="0" indent="0" algn="just"/>
            <a:endParaRPr lang="en-US" altLang="en-US" dirty="0" smtClean="0">
              <a:solidFill>
                <a:schemeClr val="tx1"/>
              </a:solidFill>
            </a:endParaRPr>
          </a:p>
          <a:p>
            <a:pPr algn="just">
              <a:buFont typeface="Arial" panose="020B0604020202020204" pitchFamily="34" charset="0"/>
              <a:buChar char="•"/>
            </a:pPr>
            <a:endParaRPr lang="en-US" altLang="en-US" dirty="0">
              <a:solidFill>
                <a:schemeClr val="tx1"/>
              </a:solidFill>
            </a:endParaRPr>
          </a:p>
          <a:p>
            <a:pPr algn="just">
              <a:buFont typeface="Arial" panose="020B0604020202020204" pitchFamily="34" charset="0"/>
              <a:buChar char="•"/>
            </a:pPr>
            <a:endParaRPr lang="en-US" altLang="en-US" dirty="0" smtClean="0">
              <a:solidFill>
                <a:schemeClr val="tx1"/>
              </a:solidFill>
            </a:endParaRPr>
          </a:p>
        </p:txBody>
      </p:sp>
    </p:spTree>
    <p:extLst>
      <p:ext uri="{BB962C8B-B14F-4D97-AF65-F5344CB8AC3E}">
        <p14:creationId xmlns:p14="http://schemas.microsoft.com/office/powerpoint/2010/main" val="1326800703"/>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1065438" y="783019"/>
            <a:ext cx="9677401" cy="91995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What Capabilities are Needed to Enable NS/EP Priority Service? </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11</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
        <p:nvSpPr>
          <p:cNvPr id="8" name="Content Placeholder 2"/>
          <p:cNvSpPr>
            <a:spLocks noGrp="1"/>
          </p:cNvSpPr>
          <p:nvPr>
            <p:ph idx="1"/>
          </p:nvPr>
        </p:nvSpPr>
        <p:spPr>
          <a:xfrm>
            <a:off x="1447800" y="2133600"/>
            <a:ext cx="9448800" cy="2819400"/>
          </a:xfrm>
        </p:spPr>
        <p:txBody>
          <a:bodyPr/>
          <a:lstStyle/>
          <a:p>
            <a:pPr algn="just">
              <a:buFont typeface="Arial" panose="020B0604020202020204" pitchFamily="34" charset="0"/>
              <a:buChar char="•"/>
            </a:pPr>
            <a:r>
              <a:rPr lang="en-US" altLang="en-US" sz="2800" b="1" dirty="0" smtClean="0"/>
              <a:t>Priority Channel access for NS/EP user STA </a:t>
            </a:r>
          </a:p>
          <a:p>
            <a:pPr marL="0" indent="0" algn="just"/>
            <a:endParaRPr lang="en-US" altLang="en-US" sz="2800" b="1" dirty="0" smtClean="0"/>
          </a:p>
          <a:p>
            <a:pPr algn="just">
              <a:buFont typeface="Arial" panose="020B0604020202020204" pitchFamily="34" charset="0"/>
              <a:buChar char="•"/>
            </a:pPr>
            <a:r>
              <a:rPr lang="en-US" altLang="en-US" sz="2800" b="1" dirty="0" smtClean="0"/>
              <a:t>Admission control based on NS/EP Priority </a:t>
            </a:r>
          </a:p>
          <a:p>
            <a:pPr marL="0" indent="0" algn="just"/>
            <a:endParaRPr lang="en-US" altLang="en-US" sz="2800" b="1" dirty="0"/>
          </a:p>
          <a:p>
            <a:pPr algn="just">
              <a:buFont typeface="Arial" panose="020B0604020202020204" pitchFamily="34" charset="0"/>
              <a:buChar char="•"/>
            </a:pPr>
            <a:r>
              <a:rPr lang="en-US" altLang="en-US" sz="2800" b="1" dirty="0" smtClean="0"/>
              <a:t>QoS treatment/</a:t>
            </a:r>
            <a:r>
              <a:rPr lang="en-US" altLang="en-US" sz="2800" dirty="0" smtClean="0"/>
              <a:t>mapping</a:t>
            </a:r>
            <a:r>
              <a:rPr lang="en-US" altLang="en-US" sz="2800" b="1" dirty="0" smtClean="0"/>
              <a:t> </a:t>
            </a:r>
            <a:r>
              <a:rPr lang="en-US" altLang="en-US" sz="2800" dirty="0" smtClean="0"/>
              <a:t>based on NS/EP Priority  </a:t>
            </a:r>
            <a:r>
              <a:rPr lang="en-US" altLang="en-US" sz="2800" b="1" dirty="0" smtClean="0"/>
              <a:t> </a:t>
            </a:r>
          </a:p>
        </p:txBody>
      </p:sp>
      <p:sp>
        <p:nvSpPr>
          <p:cNvPr id="7" name="Text Box 4"/>
          <p:cNvSpPr txBox="1">
            <a:spLocks noChangeArrowheads="1"/>
          </p:cNvSpPr>
          <p:nvPr/>
        </p:nvSpPr>
        <p:spPr bwMode="auto">
          <a:xfrm>
            <a:off x="762000" y="5181600"/>
            <a:ext cx="10591800" cy="830997"/>
          </a:xfrm>
          <a:prstGeom prst="rect">
            <a:avLst/>
          </a:prstGeom>
          <a:solidFill>
            <a:schemeClr val="accent6"/>
          </a:solidFill>
          <a:ln w="12700">
            <a:solidFill>
              <a:schemeClr val="tx1"/>
            </a:solidFill>
            <a:miter lim="800000"/>
            <a:headEnd type="none" w="sm" len="sm"/>
            <a:tailEnd type="none" w="sm" len="sm"/>
          </a:ln>
          <a:effectLs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600" b="1" dirty="0" smtClean="0">
                <a:solidFill>
                  <a:schemeClr val="bg1"/>
                </a:solidFill>
                <a:latin typeface="+mn-lt"/>
              </a:rPr>
              <a:t>The goal is NOT to standardize an end-to-end service guarantee and anything related to higher layer services.  The goal is to provide enough knobs at the PHY/MAC layers so that NS/EP priority services user STA can access the channel and data/message transmission obtains priority over other STAs in presence of Wi-Fi access network congestion. </a:t>
            </a:r>
            <a:endParaRPr lang="en-US" altLang="en-US" sz="1600" b="1" dirty="0">
              <a:solidFill>
                <a:schemeClr val="bg1"/>
              </a:solidFill>
              <a:latin typeface="+mn-lt"/>
            </a:endParaRPr>
          </a:p>
        </p:txBody>
      </p:sp>
    </p:spTree>
    <p:extLst>
      <p:ext uri="{BB962C8B-B14F-4D97-AF65-F5344CB8AC3E}">
        <p14:creationId xmlns:p14="http://schemas.microsoft.com/office/powerpoint/2010/main" val="364022947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1600200" y="732600"/>
            <a:ext cx="9677401" cy="91995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Priority Channel Access  </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12</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
        <p:nvSpPr>
          <p:cNvPr id="8" name="Content Placeholder 2"/>
          <p:cNvSpPr>
            <a:spLocks noGrp="1"/>
          </p:cNvSpPr>
          <p:nvPr>
            <p:ph idx="1"/>
          </p:nvPr>
        </p:nvSpPr>
        <p:spPr>
          <a:xfrm>
            <a:off x="1295400" y="1879566"/>
            <a:ext cx="10210800" cy="3302034"/>
          </a:xfrm>
        </p:spPr>
        <p:txBody>
          <a:bodyPr/>
          <a:lstStyle/>
          <a:p>
            <a:pPr algn="just">
              <a:buFont typeface="Arial" panose="020B0604020202020204" pitchFamily="34" charset="0"/>
              <a:buChar char="•"/>
            </a:pPr>
            <a:r>
              <a:rPr lang="en-US" altLang="en-US" sz="2800" b="1" dirty="0" smtClean="0"/>
              <a:t>Priority Channel access during initial association </a:t>
            </a:r>
          </a:p>
          <a:p>
            <a:pPr lvl="1" algn="just">
              <a:buFont typeface="Arial" panose="020B0604020202020204" pitchFamily="34" charset="0"/>
              <a:buChar char="•"/>
            </a:pPr>
            <a:r>
              <a:rPr lang="en-US" altLang="en-US" sz="2400" b="1" dirty="0" smtClean="0"/>
              <a:t>NS/EP priority services user STA should be identified and given priority over other STAs during initial association</a:t>
            </a:r>
          </a:p>
          <a:p>
            <a:pPr marL="457200" lvl="1" indent="0" algn="just"/>
            <a:endParaRPr lang="en-US" altLang="en-US" sz="2400" b="1" dirty="0" smtClean="0"/>
          </a:p>
          <a:p>
            <a:pPr algn="just">
              <a:buFont typeface="Arial" panose="020B0604020202020204" pitchFamily="34" charset="0"/>
              <a:buChar char="•"/>
            </a:pPr>
            <a:r>
              <a:rPr lang="en-US" altLang="en-US" sz="2800" b="1" dirty="0" smtClean="0"/>
              <a:t>Priority Channel access during data transmission </a:t>
            </a:r>
          </a:p>
          <a:p>
            <a:pPr lvl="1" algn="just">
              <a:buFont typeface="Arial" panose="020B0604020202020204" pitchFamily="34" charset="0"/>
              <a:buChar char="•"/>
            </a:pPr>
            <a:r>
              <a:rPr lang="en-US" altLang="en-US" sz="2400" b="1" dirty="0" smtClean="0"/>
              <a:t>NS/EP priority services user STA should have Priority </a:t>
            </a:r>
            <a:r>
              <a:rPr lang="en-US" altLang="en-US" sz="2400" b="1" dirty="0"/>
              <a:t>C</a:t>
            </a:r>
            <a:r>
              <a:rPr lang="en-US" altLang="en-US" sz="2400" b="1" dirty="0" smtClean="0"/>
              <a:t>hannel access over other STAs when a data transmission is warranted </a:t>
            </a:r>
            <a:r>
              <a:rPr lang="en-US" altLang="en-US" sz="2400" b="1" dirty="0" smtClean="0">
                <a:solidFill>
                  <a:schemeClr val="tx1"/>
                </a:solidFill>
              </a:rPr>
              <a:t>for an NS/EP priority services session</a:t>
            </a:r>
          </a:p>
          <a:p>
            <a:pPr marL="0" indent="0" algn="just"/>
            <a:endParaRPr lang="en-US" altLang="en-US" sz="2800" b="1" dirty="0" smtClean="0"/>
          </a:p>
          <a:p>
            <a:pPr marL="0" indent="0" algn="just"/>
            <a:endParaRPr lang="en-US" altLang="en-US" sz="2800" b="1" dirty="0" smtClean="0"/>
          </a:p>
        </p:txBody>
      </p:sp>
      <p:sp>
        <p:nvSpPr>
          <p:cNvPr id="7" name="Text Box 4"/>
          <p:cNvSpPr txBox="1">
            <a:spLocks noChangeArrowheads="1"/>
          </p:cNvSpPr>
          <p:nvPr/>
        </p:nvSpPr>
        <p:spPr bwMode="auto">
          <a:xfrm>
            <a:off x="1143000" y="5638800"/>
            <a:ext cx="10287000" cy="646331"/>
          </a:xfrm>
          <a:prstGeom prst="rect">
            <a:avLst/>
          </a:prstGeom>
          <a:solidFill>
            <a:schemeClr val="accent6"/>
          </a:solidFill>
          <a:ln w="12700">
            <a:solidFill>
              <a:schemeClr val="tx1"/>
            </a:solidFill>
            <a:miter lim="800000"/>
            <a:headEnd type="none" w="sm" len="sm"/>
            <a:tailEnd type="none" w="sm" len="sm"/>
          </a:ln>
          <a:effectLs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800" b="1" dirty="0" smtClean="0">
                <a:solidFill>
                  <a:schemeClr val="bg1"/>
                </a:solidFill>
                <a:latin typeface="+mn-lt"/>
              </a:rPr>
              <a:t>Note: In </a:t>
            </a:r>
            <a:r>
              <a:rPr lang="en-US" altLang="en-US" sz="1800" b="1" dirty="0">
                <a:solidFill>
                  <a:schemeClr val="bg1"/>
                </a:solidFill>
                <a:latin typeface="+mn-lt"/>
              </a:rPr>
              <a:t>normal scenario </a:t>
            </a:r>
            <a:r>
              <a:rPr lang="en-US" altLang="en-US" sz="1800" b="1" dirty="0" smtClean="0">
                <a:solidFill>
                  <a:schemeClr val="bg1"/>
                </a:solidFill>
                <a:latin typeface="+mn-lt"/>
              </a:rPr>
              <a:t>(no priority service is invoked due to congestion), all NS/EP priority services user STAs should have equal opportunity to access the channel similar to other STAs.</a:t>
            </a:r>
            <a:endParaRPr lang="en-US" altLang="en-US" sz="1800" b="1" dirty="0">
              <a:solidFill>
                <a:schemeClr val="bg1"/>
              </a:solidFill>
              <a:latin typeface="+mn-lt"/>
            </a:endParaRPr>
          </a:p>
        </p:txBody>
      </p:sp>
    </p:spTree>
    <p:extLst>
      <p:ext uri="{BB962C8B-B14F-4D97-AF65-F5344CB8AC3E}">
        <p14:creationId xmlns:p14="http://schemas.microsoft.com/office/powerpoint/2010/main" val="262697653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1600200" y="732600"/>
            <a:ext cx="9677401" cy="91995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Admission Control </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13</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
        <p:nvSpPr>
          <p:cNvPr id="8" name="Content Placeholder 2"/>
          <p:cNvSpPr>
            <a:spLocks noGrp="1"/>
          </p:cNvSpPr>
          <p:nvPr>
            <p:ph idx="1"/>
          </p:nvPr>
        </p:nvSpPr>
        <p:spPr>
          <a:xfrm>
            <a:off x="1087967" y="1879566"/>
            <a:ext cx="10723033" cy="3835434"/>
          </a:xfrm>
        </p:spPr>
        <p:txBody>
          <a:bodyPr/>
          <a:lstStyle/>
          <a:p>
            <a:pPr algn="just">
              <a:buFont typeface="Arial" panose="020B0604020202020204" pitchFamily="34" charset="0"/>
              <a:buChar char="•"/>
            </a:pPr>
            <a:r>
              <a:rPr lang="en-US" altLang="en-US" sz="2800" b="1" dirty="0" smtClean="0"/>
              <a:t>Priority </a:t>
            </a:r>
            <a:r>
              <a:rPr lang="en-US" altLang="en-US" sz="2800" dirty="0" smtClean="0"/>
              <a:t>Admission Control </a:t>
            </a:r>
            <a:r>
              <a:rPr lang="en-US" altLang="en-US" sz="2800" b="1" dirty="0" smtClean="0"/>
              <a:t>during initial association </a:t>
            </a:r>
          </a:p>
          <a:p>
            <a:pPr lvl="1" algn="just">
              <a:buFont typeface="Arial" panose="020B0604020202020204" pitchFamily="34" charset="0"/>
              <a:buChar char="•"/>
            </a:pPr>
            <a:r>
              <a:rPr lang="en-US" altLang="en-US" sz="2400" b="1" dirty="0" smtClean="0"/>
              <a:t>NS/EP priority services user STA should be admitted with higher priority over other STAs during initial association </a:t>
            </a:r>
          </a:p>
          <a:p>
            <a:pPr marL="457200" lvl="1" indent="0" algn="just"/>
            <a:endParaRPr lang="en-US" altLang="en-US" sz="2400" b="1" dirty="0" smtClean="0"/>
          </a:p>
          <a:p>
            <a:pPr algn="just">
              <a:buFont typeface="Arial" panose="020B0604020202020204" pitchFamily="34" charset="0"/>
              <a:buChar char="•"/>
            </a:pPr>
            <a:r>
              <a:rPr lang="en-US" altLang="en-US" sz="2800" b="1" dirty="0" smtClean="0"/>
              <a:t>Priority Admission Control during data transmission </a:t>
            </a:r>
          </a:p>
          <a:p>
            <a:pPr lvl="1" algn="just">
              <a:buFont typeface="Arial" panose="020B0604020202020204" pitchFamily="34" charset="0"/>
              <a:buChar char="•"/>
            </a:pPr>
            <a:r>
              <a:rPr lang="en-US" altLang="en-US" sz="2400" b="1" dirty="0" smtClean="0"/>
              <a:t>NS/EP priority services user STA should be admitted with higher priority over other STAs when a data transmission is warranted </a:t>
            </a:r>
            <a:r>
              <a:rPr lang="en-US" altLang="en-US" sz="2400" b="1" dirty="0">
                <a:solidFill>
                  <a:schemeClr val="tx1"/>
                </a:solidFill>
              </a:rPr>
              <a:t>for an NS/EP </a:t>
            </a:r>
            <a:r>
              <a:rPr lang="en-US" altLang="en-US" sz="2400" b="1" dirty="0" smtClean="0">
                <a:solidFill>
                  <a:schemeClr val="tx1"/>
                </a:solidFill>
              </a:rPr>
              <a:t>priority services session</a:t>
            </a:r>
          </a:p>
          <a:p>
            <a:pPr marL="0" indent="0" algn="just"/>
            <a:endParaRPr lang="en-US" altLang="en-US" sz="2800" b="1" dirty="0" smtClean="0"/>
          </a:p>
          <a:p>
            <a:pPr marL="0" indent="0" algn="just"/>
            <a:endParaRPr lang="en-US" altLang="en-US" sz="2800" b="1" dirty="0" smtClean="0"/>
          </a:p>
        </p:txBody>
      </p:sp>
    </p:spTree>
    <p:extLst>
      <p:ext uri="{BB962C8B-B14F-4D97-AF65-F5344CB8AC3E}">
        <p14:creationId xmlns:p14="http://schemas.microsoft.com/office/powerpoint/2010/main" val="7092894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1600200" y="732600"/>
            <a:ext cx="9677401" cy="91995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QoS Treatment/Mapping  </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14</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
        <p:nvSpPr>
          <p:cNvPr id="8" name="Content Placeholder 2"/>
          <p:cNvSpPr>
            <a:spLocks noGrp="1"/>
          </p:cNvSpPr>
          <p:nvPr>
            <p:ph idx="1"/>
          </p:nvPr>
        </p:nvSpPr>
        <p:spPr>
          <a:xfrm>
            <a:off x="1087967" y="1879566"/>
            <a:ext cx="10820400" cy="3759234"/>
          </a:xfrm>
        </p:spPr>
        <p:txBody>
          <a:bodyPr/>
          <a:lstStyle/>
          <a:p>
            <a:pPr algn="just">
              <a:buFont typeface="Arial" panose="020B0604020202020204" pitchFamily="34" charset="0"/>
              <a:buChar char="•"/>
            </a:pPr>
            <a:r>
              <a:rPr lang="en-US" altLang="en-US" sz="2800" dirty="0" smtClean="0"/>
              <a:t>QoS treatment/mapping </a:t>
            </a:r>
            <a:r>
              <a:rPr lang="en-US" altLang="en-US" sz="2800" b="1" dirty="0" smtClean="0"/>
              <a:t>during initial association </a:t>
            </a:r>
          </a:p>
          <a:p>
            <a:pPr lvl="1" algn="just">
              <a:buFont typeface="Arial" panose="020B0604020202020204" pitchFamily="34" charset="0"/>
              <a:buChar char="•"/>
            </a:pPr>
            <a:r>
              <a:rPr lang="en-US" altLang="en-US" sz="2400" b="1" dirty="0" smtClean="0"/>
              <a:t>NS/EP priority services STA should be mapped to a higher QoS access class over other STAs during initial association  </a:t>
            </a:r>
          </a:p>
          <a:p>
            <a:pPr marL="457200" lvl="1" indent="0" algn="just"/>
            <a:endParaRPr lang="en-US" altLang="en-US" sz="2400" b="1" dirty="0" smtClean="0"/>
          </a:p>
          <a:p>
            <a:pPr algn="just">
              <a:buFont typeface="Arial" panose="020B0604020202020204" pitchFamily="34" charset="0"/>
              <a:buChar char="•"/>
            </a:pPr>
            <a:r>
              <a:rPr lang="en-US" altLang="en-US" sz="2800" b="1" dirty="0" smtClean="0"/>
              <a:t>QoS treatment during data transmission </a:t>
            </a:r>
          </a:p>
          <a:p>
            <a:pPr lvl="1" algn="just">
              <a:buFont typeface="Arial" panose="020B0604020202020204" pitchFamily="34" charset="0"/>
              <a:buChar char="•"/>
            </a:pPr>
            <a:r>
              <a:rPr lang="en-US" altLang="en-US" sz="2400" b="1" dirty="0" smtClean="0"/>
              <a:t>NS/EP </a:t>
            </a:r>
            <a:r>
              <a:rPr lang="en-US" altLang="en-US" sz="2400" b="1" dirty="0"/>
              <a:t>priority services STA </a:t>
            </a:r>
            <a:r>
              <a:rPr lang="en-US" altLang="en-US" sz="2400" b="1" dirty="0" smtClean="0"/>
              <a:t>should be mapped to a higher QoS class over other STAs when a data transmission is warranted </a:t>
            </a:r>
            <a:r>
              <a:rPr lang="en-US" altLang="en-US" sz="2400" b="1" dirty="0">
                <a:solidFill>
                  <a:schemeClr val="tx1"/>
                </a:solidFill>
              </a:rPr>
              <a:t>for an NS/EP </a:t>
            </a:r>
            <a:r>
              <a:rPr lang="en-US" altLang="en-US" sz="2400" b="1" dirty="0"/>
              <a:t>priority services </a:t>
            </a:r>
            <a:r>
              <a:rPr lang="en-US" altLang="en-US" sz="2400" b="1" dirty="0" smtClean="0">
                <a:solidFill>
                  <a:schemeClr val="tx1"/>
                </a:solidFill>
              </a:rPr>
              <a:t>session</a:t>
            </a:r>
          </a:p>
          <a:p>
            <a:pPr marL="0" indent="0" algn="just"/>
            <a:endParaRPr lang="en-US" altLang="en-US" sz="2800" b="1" dirty="0" smtClean="0"/>
          </a:p>
          <a:p>
            <a:pPr marL="0" indent="0" algn="just"/>
            <a:endParaRPr lang="en-US" altLang="en-US" sz="2800" b="1" dirty="0" smtClean="0"/>
          </a:p>
        </p:txBody>
      </p:sp>
    </p:spTree>
    <p:extLst>
      <p:ext uri="{BB962C8B-B14F-4D97-AF65-F5344CB8AC3E}">
        <p14:creationId xmlns:p14="http://schemas.microsoft.com/office/powerpoint/2010/main" val="19214320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399" y="685800"/>
            <a:ext cx="9296401" cy="914399"/>
          </a:xfrm>
        </p:spPr>
        <p:txBody>
          <a:bodyPr/>
          <a:lstStyle/>
          <a:p>
            <a:r>
              <a:rPr lang="en-US" dirty="0" smtClean="0">
                <a:solidFill>
                  <a:schemeClr val="tx1"/>
                </a:solidFill>
              </a:rPr>
              <a:t>Broader Applicability</a:t>
            </a:r>
            <a:r>
              <a:rPr lang="en-US" dirty="0" smtClean="0">
                <a:solidFill>
                  <a:srgbClr val="FF0000"/>
                </a:solidFill>
              </a:rPr>
              <a:t> </a:t>
            </a:r>
            <a:endParaRPr lang="en-GB" dirty="0">
              <a:solidFill>
                <a:srgbClr val="FF0000"/>
              </a:solidFill>
            </a:endParaRPr>
          </a:p>
        </p:txBody>
      </p:sp>
      <p:sp>
        <p:nvSpPr>
          <p:cNvPr id="3" name="Content Placeholder 2"/>
          <p:cNvSpPr>
            <a:spLocks noGrp="1"/>
          </p:cNvSpPr>
          <p:nvPr>
            <p:ph idx="1"/>
          </p:nvPr>
        </p:nvSpPr>
        <p:spPr>
          <a:xfrm>
            <a:off x="1524001" y="1828801"/>
            <a:ext cx="9601200" cy="3886200"/>
          </a:xfrm>
        </p:spPr>
        <p:txBody>
          <a:bodyPr/>
          <a:lstStyle/>
          <a:p>
            <a:pPr>
              <a:buFont typeface="Arial" panose="020B0604020202020204" pitchFamily="34" charset="0"/>
              <a:buChar char="•"/>
            </a:pPr>
            <a:r>
              <a:rPr lang="en-US" altLang="en-US" sz="2800" dirty="0" smtClean="0">
                <a:solidFill>
                  <a:schemeClr val="tx1"/>
                </a:solidFill>
              </a:rPr>
              <a:t>Priority Access in IEEE 802.11be would also be beneficial to other services, e.g.,</a:t>
            </a:r>
          </a:p>
          <a:p>
            <a:pPr lvl="1">
              <a:buFont typeface="Arial" panose="020B0604020202020204" pitchFamily="34" charset="0"/>
              <a:buChar char="•"/>
            </a:pPr>
            <a:r>
              <a:rPr lang="en-US" altLang="en-US" sz="2400" b="1" dirty="0" smtClean="0">
                <a:solidFill>
                  <a:schemeClr val="tx1"/>
                </a:solidFill>
              </a:rPr>
              <a:t>Mission Critical Services (e.g., MCx used for Public Safety)</a:t>
            </a:r>
          </a:p>
          <a:p>
            <a:pPr lvl="1">
              <a:buFont typeface="Arial" panose="020B0604020202020204" pitchFamily="34" charset="0"/>
              <a:buChar char="•"/>
            </a:pPr>
            <a:r>
              <a:rPr lang="en-US" altLang="en-US" sz="2400" b="1" dirty="0" smtClean="0">
                <a:solidFill>
                  <a:schemeClr val="tx1"/>
                </a:solidFill>
              </a:rPr>
              <a:t>Emergency </a:t>
            </a:r>
            <a:r>
              <a:rPr lang="en-US" altLang="en-US" sz="2400" b="1" dirty="0">
                <a:solidFill>
                  <a:schemeClr val="tx1"/>
                </a:solidFill>
              </a:rPr>
              <a:t>S</a:t>
            </a:r>
            <a:r>
              <a:rPr lang="en-US" altLang="en-US" sz="2400" b="1" dirty="0" smtClean="0">
                <a:solidFill>
                  <a:schemeClr val="tx1"/>
                </a:solidFill>
              </a:rPr>
              <a:t>ervices (e.g., 911 service in the US)</a:t>
            </a:r>
          </a:p>
          <a:p>
            <a:pPr lvl="1">
              <a:buFont typeface="Arial" panose="020B0604020202020204" pitchFamily="34" charset="0"/>
              <a:buChar char="•"/>
            </a:pPr>
            <a:r>
              <a:rPr lang="en-US" altLang="en-US" sz="2400" b="1" dirty="0" smtClean="0">
                <a:solidFill>
                  <a:schemeClr val="tx1"/>
                </a:solidFill>
              </a:rPr>
              <a:t>Priority Commercial </a:t>
            </a:r>
            <a:r>
              <a:rPr lang="en-US" altLang="en-US" sz="2400" b="1" dirty="0">
                <a:solidFill>
                  <a:schemeClr val="tx1"/>
                </a:solidFill>
              </a:rPr>
              <a:t>A</a:t>
            </a:r>
            <a:r>
              <a:rPr lang="en-US" altLang="en-US" sz="2400" b="1" dirty="0" smtClean="0">
                <a:solidFill>
                  <a:schemeClr val="tx1"/>
                </a:solidFill>
              </a:rPr>
              <a:t>pplication </a:t>
            </a:r>
            <a:r>
              <a:rPr lang="en-US" altLang="en-US" sz="2400" b="1" dirty="0">
                <a:solidFill>
                  <a:schemeClr val="tx1"/>
                </a:solidFill>
              </a:rPr>
              <a:t>S</a:t>
            </a:r>
            <a:r>
              <a:rPr lang="en-US" altLang="en-US" sz="2400" b="1" dirty="0" smtClean="0">
                <a:solidFill>
                  <a:schemeClr val="tx1"/>
                </a:solidFill>
              </a:rPr>
              <a:t>ervices (e.g., critical medical applications)</a:t>
            </a:r>
          </a:p>
          <a:p>
            <a:pPr marL="0" indent="0"/>
            <a:r>
              <a:rPr lang="en-US" altLang="en-US" dirty="0" smtClean="0">
                <a:solidFill>
                  <a:schemeClr val="tx1"/>
                </a:solidFill>
              </a:rPr>
              <a:t> </a:t>
            </a:r>
          </a:p>
          <a:p>
            <a:pPr marL="0" indent="0"/>
            <a:endParaRPr lang="en-US" altLang="en-US"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15</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Tree>
    <p:extLst>
      <p:ext uri="{BB962C8B-B14F-4D97-AF65-F5344CB8AC3E}">
        <p14:creationId xmlns:p14="http://schemas.microsoft.com/office/powerpoint/2010/main" val="40553219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1219199" y="685801"/>
            <a:ext cx="10056285" cy="914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References</a:t>
            </a:r>
            <a:endParaRPr lang="en-GB" dirty="0"/>
          </a:p>
        </p:txBody>
      </p:sp>
      <p:sp>
        <p:nvSpPr>
          <p:cNvPr id="2" name="Content Placeholder 1"/>
          <p:cNvSpPr>
            <a:spLocks noGrp="1"/>
          </p:cNvSpPr>
          <p:nvPr>
            <p:ph idx="1"/>
          </p:nvPr>
        </p:nvSpPr>
        <p:spPr>
          <a:xfrm>
            <a:off x="948267" y="1676400"/>
            <a:ext cx="10667999" cy="4113213"/>
          </a:xfrm>
        </p:spPr>
        <p:txBody>
          <a:bodyPr/>
          <a:lstStyle/>
          <a:p>
            <a:pPr marL="457200" indent="-457200">
              <a:buFont typeface="+mj-lt"/>
              <a:buAutoNum type="arabicPeriod"/>
            </a:pPr>
            <a:r>
              <a:rPr lang="en-US" sz="1800" dirty="0" smtClean="0"/>
              <a:t>FCC </a:t>
            </a:r>
            <a:r>
              <a:rPr lang="en-US" sz="1800" dirty="0"/>
              <a:t>47 CFR </a:t>
            </a:r>
            <a:r>
              <a:rPr lang="en-US" sz="1800" dirty="0" smtClean="0"/>
              <a:t>§64 </a:t>
            </a:r>
            <a:r>
              <a:rPr lang="en-US" sz="1800" dirty="0"/>
              <a:t>Appendix B, FCC Title 47 Telecommunication Appendix B to Part 64;Appendix B to Part 64—Priority Access Service (PAS) for National Security and Emergency Preparedness (</a:t>
            </a:r>
            <a:r>
              <a:rPr lang="en-US" sz="1800" dirty="0" smtClean="0"/>
              <a:t>NSEP): http</a:t>
            </a:r>
            <a:r>
              <a:rPr lang="en-US" sz="1800" dirty="0"/>
              <a:t>://www.fcc.gov/ </a:t>
            </a:r>
            <a:endParaRPr lang="en-US" sz="1800" dirty="0" smtClean="0"/>
          </a:p>
          <a:p>
            <a:pPr marL="457200" indent="-457200">
              <a:buFont typeface="+mj-lt"/>
              <a:buAutoNum type="arabicPeriod"/>
            </a:pPr>
            <a:r>
              <a:rPr lang="en-US" sz="1800" dirty="0" smtClean="0"/>
              <a:t>DHS/CISA/ECD</a:t>
            </a:r>
            <a:r>
              <a:rPr lang="en-US" sz="1800" dirty="0"/>
              <a:t>: </a:t>
            </a:r>
            <a:r>
              <a:rPr lang="en-US" sz="1800" dirty="0" smtClean="0"/>
              <a:t> </a:t>
            </a:r>
            <a:r>
              <a:rPr lang="en-US" sz="1800" dirty="0" smtClean="0">
                <a:hlinkClick r:id="rId3"/>
              </a:rPr>
              <a:t>https</a:t>
            </a:r>
            <a:r>
              <a:rPr lang="en-US" sz="1800" dirty="0">
                <a:hlinkClick r:id="rId3"/>
              </a:rPr>
              <a:t>://</a:t>
            </a:r>
            <a:r>
              <a:rPr lang="en-US" sz="1800" dirty="0" smtClean="0">
                <a:hlinkClick r:id="rId3"/>
              </a:rPr>
              <a:t>www.dhs.gov/cisa/emergency-communications-division-priority-telecommunications-services</a:t>
            </a:r>
            <a:r>
              <a:rPr lang="en-US" sz="1800" dirty="0" smtClean="0"/>
              <a:t>    </a:t>
            </a:r>
          </a:p>
          <a:p>
            <a:pPr marL="457200" indent="-457200">
              <a:buFont typeface="+mj-lt"/>
              <a:buAutoNum type="arabicPeriod"/>
            </a:pPr>
            <a:r>
              <a:rPr lang="en-US" sz="1800" dirty="0" smtClean="0"/>
              <a:t>ATIS-0100009</a:t>
            </a:r>
            <a:r>
              <a:rPr lang="en-US" sz="1800" dirty="0"/>
              <a:t>: Overview of Standards in Support of Emergency Telecommunication Service (ETS</a:t>
            </a:r>
            <a:r>
              <a:rPr lang="en-US" sz="1800" dirty="0" smtClean="0"/>
              <a:t>) and ATIS-01000010</a:t>
            </a:r>
            <a:r>
              <a:rPr lang="en-US" sz="1800" dirty="0"/>
              <a:t>: Support of Emergency Telecommunications Service (ETS) in IP </a:t>
            </a:r>
            <a:r>
              <a:rPr lang="en-US" sz="1800" dirty="0" smtClean="0"/>
              <a:t>Networks</a:t>
            </a:r>
          </a:p>
          <a:p>
            <a:pPr marL="457200" indent="-457200">
              <a:buFont typeface="+mj-lt"/>
              <a:buAutoNum type="arabicPeriod"/>
            </a:pPr>
            <a:r>
              <a:rPr lang="en-US" sz="1800" dirty="0">
                <a:hlinkClick r:id="rId4"/>
              </a:rPr>
              <a:t>https://</a:t>
            </a:r>
            <a:r>
              <a:rPr lang="en-US" sz="1800" dirty="0" smtClean="0">
                <a:hlinkClick r:id="rId4"/>
              </a:rPr>
              <a:t>www.fcc.gov/about-fcc/advisory-committees/communications-security-reliability-and-interoperability-2</a:t>
            </a:r>
            <a:endParaRPr lang="en-US" sz="1800" dirty="0" smtClean="0"/>
          </a:p>
          <a:p>
            <a:pPr marL="457200" indent="-457200">
              <a:buFont typeface="+mj-lt"/>
              <a:buAutoNum type="arabicPeriod"/>
            </a:pPr>
            <a:r>
              <a:rPr lang="en-US" sz="1800" dirty="0" smtClean="0"/>
              <a:t>3GPP TS 22.153: Technical </a:t>
            </a:r>
            <a:r>
              <a:rPr lang="en-US" sz="1800" dirty="0"/>
              <a:t>Specification Group Services and System Aspects; Multimedia </a:t>
            </a:r>
            <a:r>
              <a:rPr lang="en-US" sz="1800" dirty="0" smtClean="0"/>
              <a:t>Priority Service (</a:t>
            </a:r>
            <a:r>
              <a:rPr lang="en-US" sz="1800" dirty="0"/>
              <a:t>Release 8</a:t>
            </a:r>
            <a:r>
              <a:rPr lang="en-US" sz="1800" dirty="0" smtClean="0"/>
              <a:t>)</a:t>
            </a:r>
          </a:p>
          <a:p>
            <a:pPr marL="457200" indent="-457200">
              <a:buFont typeface="+mj-lt"/>
              <a:buAutoNum type="arabicPeriod"/>
            </a:pPr>
            <a:r>
              <a:rPr lang="en-US" sz="1800" dirty="0" smtClean="0"/>
              <a:t>3GPP TR 22.854: Technical </a:t>
            </a:r>
            <a:r>
              <a:rPr lang="en-US" sz="1800" dirty="0"/>
              <a:t>Specification Group Services and System </a:t>
            </a:r>
            <a:r>
              <a:rPr lang="en-US" sz="1800" dirty="0" smtClean="0"/>
              <a:t>Aspects; Feasibility </a:t>
            </a:r>
            <a:r>
              <a:rPr lang="en-US" sz="1800" dirty="0"/>
              <a:t>Study on Multimedia Priority Service - Phase </a:t>
            </a:r>
            <a:r>
              <a:rPr lang="en-US" sz="1800" dirty="0" smtClean="0"/>
              <a:t>2 (</a:t>
            </a:r>
            <a:r>
              <a:rPr lang="en-US" sz="1800" dirty="0"/>
              <a:t>Release 17)</a:t>
            </a:r>
          </a:p>
          <a:p>
            <a:pPr marL="457200" indent="-457200">
              <a:buFont typeface="+mj-lt"/>
              <a:buAutoNum type="arabicPeriod"/>
            </a:pPr>
            <a:endParaRPr lang="en-US" sz="1800" dirty="0"/>
          </a:p>
          <a:p>
            <a:pPr marL="457200" indent="-457200">
              <a:buFont typeface="+mj-lt"/>
              <a:buAutoNum type="arabicPeriod"/>
            </a:pP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16</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Tree>
    <p:extLst>
      <p:ext uri="{BB962C8B-B14F-4D97-AF65-F5344CB8AC3E}">
        <p14:creationId xmlns:p14="http://schemas.microsoft.com/office/powerpoint/2010/main" val="37633688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6B6F616-FFD2-4AB6-8EAC-43B5F374E0D0}"/>
              </a:ext>
            </a:extLst>
          </p:cNvPr>
          <p:cNvSpPr>
            <a:spLocks noGrp="1"/>
          </p:cNvSpPr>
          <p:nvPr>
            <p:ph idx="1"/>
          </p:nvPr>
        </p:nvSpPr>
        <p:spPr>
          <a:xfrm>
            <a:off x="1192741" y="1899219"/>
            <a:ext cx="10313459" cy="4044381"/>
          </a:xfrm>
        </p:spPr>
        <p:txBody>
          <a:bodyPr>
            <a:normAutofit fontScale="92500" lnSpcReduction="10000"/>
          </a:bodyPr>
          <a:lstStyle/>
          <a:p>
            <a:pPr>
              <a:buFont typeface="Arial" panose="020B0604020202020204" pitchFamily="34" charset="0"/>
              <a:buChar char="•"/>
            </a:pPr>
            <a:r>
              <a:rPr lang="en-US" dirty="0" smtClean="0"/>
              <a:t>Do </a:t>
            </a:r>
            <a:r>
              <a:rPr lang="en-US" dirty="0"/>
              <a:t>you </a:t>
            </a:r>
            <a:r>
              <a:rPr lang="en-US" dirty="0" smtClean="0"/>
              <a:t>support adding to </a:t>
            </a:r>
            <a:r>
              <a:rPr lang="en-US" dirty="0" err="1" smtClean="0"/>
              <a:t>TGbe</a:t>
            </a:r>
            <a:r>
              <a:rPr lang="en-US" dirty="0" smtClean="0"/>
              <a:t> SFD that </a:t>
            </a:r>
          </a:p>
          <a:p>
            <a:pPr lvl="1">
              <a:buFont typeface="Arial" panose="020B0604020202020204" pitchFamily="34" charset="0"/>
              <a:buChar char="•"/>
            </a:pPr>
            <a:r>
              <a:rPr lang="en-US" sz="2400" b="1" dirty="0" smtClean="0"/>
              <a:t>the </a:t>
            </a:r>
            <a:r>
              <a:rPr lang="en-US" sz="2400" b="1" dirty="0"/>
              <a:t>802.11be amendment shall define mechanism(s) </a:t>
            </a:r>
            <a:r>
              <a:rPr lang="en-US" sz="2400" b="1" dirty="0" smtClean="0"/>
              <a:t>in support of priority access to a non-AP STA </a:t>
            </a:r>
            <a:r>
              <a:rPr lang="en-US" sz="2400" b="1" dirty="0"/>
              <a:t>for NS/EP Priority Service </a:t>
            </a:r>
            <a:endParaRPr lang="en-US" sz="2400" b="1" dirty="0" smtClean="0"/>
          </a:p>
          <a:p>
            <a:pPr marL="0" indent="0"/>
            <a:endParaRPr lang="en-US" sz="2800" dirty="0"/>
          </a:p>
          <a:p>
            <a:pPr marL="0" indent="0"/>
            <a:r>
              <a:rPr lang="en-US" dirty="0" smtClean="0"/>
              <a:t>Note: </a:t>
            </a:r>
            <a:r>
              <a:rPr lang="en-US" dirty="0"/>
              <a:t>N</a:t>
            </a:r>
            <a:r>
              <a:rPr lang="en-US" dirty="0" smtClean="0"/>
              <a:t>on-AP STA </a:t>
            </a:r>
            <a:r>
              <a:rPr lang="en-US" dirty="0"/>
              <a:t>for NS/EP Priority Service is </a:t>
            </a:r>
            <a:r>
              <a:rPr lang="en-US" dirty="0" smtClean="0"/>
              <a:t>a regular non-AP STA that is associated to the AP and authorized to NS/EP service</a:t>
            </a:r>
          </a:p>
          <a:p>
            <a:pPr marL="0" indent="0"/>
            <a:endParaRPr lang="en-US" dirty="0" smtClean="0"/>
          </a:p>
          <a:p>
            <a:pPr marL="0" indent="0"/>
            <a:r>
              <a:rPr lang="en-US" dirty="0" smtClean="0"/>
              <a:t>Result: </a:t>
            </a:r>
            <a:endParaRPr lang="en-US" dirty="0"/>
          </a:p>
          <a:p>
            <a:pPr marL="0" indent="0"/>
            <a:r>
              <a:rPr lang="en-US" b="0" dirty="0" smtClean="0"/>
              <a:t>     </a:t>
            </a:r>
            <a:r>
              <a:rPr lang="en-US" b="0" dirty="0" smtClean="0"/>
              <a:t> Y</a:t>
            </a:r>
            <a:r>
              <a:rPr lang="en-US" b="0" dirty="0" smtClean="0"/>
              <a:t>: 45</a:t>
            </a:r>
            <a:endParaRPr lang="en-US" b="0" dirty="0"/>
          </a:p>
          <a:p>
            <a:pPr lvl="1"/>
            <a:r>
              <a:rPr lang="en-US" dirty="0" smtClean="0"/>
              <a:t>N: 00</a:t>
            </a:r>
            <a:endParaRPr lang="en-US" dirty="0"/>
          </a:p>
          <a:p>
            <a:pPr lvl="1"/>
            <a:r>
              <a:rPr lang="en-US" dirty="0" smtClean="0"/>
              <a:t>A: 31</a:t>
            </a:r>
            <a:endParaRPr lang="en-US" dirty="0"/>
          </a:p>
        </p:txBody>
      </p:sp>
      <p:sp>
        <p:nvSpPr>
          <p:cNvPr id="3" name="Slide Number Placeholder 2">
            <a:extLst>
              <a:ext uri="{FF2B5EF4-FFF2-40B4-BE49-F238E27FC236}">
                <a16:creationId xmlns:a16="http://schemas.microsoft.com/office/drawing/2014/main" id="{C6537505-30A6-4468-9FBF-4970C0418B67}"/>
              </a:ext>
            </a:extLst>
          </p:cNvPr>
          <p:cNvSpPr>
            <a:spLocks noGrp="1"/>
          </p:cNvSpPr>
          <p:nvPr>
            <p:ph type="sldNum" sz="quarter" idx="4294967295"/>
          </p:nvPr>
        </p:nvSpPr>
        <p:spPr/>
        <p:txBody>
          <a:bodyPr/>
          <a:lstStyle/>
          <a:p>
            <a:pPr>
              <a:defRPr/>
            </a:pPr>
            <a:r>
              <a:rPr lang="en-US" dirty="0"/>
              <a:t>Slide </a:t>
            </a:r>
            <a:fld id="{3099D1E7-2CFE-4362-BB72-AF97192842EA}" type="slidenum">
              <a:rPr lang="en-US" smtClean="0"/>
              <a:pPr>
                <a:defRPr/>
              </a:pPr>
              <a:t>17</a:t>
            </a:fld>
            <a:endParaRPr lang="en-US" dirty="0"/>
          </a:p>
        </p:txBody>
      </p:sp>
      <p:sp>
        <p:nvSpPr>
          <p:cNvPr id="4" name="Footer Placeholder 3">
            <a:extLst>
              <a:ext uri="{FF2B5EF4-FFF2-40B4-BE49-F238E27FC236}">
                <a16:creationId xmlns:a16="http://schemas.microsoft.com/office/drawing/2014/main" id="{872F8E0D-EAFB-4D32-8301-07F30E415437}"/>
              </a:ext>
            </a:extLst>
          </p:cNvPr>
          <p:cNvSpPr>
            <a:spLocks noGrp="1"/>
          </p:cNvSpPr>
          <p:nvPr>
            <p:ph type="ftr" sz="quarter" idx="4294967295"/>
          </p:nvPr>
        </p:nvSpPr>
        <p:spPr/>
        <p:txBody>
          <a:bodyPr/>
          <a:lstStyle/>
          <a:p>
            <a:pPr>
              <a:defRPr/>
            </a:pPr>
            <a:r>
              <a:rPr lang="en-US" dirty="0" smtClean="0"/>
              <a:t>Subir Da, </a:t>
            </a:r>
            <a:r>
              <a:rPr lang="en-US" dirty="0" err="1" smtClean="0"/>
              <a:t>Perspecta</a:t>
            </a:r>
            <a:r>
              <a:rPr lang="en-US" dirty="0" smtClean="0"/>
              <a:t> Labs s   </a:t>
            </a:r>
            <a:endParaRPr lang="en-US" dirty="0"/>
          </a:p>
        </p:txBody>
      </p:sp>
      <p:sp>
        <p:nvSpPr>
          <p:cNvPr id="5" name="Title 4">
            <a:extLst>
              <a:ext uri="{FF2B5EF4-FFF2-40B4-BE49-F238E27FC236}">
                <a16:creationId xmlns:a16="http://schemas.microsoft.com/office/drawing/2014/main" id="{59979B8E-B899-49FE-94A0-62078E9EADB9}"/>
              </a:ext>
            </a:extLst>
          </p:cNvPr>
          <p:cNvSpPr>
            <a:spLocks noGrp="1"/>
          </p:cNvSpPr>
          <p:nvPr>
            <p:ph type="title"/>
          </p:nvPr>
        </p:nvSpPr>
        <p:spPr/>
        <p:txBody>
          <a:bodyPr/>
          <a:lstStyle/>
          <a:p>
            <a:r>
              <a:rPr lang="en-US" dirty="0" smtClean="0"/>
              <a:t>Straw Poll </a:t>
            </a:r>
            <a:endParaRPr lang="en-US" dirty="0"/>
          </a:p>
        </p:txBody>
      </p:sp>
    </p:spTree>
    <p:extLst>
      <p:ext uri="{BB962C8B-B14F-4D97-AF65-F5344CB8AC3E}">
        <p14:creationId xmlns:p14="http://schemas.microsoft.com/office/powerpoint/2010/main" val="4996816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6B6F616-FFD2-4AB6-8EAC-43B5F374E0D0}"/>
              </a:ext>
            </a:extLst>
          </p:cNvPr>
          <p:cNvSpPr>
            <a:spLocks noGrp="1"/>
          </p:cNvSpPr>
          <p:nvPr>
            <p:ph idx="1"/>
          </p:nvPr>
        </p:nvSpPr>
        <p:spPr>
          <a:xfrm>
            <a:off x="1192741" y="1899219"/>
            <a:ext cx="10313459" cy="4044381"/>
          </a:xfrm>
        </p:spPr>
        <p:txBody>
          <a:bodyPr>
            <a:normAutofit fontScale="92500" lnSpcReduction="10000"/>
          </a:bodyPr>
          <a:lstStyle/>
          <a:p>
            <a:pPr marL="57150" indent="0"/>
            <a:r>
              <a:rPr lang="en-US" sz="2800" b="1" dirty="0" smtClean="0"/>
              <a:t>Move </a:t>
            </a:r>
            <a:r>
              <a:rPr lang="en-US" sz="2800" b="1" dirty="0"/>
              <a:t>to add </a:t>
            </a:r>
            <a:r>
              <a:rPr lang="en-US" sz="2800" b="1" dirty="0" smtClean="0"/>
              <a:t>the </a:t>
            </a:r>
            <a:r>
              <a:rPr lang="en-US" sz="2800" b="1" smtClean="0"/>
              <a:t>following to </a:t>
            </a:r>
            <a:r>
              <a:rPr lang="en-US" sz="2800" b="1" dirty="0" smtClean="0"/>
              <a:t>the </a:t>
            </a:r>
            <a:r>
              <a:rPr lang="en-US" sz="2800" dirty="0" err="1" smtClean="0"/>
              <a:t>TG</a:t>
            </a:r>
            <a:r>
              <a:rPr lang="en-US" sz="2800" b="1" dirty="0" err="1" smtClean="0"/>
              <a:t>be</a:t>
            </a:r>
            <a:r>
              <a:rPr lang="en-US" sz="2800" b="1" dirty="0" smtClean="0"/>
              <a:t> SFD: </a:t>
            </a:r>
            <a:endParaRPr lang="en-US" sz="2800" b="1" dirty="0"/>
          </a:p>
          <a:p>
            <a:pPr marL="57150" indent="0"/>
            <a:r>
              <a:rPr lang="en-US" sz="2800" b="1" dirty="0" smtClean="0"/>
              <a:t>T</a:t>
            </a:r>
            <a:r>
              <a:rPr lang="en-US" sz="2800" b="1" dirty="0" smtClean="0"/>
              <a:t>he </a:t>
            </a:r>
            <a:r>
              <a:rPr lang="en-US" sz="2800" b="1" dirty="0"/>
              <a:t>802.11be amendment shall define mechanism(s) </a:t>
            </a:r>
            <a:r>
              <a:rPr lang="en-US" sz="2800" b="1" dirty="0" smtClean="0"/>
              <a:t>in support of priority access to a </a:t>
            </a:r>
            <a:r>
              <a:rPr lang="en-US" sz="2800" b="1" dirty="0" smtClean="0"/>
              <a:t>non-AP </a:t>
            </a:r>
            <a:r>
              <a:rPr lang="en-US" sz="2800" b="1" dirty="0" smtClean="0"/>
              <a:t>STA </a:t>
            </a:r>
            <a:r>
              <a:rPr lang="en-US" sz="2800" b="1" dirty="0"/>
              <a:t>for NS/EP Priority </a:t>
            </a:r>
            <a:r>
              <a:rPr lang="en-US" sz="2800" b="1" dirty="0" smtClean="0"/>
              <a:t>Service. </a:t>
            </a:r>
            <a:endParaRPr lang="en-US" sz="2800" b="1" dirty="0" smtClean="0"/>
          </a:p>
          <a:p>
            <a:pPr marL="0" indent="0"/>
            <a:endParaRPr lang="en-US" sz="2800" dirty="0"/>
          </a:p>
          <a:p>
            <a:pPr marL="0" indent="0"/>
            <a:r>
              <a:rPr lang="en-US" dirty="0" smtClean="0"/>
              <a:t>Note</a:t>
            </a:r>
            <a:r>
              <a:rPr lang="en-US" dirty="0" smtClean="0"/>
              <a:t>: </a:t>
            </a:r>
            <a:r>
              <a:rPr lang="en-US" dirty="0"/>
              <a:t>N</a:t>
            </a:r>
            <a:r>
              <a:rPr lang="en-US" dirty="0" smtClean="0"/>
              <a:t>on-AP </a:t>
            </a:r>
            <a:r>
              <a:rPr lang="en-US" dirty="0" smtClean="0"/>
              <a:t>STA </a:t>
            </a:r>
            <a:r>
              <a:rPr lang="en-US" dirty="0"/>
              <a:t>for NS/EP Priority Service is </a:t>
            </a:r>
            <a:r>
              <a:rPr lang="en-US" dirty="0" smtClean="0"/>
              <a:t>a regular non-AP STA that is </a:t>
            </a:r>
            <a:r>
              <a:rPr lang="en-US" strike="sngStrike" dirty="0" smtClean="0"/>
              <a:t>associated to </a:t>
            </a:r>
            <a:r>
              <a:rPr lang="en-US" strike="sngStrike" dirty="0" smtClean="0"/>
              <a:t>the </a:t>
            </a:r>
            <a:r>
              <a:rPr lang="en-US" strike="sngStrike" dirty="0" smtClean="0"/>
              <a:t>AP and </a:t>
            </a:r>
            <a:r>
              <a:rPr lang="en-US" dirty="0" smtClean="0"/>
              <a:t>authorized to NS/EP </a:t>
            </a:r>
            <a:r>
              <a:rPr lang="en-US" dirty="0" smtClean="0"/>
              <a:t>S</a:t>
            </a:r>
            <a:r>
              <a:rPr lang="en-US" dirty="0" smtClean="0"/>
              <a:t>ervice.</a:t>
            </a:r>
            <a:endParaRPr lang="en-US" dirty="0" smtClean="0"/>
          </a:p>
          <a:p>
            <a:pPr marL="0" indent="0"/>
            <a:endParaRPr lang="en-US" dirty="0" smtClean="0"/>
          </a:p>
          <a:p>
            <a:pPr marL="0" indent="0"/>
            <a:r>
              <a:rPr lang="en-US" dirty="0" smtClean="0"/>
              <a:t>Moved By: Subir Das </a:t>
            </a:r>
          </a:p>
          <a:p>
            <a:pPr marL="0" indent="0"/>
            <a:endParaRPr lang="en-US" dirty="0"/>
          </a:p>
          <a:p>
            <a:pPr marL="0" indent="0"/>
            <a:r>
              <a:rPr lang="en-US" b="0" dirty="0" smtClean="0"/>
              <a:t>    </a:t>
            </a:r>
            <a:endParaRPr lang="en-US" dirty="0"/>
          </a:p>
        </p:txBody>
      </p:sp>
      <p:sp>
        <p:nvSpPr>
          <p:cNvPr id="3" name="Slide Number Placeholder 2">
            <a:extLst>
              <a:ext uri="{FF2B5EF4-FFF2-40B4-BE49-F238E27FC236}">
                <a16:creationId xmlns:a16="http://schemas.microsoft.com/office/drawing/2014/main" id="{C6537505-30A6-4468-9FBF-4970C0418B67}"/>
              </a:ext>
            </a:extLst>
          </p:cNvPr>
          <p:cNvSpPr>
            <a:spLocks noGrp="1"/>
          </p:cNvSpPr>
          <p:nvPr>
            <p:ph type="sldNum" sz="quarter" idx="4294967295"/>
          </p:nvPr>
        </p:nvSpPr>
        <p:spPr/>
        <p:txBody>
          <a:bodyPr/>
          <a:lstStyle/>
          <a:p>
            <a:pPr>
              <a:defRPr/>
            </a:pPr>
            <a:r>
              <a:rPr lang="en-US" dirty="0"/>
              <a:t>Slide </a:t>
            </a:r>
            <a:fld id="{3099D1E7-2CFE-4362-BB72-AF97192842EA}" type="slidenum">
              <a:rPr lang="en-US" smtClean="0"/>
              <a:pPr>
                <a:defRPr/>
              </a:pPr>
              <a:t>18</a:t>
            </a:fld>
            <a:endParaRPr lang="en-US" dirty="0"/>
          </a:p>
        </p:txBody>
      </p:sp>
      <p:sp>
        <p:nvSpPr>
          <p:cNvPr id="4" name="Footer Placeholder 3">
            <a:extLst>
              <a:ext uri="{FF2B5EF4-FFF2-40B4-BE49-F238E27FC236}">
                <a16:creationId xmlns:a16="http://schemas.microsoft.com/office/drawing/2014/main" id="{872F8E0D-EAFB-4D32-8301-07F30E415437}"/>
              </a:ext>
            </a:extLst>
          </p:cNvPr>
          <p:cNvSpPr>
            <a:spLocks noGrp="1"/>
          </p:cNvSpPr>
          <p:nvPr>
            <p:ph type="ftr" sz="quarter" idx="4294967295"/>
          </p:nvPr>
        </p:nvSpPr>
        <p:spPr/>
        <p:txBody>
          <a:bodyPr/>
          <a:lstStyle/>
          <a:p>
            <a:pPr>
              <a:defRPr/>
            </a:pPr>
            <a:r>
              <a:rPr lang="en-US" dirty="0" smtClean="0"/>
              <a:t>Subir Da, </a:t>
            </a:r>
            <a:r>
              <a:rPr lang="en-US" dirty="0" err="1" smtClean="0"/>
              <a:t>Perspecta</a:t>
            </a:r>
            <a:r>
              <a:rPr lang="en-US" dirty="0" smtClean="0"/>
              <a:t> Labs   </a:t>
            </a:r>
            <a:endParaRPr lang="en-US" dirty="0"/>
          </a:p>
        </p:txBody>
      </p:sp>
      <p:sp>
        <p:nvSpPr>
          <p:cNvPr id="5" name="Title 4">
            <a:extLst>
              <a:ext uri="{FF2B5EF4-FFF2-40B4-BE49-F238E27FC236}">
                <a16:creationId xmlns:a16="http://schemas.microsoft.com/office/drawing/2014/main" id="{59979B8E-B899-49FE-94A0-62078E9EADB9}"/>
              </a:ext>
            </a:extLst>
          </p:cNvPr>
          <p:cNvSpPr>
            <a:spLocks noGrp="1"/>
          </p:cNvSpPr>
          <p:nvPr>
            <p:ph type="title"/>
          </p:nvPr>
        </p:nvSpPr>
        <p:spPr/>
        <p:txBody>
          <a:bodyPr/>
          <a:lstStyle/>
          <a:p>
            <a:r>
              <a:rPr lang="en-US" dirty="0" err="1" smtClean="0"/>
              <a:t>TGbe</a:t>
            </a:r>
            <a:r>
              <a:rPr lang="en-US" dirty="0" smtClean="0"/>
              <a:t> Motion</a:t>
            </a:r>
            <a:r>
              <a:rPr lang="en-US" dirty="0" smtClean="0"/>
              <a:t> </a:t>
            </a:r>
            <a:endParaRPr lang="en-US" dirty="0"/>
          </a:p>
        </p:txBody>
      </p:sp>
    </p:spTree>
    <p:extLst>
      <p:ext uri="{BB962C8B-B14F-4D97-AF65-F5344CB8AC3E}">
        <p14:creationId xmlns:p14="http://schemas.microsoft.com/office/powerpoint/2010/main" val="36316526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1" y="2744787"/>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THANK YOU</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19</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Tree>
    <p:extLst>
      <p:ext uri="{BB962C8B-B14F-4D97-AF65-F5344CB8AC3E}">
        <p14:creationId xmlns:p14="http://schemas.microsoft.com/office/powerpoint/2010/main" val="1563421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1752600" y="1774826"/>
            <a:ext cx="9220201" cy="4113213"/>
          </a:xfrm>
          <a:ln/>
        </p:spPr>
        <p:txBody>
          <a:bodyPr/>
          <a:lstStyle/>
          <a:p>
            <a:pPr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This presentation introduces </a:t>
            </a:r>
            <a:r>
              <a:rPr lang="en-GB" dirty="0" smtClean="0">
                <a:solidFill>
                  <a:schemeClr val="tx1"/>
                </a:solidFill>
              </a:rPr>
              <a:t>priority access support in IEEE 802.11be for National Security and Emergency </a:t>
            </a:r>
            <a:r>
              <a:rPr lang="en-GB" dirty="0">
                <a:solidFill>
                  <a:schemeClr val="tx1"/>
                </a:solidFill>
              </a:rPr>
              <a:t>Preparedness (NS/EP) </a:t>
            </a:r>
            <a:r>
              <a:rPr lang="en-GB" dirty="0" smtClean="0">
                <a:solidFill>
                  <a:schemeClr val="tx1"/>
                </a:solidFill>
              </a:rPr>
              <a:t>priority </a:t>
            </a:r>
            <a:r>
              <a:rPr lang="en-GB" dirty="0">
                <a:solidFill>
                  <a:schemeClr val="tx1"/>
                </a:solidFill>
              </a:rPr>
              <a:t>s</a:t>
            </a:r>
            <a:r>
              <a:rPr lang="en-GB" dirty="0" smtClean="0">
                <a:solidFill>
                  <a:schemeClr val="tx1"/>
                </a:solidFill>
              </a:rPr>
              <a:t>ervices with additional </a:t>
            </a:r>
            <a:r>
              <a:rPr lang="en-GB" dirty="0">
                <a:solidFill>
                  <a:schemeClr val="tx1"/>
                </a:solidFill>
              </a:rPr>
              <a:t>applicability</a:t>
            </a:r>
            <a:r>
              <a:rPr lang="en-GB" dirty="0" smtClean="0">
                <a:solidFill>
                  <a:schemeClr val="tx1"/>
                </a:solidFill>
              </a:rPr>
              <a:t>. </a:t>
            </a:r>
            <a:endParaRPr lang="en-GB" dirty="0">
              <a:solidFill>
                <a:schemeClr val="tx1"/>
              </a:solidFill>
            </a:endParaRP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1371600" y="1859607"/>
            <a:ext cx="10056284" cy="3702993"/>
          </a:xfrm>
        </p:spPr>
        <p:txBody>
          <a:bodyPr/>
          <a:lstStyle/>
          <a:p>
            <a:pPr>
              <a:buFont typeface="Arial" panose="020B0604020202020204" pitchFamily="34" charset="0"/>
              <a:buChar char="•"/>
            </a:pPr>
            <a:r>
              <a:rPr lang="en-US" dirty="0" smtClean="0"/>
              <a:t>NS/EP Priority Services Background</a:t>
            </a:r>
          </a:p>
          <a:p>
            <a:pPr>
              <a:buFont typeface="Arial" panose="020B0604020202020204" pitchFamily="34" charset="0"/>
              <a:buChar char="•"/>
            </a:pPr>
            <a:r>
              <a:rPr lang="en-US" dirty="0" smtClean="0"/>
              <a:t>Objectives </a:t>
            </a:r>
            <a:endParaRPr lang="en-US" dirty="0"/>
          </a:p>
          <a:p>
            <a:pPr>
              <a:buFont typeface="Arial" panose="020B0604020202020204" pitchFamily="34" charset="0"/>
              <a:buChar char="•"/>
            </a:pPr>
            <a:r>
              <a:rPr lang="en-US" dirty="0" smtClean="0"/>
              <a:t>Example Wi-Fi Use Cases and Assumptions </a:t>
            </a:r>
          </a:p>
          <a:p>
            <a:pPr>
              <a:buFont typeface="Arial" panose="020B0604020202020204" pitchFamily="34" charset="0"/>
              <a:buChar char="•"/>
            </a:pPr>
            <a:r>
              <a:rPr lang="en-US" dirty="0" smtClean="0"/>
              <a:t>Current Gaps</a:t>
            </a:r>
          </a:p>
          <a:p>
            <a:pPr>
              <a:buFont typeface="Arial" panose="020B0604020202020204" pitchFamily="34" charset="0"/>
              <a:buChar char="•"/>
            </a:pPr>
            <a:r>
              <a:rPr lang="en-US" dirty="0" smtClean="0"/>
              <a:t>Capabilities needed to support the NS/EP priority services </a:t>
            </a:r>
          </a:p>
          <a:p>
            <a:pPr>
              <a:buFont typeface="Arial" panose="020B0604020202020204" pitchFamily="34" charset="0"/>
              <a:buChar char="•"/>
            </a:pPr>
            <a:r>
              <a:rPr lang="en-US" dirty="0" smtClean="0"/>
              <a:t>Broader Applicability</a:t>
            </a:r>
            <a:endParaRPr lang="en-US" dirty="0"/>
          </a:p>
          <a:p>
            <a:pPr>
              <a:buFont typeface="Arial" panose="020B0604020202020204" pitchFamily="34" charset="0"/>
              <a:buChar char="•"/>
            </a:pPr>
            <a:r>
              <a:rPr lang="en-US" dirty="0" smtClean="0"/>
              <a:t>Straw Poll </a:t>
            </a:r>
          </a:p>
          <a:p>
            <a:pPr>
              <a:buFont typeface="Arial" panose="020B0604020202020204" pitchFamily="34" charset="0"/>
              <a:buChar char="•"/>
            </a:pPr>
            <a:endParaRPr lang="en-US" dirty="0" smtClean="0"/>
          </a:p>
          <a:p>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6" name="Date Placeholder 5"/>
          <p:cNvSpPr>
            <a:spLocks noGrp="1"/>
          </p:cNvSpPr>
          <p:nvPr>
            <p:ph type="dt" idx="15"/>
          </p:nvPr>
        </p:nvSpPr>
        <p:spPr/>
        <p:txBody>
          <a:bodyPr/>
          <a:lstStyle/>
          <a:p>
            <a:r>
              <a:rPr lang="en-US" dirty="0" smtClean="0"/>
              <a:t>November 2019</a:t>
            </a:r>
            <a:endParaRPr lang="en-GB" dirty="0"/>
          </a:p>
        </p:txBody>
      </p:sp>
    </p:spTree>
    <p:extLst>
      <p:ext uri="{BB962C8B-B14F-4D97-AF65-F5344CB8AC3E}">
        <p14:creationId xmlns:p14="http://schemas.microsoft.com/office/powerpoint/2010/main" val="13520619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399" y="533400"/>
            <a:ext cx="9980085" cy="761998"/>
          </a:xfrm>
        </p:spPr>
        <p:txBody>
          <a:bodyPr/>
          <a:lstStyle/>
          <a:p>
            <a:r>
              <a:rPr lang="en-GB" dirty="0" smtClean="0"/>
              <a:t>Background </a:t>
            </a:r>
            <a:endParaRPr lang="en-GB" dirty="0"/>
          </a:p>
        </p:txBody>
      </p:sp>
      <p:sp>
        <p:nvSpPr>
          <p:cNvPr id="9218" name="Rectangle 2"/>
          <p:cNvSpPr>
            <a:spLocks noGrp="1" noChangeArrowheads="1"/>
          </p:cNvSpPr>
          <p:nvPr>
            <p:ph idx="1"/>
          </p:nvPr>
        </p:nvSpPr>
        <p:spPr>
          <a:xfrm>
            <a:off x="903022" y="1219200"/>
            <a:ext cx="10764838" cy="4926658"/>
          </a:xfrm>
          <a:ln/>
        </p:spPr>
        <p:txBody>
          <a:bodyPr/>
          <a:lstStyle/>
          <a:p>
            <a:pPr algn="just">
              <a:buFont typeface="Times New Roman" pitchFamily="16" charset="0"/>
              <a:buChar char="•"/>
            </a:pPr>
            <a:r>
              <a:rPr lang="en-US" altLang="en-US" dirty="0"/>
              <a:t>Emergency Telecommunications Service (ETS) specified in [ITU-T E.107]: A national service, providing priority telecommunications to the ETS authorized users in times of disaster </a:t>
            </a:r>
            <a:r>
              <a:rPr lang="en-US" altLang="en-US" dirty="0" smtClean="0"/>
              <a:t>and </a:t>
            </a:r>
            <a:r>
              <a:rPr lang="en-US" altLang="en-US" dirty="0"/>
              <a:t>emergencies (e.g., floods, earthquakes, hurricanes, </a:t>
            </a:r>
            <a:r>
              <a:rPr lang="en-US" altLang="en-US" dirty="0" smtClean="0"/>
              <a:t>terrorist </a:t>
            </a:r>
            <a:r>
              <a:rPr lang="en-US" altLang="en-US" dirty="0"/>
              <a:t>attacks)</a:t>
            </a:r>
          </a:p>
          <a:p>
            <a:pPr algn="just">
              <a:buFont typeface="Times New Roman" pitchFamily="16" charset="0"/>
              <a:buChar char="•"/>
            </a:pPr>
            <a:r>
              <a:rPr lang="en-US" altLang="en-US" dirty="0" smtClean="0"/>
              <a:t>In United States, DHS/ECD (Department of </a:t>
            </a:r>
            <a:r>
              <a:rPr lang="en-US" altLang="en-US" dirty="0"/>
              <a:t>Homeland Security/Emergency Communications </a:t>
            </a:r>
            <a:r>
              <a:rPr lang="en-US" altLang="en-US" dirty="0" smtClean="0"/>
              <a:t>Division) priority </a:t>
            </a:r>
            <a:r>
              <a:rPr lang="en-US" altLang="en-US" dirty="0"/>
              <a:t>t</a:t>
            </a:r>
            <a:r>
              <a:rPr lang="en-US" altLang="en-US" dirty="0" smtClean="0"/>
              <a:t>elecommunications programs provide national security and emergency preparedness (NS/EP) and public safety users the ability to communicate on public telecommunications networks during times of congestion</a:t>
            </a:r>
          </a:p>
          <a:p>
            <a:pPr lvl="1" algn="just">
              <a:buFont typeface="Times New Roman" pitchFamily="16" charset="0"/>
              <a:buChar char="•"/>
            </a:pPr>
            <a:r>
              <a:rPr lang="en-US" altLang="en-US" dirty="0" smtClean="0"/>
              <a:t>Government </a:t>
            </a:r>
            <a:r>
              <a:rPr lang="en-US" altLang="en-US" dirty="0"/>
              <a:t>Emergency Telecommunications Service (GETS)</a:t>
            </a:r>
          </a:p>
          <a:p>
            <a:pPr lvl="1" algn="just">
              <a:buFont typeface="Times New Roman" pitchFamily="16" charset="0"/>
              <a:buChar char="•"/>
            </a:pPr>
            <a:r>
              <a:rPr lang="en-US" altLang="en-US" dirty="0" smtClean="0"/>
              <a:t>Wireless </a:t>
            </a:r>
            <a:r>
              <a:rPr lang="en-US" altLang="en-US" dirty="0"/>
              <a:t>Priority Service (WPS)</a:t>
            </a:r>
          </a:p>
          <a:p>
            <a:pPr lvl="1" algn="just">
              <a:buFont typeface="Times New Roman" pitchFamily="16" charset="0"/>
              <a:buChar char="•"/>
            </a:pPr>
            <a:r>
              <a:rPr lang="en-US" altLang="en-US" dirty="0" smtClean="0"/>
              <a:t>Next </a:t>
            </a:r>
            <a:r>
              <a:rPr lang="en-US" altLang="en-US" dirty="0"/>
              <a:t>Generation Network Priority Services (</a:t>
            </a:r>
            <a:r>
              <a:rPr lang="en-US" altLang="en-US" dirty="0" smtClean="0"/>
              <a:t>NGN</a:t>
            </a:r>
            <a:r>
              <a:rPr lang="en-US" altLang="en-US" dirty="0">
                <a:solidFill>
                  <a:schemeClr val="tx1"/>
                </a:solidFill>
              </a:rPr>
              <a:t> </a:t>
            </a:r>
            <a:r>
              <a:rPr lang="en-US" altLang="en-US" dirty="0" smtClean="0"/>
              <a:t>PS)</a:t>
            </a:r>
          </a:p>
          <a:p>
            <a:pPr lvl="1" algn="just">
              <a:buFont typeface="Times New Roman" pitchFamily="16" charset="0"/>
              <a:buChar char="•"/>
            </a:pPr>
            <a:r>
              <a:rPr lang="en-US" altLang="en-US" dirty="0" smtClean="0"/>
              <a:t>Telecommunications Service Priority (TSP) </a:t>
            </a:r>
            <a:endParaRPr lang="en-US" altLang="en-US"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4</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pic>
        <p:nvPicPr>
          <p:cNvPr id="7" name="Picture 6"/>
          <p:cNvPicPr>
            <a:picLocks noChangeAspect="1"/>
          </p:cNvPicPr>
          <p:nvPr/>
        </p:nvPicPr>
        <p:blipFill>
          <a:blip r:embed="rId3"/>
          <a:stretch>
            <a:fillRect/>
          </a:stretch>
        </p:blipFill>
        <p:spPr>
          <a:xfrm>
            <a:off x="8382000" y="4438610"/>
            <a:ext cx="1620532" cy="1021273"/>
          </a:xfrm>
          <a:prstGeom prst="rect">
            <a:avLst/>
          </a:prstGeom>
        </p:spPr>
      </p:pic>
      <p:pic>
        <p:nvPicPr>
          <p:cNvPr id="9" name="Picture 8"/>
          <p:cNvPicPr>
            <a:picLocks noChangeAspect="1"/>
          </p:cNvPicPr>
          <p:nvPr/>
        </p:nvPicPr>
        <p:blipFill>
          <a:blip r:embed="rId4"/>
          <a:stretch>
            <a:fillRect/>
          </a:stretch>
        </p:blipFill>
        <p:spPr>
          <a:xfrm>
            <a:off x="9413588" y="5562600"/>
            <a:ext cx="1635411" cy="912814"/>
          </a:xfrm>
          <a:prstGeom prst="rect">
            <a:avLst/>
          </a:prstGeom>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292237" y="4298502"/>
            <a:ext cx="873386" cy="1247934"/>
          </a:xfrm>
          <a:prstGeom prst="rect">
            <a:avLst/>
          </a:prstGeom>
        </p:spPr>
      </p:pic>
    </p:spTree>
    <p:extLst>
      <p:ext uri="{BB962C8B-B14F-4D97-AF65-F5344CB8AC3E}">
        <p14:creationId xmlns:p14="http://schemas.microsoft.com/office/powerpoint/2010/main" val="2683457702"/>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117" y="609601"/>
            <a:ext cx="10361084" cy="762000"/>
          </a:xfrm>
        </p:spPr>
        <p:txBody>
          <a:bodyPr/>
          <a:lstStyle/>
          <a:p>
            <a:r>
              <a:rPr lang="en-US" dirty="0" smtClean="0">
                <a:solidFill>
                  <a:schemeClr val="tx1"/>
                </a:solidFill>
              </a:rPr>
              <a:t>NS/EP </a:t>
            </a:r>
            <a:r>
              <a:rPr lang="en-US" dirty="0" smtClean="0"/>
              <a:t>Priority Services in US   </a:t>
            </a:r>
            <a:endParaRPr lang="en-GB" dirty="0"/>
          </a:p>
        </p:txBody>
      </p:sp>
      <p:sp>
        <p:nvSpPr>
          <p:cNvPr id="3" name="Content Placeholder 2"/>
          <p:cNvSpPr>
            <a:spLocks noGrp="1"/>
          </p:cNvSpPr>
          <p:nvPr>
            <p:ph idx="1"/>
          </p:nvPr>
        </p:nvSpPr>
        <p:spPr>
          <a:xfrm>
            <a:off x="942247" y="1219200"/>
            <a:ext cx="11049000" cy="4359562"/>
          </a:xfrm>
        </p:spPr>
        <p:txBody>
          <a:bodyPr/>
          <a:lstStyle/>
          <a:p>
            <a:pPr>
              <a:buFont typeface="Arial" panose="020B0604020202020204" pitchFamily="34" charset="0"/>
              <a:buChar char="•"/>
            </a:pPr>
            <a:r>
              <a:rPr lang="en-US" altLang="en-US" dirty="0" smtClean="0"/>
              <a:t>GETS is operational since 1994 via a calling card service (voice only)</a:t>
            </a:r>
          </a:p>
          <a:p>
            <a:pPr lvl="1">
              <a:buFont typeface="Arial" panose="020B0604020202020204" pitchFamily="34" charset="0"/>
              <a:buChar char="•"/>
            </a:pPr>
            <a:r>
              <a:rPr lang="en-US" altLang="en-US" dirty="0"/>
              <a:t> Accessible from any domestic or </a:t>
            </a:r>
            <a:r>
              <a:rPr lang="en-US" altLang="en-US" dirty="0" smtClean="0"/>
              <a:t>international </a:t>
            </a:r>
            <a:r>
              <a:rPr lang="en-US" altLang="en-US" dirty="0"/>
              <a:t>PSTN phone by dialing GETS access number, entering PIN, then Destination </a:t>
            </a:r>
            <a:r>
              <a:rPr lang="en-US" altLang="en-US" dirty="0" smtClean="0"/>
              <a:t>Number</a:t>
            </a:r>
          </a:p>
          <a:p>
            <a:pPr>
              <a:buFont typeface="Arial" panose="020B0604020202020204" pitchFamily="34" charset="0"/>
              <a:buChar char="•"/>
            </a:pPr>
            <a:r>
              <a:rPr lang="en-US" altLang="en-US" dirty="0" smtClean="0"/>
              <a:t>WPS is operational since 2002 via a subscribed phone over commercial wireless service (voice only) </a:t>
            </a:r>
          </a:p>
          <a:p>
            <a:pPr lvl="1">
              <a:buFont typeface="Arial" panose="020B0604020202020204" pitchFamily="34" charset="0"/>
              <a:buChar char="•"/>
            </a:pPr>
            <a:r>
              <a:rPr lang="en-US" altLang="en-US" dirty="0"/>
              <a:t>Accessible from </a:t>
            </a:r>
            <a:r>
              <a:rPr lang="en-US" altLang="en-US" dirty="0" smtClean="0">
                <a:solidFill>
                  <a:schemeClr val="tx1"/>
                </a:solidFill>
              </a:rPr>
              <a:t>a WPS </a:t>
            </a:r>
            <a:r>
              <a:rPr lang="en-US" altLang="en-US" dirty="0" smtClean="0"/>
              <a:t>subscribed </a:t>
            </a:r>
            <a:r>
              <a:rPr lang="en-US" altLang="en-US" dirty="0"/>
              <a:t>phone of a participating carrier by dialing *272 + Destination Number </a:t>
            </a:r>
            <a:r>
              <a:rPr lang="en-US" altLang="en-US" dirty="0" smtClean="0"/>
              <a:t> - Offered by major </a:t>
            </a:r>
            <a:r>
              <a:rPr lang="en-US" altLang="en-US" dirty="0"/>
              <a:t>cellular </a:t>
            </a:r>
            <a:r>
              <a:rPr lang="en-US" altLang="en-US" dirty="0" smtClean="0"/>
              <a:t>operators   </a:t>
            </a:r>
            <a:endParaRPr lang="en-US" altLang="en-US" dirty="0"/>
          </a:p>
          <a:p>
            <a:pPr>
              <a:buFont typeface="Arial" panose="020B0604020202020204" pitchFamily="34" charset="0"/>
              <a:buChar char="•"/>
            </a:pPr>
            <a:r>
              <a:rPr lang="en-US" altLang="en-US" dirty="0" smtClean="0"/>
              <a:t>NGN Priority Services is </a:t>
            </a:r>
            <a:r>
              <a:rPr lang="en-US" dirty="0" smtClean="0">
                <a:solidFill>
                  <a:schemeClr val="tx1"/>
                </a:solidFill>
              </a:rPr>
              <a:t>developing </a:t>
            </a:r>
            <a:r>
              <a:rPr lang="en-US" dirty="0">
                <a:solidFill>
                  <a:schemeClr val="tx1"/>
                </a:solidFill>
              </a:rPr>
              <a:t>new capabilities to support priority voice, data, video and information services on evolving </a:t>
            </a:r>
            <a:r>
              <a:rPr lang="en-US" dirty="0" smtClean="0">
                <a:solidFill>
                  <a:schemeClr val="tx1"/>
                </a:solidFill>
              </a:rPr>
              <a:t>networks</a:t>
            </a:r>
          </a:p>
          <a:p>
            <a:pPr lvl="2">
              <a:buFont typeface="Arial" panose="020B0604020202020204" pitchFamily="34" charset="0"/>
              <a:buChar char="•"/>
            </a:pPr>
            <a:r>
              <a:rPr lang="en-US" dirty="0">
                <a:solidFill>
                  <a:schemeClr val="tx1"/>
                </a:solidFill>
              </a:rPr>
              <a:t>I</a:t>
            </a:r>
            <a:r>
              <a:rPr lang="en-US" dirty="0" smtClean="0">
                <a:solidFill>
                  <a:schemeClr val="tx1"/>
                </a:solidFill>
              </a:rPr>
              <a:t>nitial capabilities of  GETS and WPS over IP are already deployed</a:t>
            </a:r>
          </a:p>
          <a:p>
            <a:pPr marL="0" lvl="2">
              <a:buFont typeface="Arial" panose="020B0604020202020204" pitchFamily="34" charset="0"/>
              <a:buChar char="•"/>
            </a:pPr>
            <a:r>
              <a:rPr lang="en-US" sz="2400" b="1" dirty="0" smtClean="0">
                <a:cs typeface="+mn-cs"/>
              </a:rPr>
              <a:t> TSP authorizes organizations </a:t>
            </a:r>
            <a:r>
              <a:rPr lang="en-US" sz="2400" b="1" dirty="0">
                <a:cs typeface="+mn-cs"/>
              </a:rPr>
              <a:t>to receive </a:t>
            </a:r>
            <a:r>
              <a:rPr lang="en-US" sz="2400" b="1" dirty="0" smtClean="0">
                <a:cs typeface="+mn-cs"/>
              </a:rPr>
              <a:t>priority restoration </a:t>
            </a:r>
            <a:r>
              <a:rPr lang="en-US" sz="2400" b="1" dirty="0">
                <a:cs typeface="+mn-cs"/>
              </a:rPr>
              <a:t>and </a:t>
            </a:r>
            <a:r>
              <a:rPr lang="en-US" sz="2400" b="1" dirty="0" smtClean="0">
                <a:cs typeface="+mn-cs"/>
              </a:rPr>
              <a:t>expedited</a:t>
            </a:r>
            <a:br>
              <a:rPr lang="en-US" sz="2400" b="1" dirty="0" smtClean="0">
                <a:cs typeface="+mn-cs"/>
              </a:rPr>
            </a:br>
            <a:r>
              <a:rPr lang="en-US" sz="2400" b="1" dirty="0" smtClean="0">
                <a:cs typeface="+mn-cs"/>
              </a:rPr>
              <a:t>     installation for important </a:t>
            </a:r>
            <a:r>
              <a:rPr lang="en-US" sz="2400" b="1" dirty="0">
                <a:cs typeface="+mn-cs"/>
              </a:rPr>
              <a:t>voice and data </a:t>
            </a:r>
            <a:r>
              <a:rPr lang="en-US" sz="2400" b="1" dirty="0" smtClean="0">
                <a:cs typeface="+mn-cs"/>
              </a:rPr>
              <a:t>circuits</a:t>
            </a:r>
            <a:endParaRPr lang="en-US" sz="2400" b="1" dirty="0">
              <a:cs typeface="+mn-cs"/>
            </a:endParaRPr>
          </a:p>
          <a:p>
            <a:pPr marL="0" lvl="2">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altLang="en-US" dirty="0"/>
          </a:p>
          <a:p>
            <a:pPr marL="0" indent="0"/>
            <a:endParaRPr lang="en-US" altLang="en-US" dirty="0" smtClean="0"/>
          </a:p>
          <a:p>
            <a:pPr marL="0" indent="0"/>
            <a:endParaRPr lang="en-US" altLang="en-US"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5</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
        <p:nvSpPr>
          <p:cNvPr id="7" name="Text Box 4"/>
          <p:cNvSpPr txBox="1">
            <a:spLocks noChangeArrowheads="1"/>
          </p:cNvSpPr>
          <p:nvPr/>
        </p:nvSpPr>
        <p:spPr bwMode="auto">
          <a:xfrm>
            <a:off x="1295399" y="5779808"/>
            <a:ext cx="10094385" cy="584775"/>
          </a:xfrm>
          <a:prstGeom prst="rect">
            <a:avLst/>
          </a:prstGeom>
          <a:solidFill>
            <a:schemeClr val="accent6"/>
          </a:solidFill>
          <a:ln w="12700">
            <a:solidFill>
              <a:schemeClr val="tx1"/>
            </a:solidFill>
            <a:miter lim="800000"/>
            <a:headEnd type="none" w="sm" len="sm"/>
            <a:tailEnd type="none" w="sm" len="sm"/>
          </a:ln>
          <a:effectLs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600" b="1" dirty="0" smtClean="0">
                <a:solidFill>
                  <a:schemeClr val="bg1"/>
                </a:solidFill>
                <a:latin typeface="+mn-lt"/>
              </a:rPr>
              <a:t>NS/EP  priority </a:t>
            </a:r>
            <a:r>
              <a:rPr lang="en-US" altLang="en-US" sz="1600" b="1" dirty="0">
                <a:solidFill>
                  <a:schemeClr val="bg1"/>
                </a:solidFill>
                <a:latin typeface="+mn-lt"/>
              </a:rPr>
              <a:t>s</a:t>
            </a:r>
            <a:r>
              <a:rPr lang="en-US" altLang="en-US" sz="1600" b="1" dirty="0" smtClean="0">
                <a:solidFill>
                  <a:schemeClr val="bg1"/>
                </a:solidFill>
                <a:latin typeface="+mn-lt"/>
              </a:rPr>
              <a:t>ervices are subscription based, operator controlled, enabled through global Standards, and are offered over commercial network infrastructure. Growing need for priority support over Wi-Fi access !</a:t>
            </a:r>
            <a:endParaRPr lang="en-US" altLang="en-US" sz="1600" b="1" dirty="0">
              <a:solidFill>
                <a:schemeClr val="bg1"/>
              </a:solidFill>
              <a:latin typeface="+mn-lt"/>
            </a:endParaRPr>
          </a:p>
        </p:txBody>
      </p:sp>
    </p:spTree>
    <p:extLst>
      <p:ext uri="{BB962C8B-B14F-4D97-AF65-F5344CB8AC3E}">
        <p14:creationId xmlns:p14="http://schemas.microsoft.com/office/powerpoint/2010/main" val="311514720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685800"/>
            <a:ext cx="10058400" cy="990599"/>
          </a:xfrm>
        </p:spPr>
        <p:txBody>
          <a:bodyPr/>
          <a:lstStyle/>
          <a:p>
            <a:r>
              <a:rPr lang="en-US" dirty="0" smtClean="0">
                <a:solidFill>
                  <a:schemeClr val="tx1"/>
                </a:solidFill>
              </a:rPr>
              <a:t>Objectives</a:t>
            </a:r>
            <a:endParaRPr lang="en-US" dirty="0">
              <a:solidFill>
                <a:schemeClr val="tx1"/>
              </a:solidFill>
            </a:endParaRPr>
          </a:p>
        </p:txBody>
      </p:sp>
      <p:sp>
        <p:nvSpPr>
          <p:cNvPr id="3" name="Content Placeholder 2"/>
          <p:cNvSpPr>
            <a:spLocks noGrp="1"/>
          </p:cNvSpPr>
          <p:nvPr>
            <p:ph idx="1"/>
          </p:nvPr>
        </p:nvSpPr>
        <p:spPr>
          <a:xfrm>
            <a:off x="1142999" y="1981201"/>
            <a:ext cx="10132485" cy="3352799"/>
          </a:xfrm>
        </p:spPr>
        <p:txBody>
          <a:bodyPr>
            <a:normAutofit/>
          </a:bodyPr>
          <a:lstStyle/>
          <a:p>
            <a:pPr marL="400050">
              <a:buFont typeface="Arial" panose="020B0604020202020204" pitchFamily="34" charset="0"/>
              <a:buChar char="•"/>
            </a:pPr>
            <a:r>
              <a:rPr lang="en-US" dirty="0" smtClean="0">
                <a:solidFill>
                  <a:schemeClr val="tx1"/>
                </a:solidFill>
              </a:rPr>
              <a:t>The primary goal is to be able to use Wi-Fi access networks in </a:t>
            </a:r>
            <a:r>
              <a:rPr lang="en-US" dirty="0">
                <a:solidFill>
                  <a:schemeClr val="tx1"/>
                </a:solidFill>
              </a:rPr>
              <a:t>scenarios </a:t>
            </a:r>
            <a:r>
              <a:rPr lang="en-US" dirty="0" smtClean="0">
                <a:solidFill>
                  <a:schemeClr val="tx1"/>
                </a:solidFill>
              </a:rPr>
              <a:t>where </a:t>
            </a:r>
            <a:r>
              <a:rPr lang="en-US" dirty="0">
                <a:solidFill>
                  <a:schemeClr val="tx1"/>
                </a:solidFill>
              </a:rPr>
              <a:t>Wi-Fi </a:t>
            </a:r>
            <a:r>
              <a:rPr lang="en-US" dirty="0" smtClean="0">
                <a:solidFill>
                  <a:schemeClr val="tx1"/>
                </a:solidFill>
              </a:rPr>
              <a:t>access may </a:t>
            </a:r>
            <a:r>
              <a:rPr lang="en-US" dirty="0">
                <a:solidFill>
                  <a:schemeClr val="tx1"/>
                </a:solidFill>
              </a:rPr>
              <a:t>be the only available access </a:t>
            </a:r>
            <a:r>
              <a:rPr lang="en-US" dirty="0" smtClean="0">
                <a:solidFill>
                  <a:schemeClr val="tx1"/>
                </a:solidFill>
              </a:rPr>
              <a:t>networks such as </a:t>
            </a:r>
            <a:r>
              <a:rPr lang="en-US" dirty="0">
                <a:solidFill>
                  <a:schemeClr val="tx1"/>
                </a:solidFill>
              </a:rPr>
              <a:t>inside </a:t>
            </a:r>
            <a:r>
              <a:rPr lang="en-US" dirty="0" smtClean="0">
                <a:solidFill>
                  <a:schemeClr val="tx1"/>
                </a:solidFill>
              </a:rPr>
              <a:t>a building, airports, stadiums or places where there is no cellular radio coverage available during NS/EP events </a:t>
            </a:r>
            <a:endParaRPr lang="en-US" dirty="0">
              <a:solidFill>
                <a:schemeClr val="tx1"/>
              </a:solidFill>
            </a:endParaRPr>
          </a:p>
          <a:p>
            <a:pPr marL="57150" indent="0"/>
            <a:endParaRPr lang="en-US" dirty="0" smtClean="0">
              <a:solidFill>
                <a:schemeClr val="tx1"/>
              </a:solidFill>
            </a:endParaRPr>
          </a:p>
          <a:p>
            <a:pPr marL="400050">
              <a:buFont typeface="Arial" panose="020B0604020202020204" pitchFamily="34" charset="0"/>
              <a:buChar char="•"/>
            </a:pPr>
            <a:r>
              <a:rPr lang="en-US" dirty="0" smtClean="0">
                <a:solidFill>
                  <a:schemeClr val="tx1"/>
                </a:solidFill>
              </a:rPr>
              <a:t>A standardize mechanism to support the NS/EP priority services in WLAN (a.k.a. Wi-Fi access) networks without requiring additional infrastructure </a:t>
            </a:r>
          </a:p>
          <a:p>
            <a:pPr lvl="1"/>
            <a:endParaRPr lang="en-US" dirty="0" smtClean="0">
              <a:solidFill>
                <a:schemeClr val="tx1"/>
              </a:solidFill>
            </a:endParaRPr>
          </a:p>
          <a:p>
            <a:pPr lvl="1"/>
            <a:endParaRPr lang="en-US" dirty="0">
              <a:solidFill>
                <a:schemeClr val="tx1"/>
              </a:solidFill>
            </a:endParaRPr>
          </a:p>
          <a:p>
            <a:endParaRPr lang="en-US" dirty="0"/>
          </a:p>
        </p:txBody>
      </p:sp>
      <p:sp>
        <p:nvSpPr>
          <p:cNvPr id="4" name="Slide Number Placeholder 5"/>
          <p:cNvSpPr>
            <a:spLocks noGrp="1"/>
          </p:cNvSpPr>
          <p:nvPr>
            <p:ph type="sldNum" idx="12"/>
          </p:nvPr>
        </p:nvSpPr>
        <p:spPr>
          <a:xfrm>
            <a:off x="5793318" y="6475414"/>
            <a:ext cx="704849" cy="363537"/>
          </a:xfrm>
        </p:spPr>
        <p:txBody>
          <a:bodyPr/>
          <a:lstStyle/>
          <a:p>
            <a:r>
              <a:rPr lang="en-GB" dirty="0"/>
              <a:t>Slide </a:t>
            </a:r>
            <a:fld id="{DC83D890-10BB-4905-98E9-EC5FFEC1B9BB}" type="slidenum">
              <a:rPr lang="en-GB"/>
              <a:pPr/>
              <a:t>6</a:t>
            </a:fld>
            <a:endParaRPr lang="en-GB" dirty="0"/>
          </a:p>
        </p:txBody>
      </p:sp>
      <p:sp>
        <p:nvSpPr>
          <p:cNvPr id="5" name="Footer Placeholder 4"/>
          <p:cNvSpPr>
            <a:spLocks noGrp="1"/>
          </p:cNvSpPr>
          <p:nvPr>
            <p:ph type="ftr" idx="14"/>
          </p:nvPr>
        </p:nvSpPr>
        <p:spPr>
          <a:xfrm>
            <a:off x="7143757" y="6475414"/>
            <a:ext cx="4246027" cy="180975"/>
          </a:xfrm>
        </p:spPr>
        <p:txBody>
          <a:bodyPr/>
          <a:lstStyle/>
          <a:p>
            <a:r>
              <a:rPr lang="en-GB" dirty="0" smtClean="0"/>
              <a:t>Subir Das, Perspecta Labs</a:t>
            </a:r>
            <a:endParaRPr lang="en-GB" dirty="0"/>
          </a:p>
        </p:txBody>
      </p:sp>
    </p:spTree>
    <p:extLst>
      <p:ext uri="{BB962C8B-B14F-4D97-AF65-F5344CB8AC3E}">
        <p14:creationId xmlns:p14="http://schemas.microsoft.com/office/powerpoint/2010/main" val="10667073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6142" y="677130"/>
            <a:ext cx="8839200" cy="852364"/>
          </a:xfrm>
        </p:spPr>
        <p:txBody>
          <a:bodyPr/>
          <a:lstStyle/>
          <a:p>
            <a:r>
              <a:rPr lang="en-US" dirty="0" smtClean="0"/>
              <a:t>Key Example NS/EP Use Cases for Wi-Fi   </a:t>
            </a:r>
            <a:endParaRPr lang="en-GB" dirty="0"/>
          </a:p>
        </p:txBody>
      </p:sp>
      <p:sp>
        <p:nvSpPr>
          <p:cNvPr id="3" name="Content Placeholder 2"/>
          <p:cNvSpPr>
            <a:spLocks noGrp="1"/>
          </p:cNvSpPr>
          <p:nvPr>
            <p:ph idx="1"/>
          </p:nvPr>
        </p:nvSpPr>
        <p:spPr>
          <a:xfrm>
            <a:off x="1447800" y="1447800"/>
            <a:ext cx="9941984" cy="4648200"/>
          </a:xfrm>
        </p:spPr>
        <p:txBody>
          <a:bodyPr/>
          <a:lstStyle/>
          <a:p>
            <a:pPr>
              <a:buFont typeface="Arial" panose="020B0604020202020204" pitchFamily="34" charset="0"/>
              <a:buChar char="•"/>
            </a:pPr>
            <a:r>
              <a:rPr lang="en-US" altLang="en-US" dirty="0" smtClean="0">
                <a:solidFill>
                  <a:schemeClr val="tx1"/>
                </a:solidFill>
              </a:rPr>
              <a:t>General Emergency/Disaster Event</a:t>
            </a:r>
          </a:p>
          <a:p>
            <a:pPr lvl="1">
              <a:buFont typeface="Arial" panose="020B0604020202020204" pitchFamily="34" charset="0"/>
              <a:buChar char="•"/>
            </a:pPr>
            <a:r>
              <a:rPr lang="en-US" altLang="en-US" dirty="0" smtClean="0">
                <a:solidFill>
                  <a:schemeClr val="tx1"/>
                </a:solidFill>
              </a:rPr>
              <a:t>NS/EP users use Wi-Fi access for priority communications during disaster event (e.g., coordination of response to terrorist attack from a hotel or enterprise Wi-Fi networks)</a:t>
            </a:r>
          </a:p>
          <a:p>
            <a:pPr>
              <a:buFont typeface="Arial" panose="020B0604020202020204" pitchFamily="34" charset="0"/>
              <a:buChar char="•"/>
            </a:pPr>
            <a:r>
              <a:rPr lang="en-US" altLang="en-US" dirty="0" smtClean="0"/>
              <a:t>Pandemic Event </a:t>
            </a:r>
          </a:p>
          <a:p>
            <a:pPr lvl="1">
              <a:buFont typeface="Arial" panose="020B0604020202020204" pitchFamily="34" charset="0"/>
              <a:buChar char="•"/>
            </a:pPr>
            <a:r>
              <a:rPr lang="en-US" altLang="en-US" dirty="0" smtClean="0"/>
              <a:t>FCC CSRIC* (Communications, Security, Reliability and Interoperability Council) of USA predicted that pandemic event, may require up </a:t>
            </a:r>
            <a:r>
              <a:rPr lang="en-US" altLang="en-US" dirty="0"/>
              <a:t>to </a:t>
            </a:r>
            <a:r>
              <a:rPr lang="en-US" altLang="en-US" dirty="0" smtClean="0"/>
              <a:t>15 </a:t>
            </a:r>
            <a:r>
              <a:rPr lang="en-US" altLang="en-US" dirty="0"/>
              <a:t>million mission-critical </a:t>
            </a:r>
            <a:r>
              <a:rPr lang="en-US" altLang="en-US" dirty="0" smtClean="0"/>
              <a:t>personnel </a:t>
            </a:r>
            <a:r>
              <a:rPr lang="en-US" altLang="en-US" dirty="0" smtClean="0">
                <a:solidFill>
                  <a:schemeClr val="tx1"/>
                </a:solidFill>
              </a:rPr>
              <a:t>forced to </a:t>
            </a:r>
            <a:r>
              <a:rPr lang="en-US" altLang="en-US" dirty="0" smtClean="0"/>
              <a:t>work in remote locations </a:t>
            </a:r>
            <a:r>
              <a:rPr lang="en-US" altLang="en-US" dirty="0" smtClean="0">
                <a:solidFill>
                  <a:schemeClr val="tx1"/>
                </a:solidFill>
              </a:rPr>
              <a:t>needing</a:t>
            </a:r>
            <a:r>
              <a:rPr lang="en-US" altLang="en-US" dirty="0" smtClean="0">
                <a:solidFill>
                  <a:srgbClr val="FF0000"/>
                </a:solidFill>
              </a:rPr>
              <a:t> </a:t>
            </a:r>
            <a:r>
              <a:rPr lang="en-US" altLang="en-US" dirty="0" smtClean="0"/>
              <a:t>priority communications </a:t>
            </a:r>
          </a:p>
          <a:p>
            <a:pPr lvl="1">
              <a:buFont typeface="Arial" panose="020B0604020202020204" pitchFamily="34" charset="0"/>
              <a:buChar char="•"/>
            </a:pPr>
            <a:r>
              <a:rPr lang="en-US" altLang="en-US" dirty="0" smtClean="0"/>
              <a:t>These users will be typically connected via </a:t>
            </a:r>
            <a:r>
              <a:rPr lang="en-US" altLang="en-US" dirty="0" smtClean="0">
                <a:solidFill>
                  <a:schemeClr val="tx1"/>
                </a:solidFill>
              </a:rPr>
              <a:t>home/residential </a:t>
            </a:r>
            <a:r>
              <a:rPr lang="en-US" altLang="en-US" dirty="0" smtClean="0"/>
              <a:t>Wi-Fi access networks </a:t>
            </a:r>
          </a:p>
          <a:p>
            <a:pPr lvl="1">
              <a:buFont typeface="Arial" panose="020B0604020202020204" pitchFamily="34" charset="0"/>
              <a:buChar char="•"/>
            </a:pPr>
            <a:r>
              <a:rPr lang="en-US" altLang="en-US" dirty="0" smtClean="0"/>
              <a:t>In certain scenarios (e.g., inside the building), Wi-Fi may be the only available access networks</a:t>
            </a:r>
            <a:endParaRPr lang="en-US" b="0" dirty="0"/>
          </a:p>
          <a:p>
            <a:pPr>
              <a:buFont typeface="Arial" panose="020B0604020202020204" pitchFamily="34" charset="0"/>
              <a:buChar char="•"/>
            </a:pPr>
            <a:r>
              <a:rPr lang="en-US" altLang="en-US" dirty="0" smtClean="0"/>
              <a:t>NS/EP priority services communication from IoT devices  </a:t>
            </a:r>
          </a:p>
          <a:p>
            <a:pPr lvl="1">
              <a:buFont typeface="Arial" panose="020B0604020202020204" pitchFamily="34" charset="0"/>
              <a:buChar char="•"/>
            </a:pPr>
            <a:r>
              <a:rPr lang="en-US" altLang="en-US" dirty="0" smtClean="0"/>
              <a:t>IoT devices </a:t>
            </a:r>
            <a:r>
              <a:rPr lang="en-US" altLang="en-US" dirty="0"/>
              <a:t>(e.g., industrial control monitor) </a:t>
            </a:r>
            <a:r>
              <a:rPr lang="en-US" altLang="en-US" dirty="0" smtClean="0"/>
              <a:t>with Wi-Fi connectivity for priority communications</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7</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
        <p:nvSpPr>
          <p:cNvPr id="8" name="Rectangle 7"/>
          <p:cNvSpPr/>
          <p:nvPr/>
        </p:nvSpPr>
        <p:spPr>
          <a:xfrm>
            <a:off x="838200" y="6091535"/>
            <a:ext cx="9727142" cy="461665"/>
          </a:xfrm>
          <a:prstGeom prst="rect">
            <a:avLst/>
          </a:prstGeom>
        </p:spPr>
        <p:txBody>
          <a:bodyPr wrap="square">
            <a:spAutoFit/>
          </a:bodyPr>
          <a:lstStyle/>
          <a:p>
            <a:r>
              <a:rPr lang="en-US" sz="1200" dirty="0" smtClean="0">
                <a:solidFill>
                  <a:schemeClr val="tx1"/>
                </a:solidFill>
              </a:rPr>
              <a:t>*Federal Communications Commission (FCC) CSRIC </a:t>
            </a:r>
            <a:r>
              <a:rPr lang="en-US" sz="1200" dirty="0">
                <a:solidFill>
                  <a:schemeClr val="tx1"/>
                </a:solidFill>
              </a:rPr>
              <a:t>II report can be found at https://</a:t>
            </a:r>
            <a:r>
              <a:rPr lang="en-US" sz="1200" dirty="0" smtClean="0">
                <a:solidFill>
                  <a:schemeClr val="tx1"/>
                </a:solidFill>
              </a:rPr>
              <a:t>www.fcc.gov/about-fcc/advisory-committees/communications-security-reliability-and-interoperability-2</a:t>
            </a:r>
            <a:endParaRPr lang="en-US" sz="1200" dirty="0">
              <a:solidFill>
                <a:schemeClr val="tx1"/>
              </a:solidFill>
            </a:endParaRPr>
          </a:p>
        </p:txBody>
      </p:sp>
    </p:spTree>
    <p:extLst>
      <p:ext uri="{BB962C8B-B14F-4D97-AF65-F5344CB8AC3E}">
        <p14:creationId xmlns:p14="http://schemas.microsoft.com/office/powerpoint/2010/main" val="3396588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1295400" y="608790"/>
            <a:ext cx="10058400" cy="91995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smtClean="0">
                <a:solidFill>
                  <a:srgbClr val="FF0000"/>
                </a:solidFill>
              </a:rPr>
              <a:t> </a:t>
            </a:r>
            <a:r>
              <a:rPr lang="en-GB" sz="2800" dirty="0" smtClean="0">
                <a:solidFill>
                  <a:schemeClr val="tx1"/>
                </a:solidFill>
              </a:rPr>
              <a:t>A Specific </a:t>
            </a:r>
            <a:r>
              <a:rPr lang="en-US" sz="2800" dirty="0" smtClean="0">
                <a:solidFill>
                  <a:schemeClr val="tx1"/>
                </a:solidFill>
              </a:rPr>
              <a:t>NS/EP Priority Services Use Case: User’s Perspective</a:t>
            </a:r>
            <a:endParaRPr lang="en-GB" sz="2800" dirty="0">
              <a:solidFill>
                <a:schemeClr val="tx1"/>
              </a:solidFill>
            </a:endParaRP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8</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
        <p:nvSpPr>
          <p:cNvPr id="8" name="Content Placeholder 2"/>
          <p:cNvSpPr>
            <a:spLocks noGrp="1"/>
          </p:cNvSpPr>
          <p:nvPr>
            <p:ph idx="1"/>
          </p:nvPr>
        </p:nvSpPr>
        <p:spPr>
          <a:xfrm>
            <a:off x="838200" y="1371600"/>
            <a:ext cx="10820400" cy="5103814"/>
          </a:xfrm>
        </p:spPr>
        <p:txBody>
          <a:bodyPr/>
          <a:lstStyle/>
          <a:p>
            <a:pPr algn="just">
              <a:buFont typeface="Arial" panose="020B0604020202020204" pitchFamily="34" charset="0"/>
              <a:buChar char="•"/>
            </a:pPr>
            <a:r>
              <a:rPr lang="en-US" altLang="en-US" dirty="0" smtClean="0">
                <a:solidFill>
                  <a:schemeClr val="tx1"/>
                </a:solidFill>
              </a:rPr>
              <a:t>A </a:t>
            </a:r>
            <a:r>
              <a:rPr lang="en-US" altLang="en-US" dirty="0">
                <a:solidFill>
                  <a:schemeClr val="tx1"/>
                </a:solidFill>
              </a:rPr>
              <a:t>terrorist event has occurred requiring coordination among field agents from federal, state, </a:t>
            </a:r>
            <a:r>
              <a:rPr lang="en-US" altLang="en-US" dirty="0" smtClean="0">
                <a:solidFill>
                  <a:schemeClr val="tx1"/>
                </a:solidFill>
              </a:rPr>
              <a:t>and local entities </a:t>
            </a:r>
            <a:r>
              <a:rPr lang="en-US" altLang="en-US" dirty="0">
                <a:solidFill>
                  <a:schemeClr val="tx1"/>
                </a:solidFill>
              </a:rPr>
              <a:t>with an </a:t>
            </a:r>
            <a:r>
              <a:rPr lang="en-US" altLang="en-US" dirty="0" smtClean="0">
                <a:solidFill>
                  <a:schemeClr val="tx1"/>
                </a:solidFill>
              </a:rPr>
              <a:t>NS/EP </a:t>
            </a:r>
            <a:r>
              <a:rPr lang="en-US" altLang="en-US" dirty="0">
                <a:solidFill>
                  <a:schemeClr val="tx1"/>
                </a:solidFill>
              </a:rPr>
              <a:t>role</a:t>
            </a:r>
          </a:p>
          <a:p>
            <a:pPr lvl="1" algn="just">
              <a:buFont typeface="Arial" panose="020B0604020202020204" pitchFamily="34" charset="0"/>
              <a:buChar char="•"/>
            </a:pPr>
            <a:r>
              <a:rPr lang="en-US" altLang="en-US" dirty="0">
                <a:solidFill>
                  <a:schemeClr val="tx1"/>
                </a:solidFill>
              </a:rPr>
              <a:t>Coordination is managed from a nearby </a:t>
            </a:r>
            <a:r>
              <a:rPr lang="en-US" altLang="en-US" dirty="0" smtClean="0">
                <a:solidFill>
                  <a:schemeClr val="tx1"/>
                </a:solidFill>
              </a:rPr>
              <a:t>hotel conference </a:t>
            </a:r>
            <a:r>
              <a:rPr lang="en-US" altLang="en-US" dirty="0">
                <a:solidFill>
                  <a:schemeClr val="tx1"/>
                </a:solidFill>
              </a:rPr>
              <a:t>room </a:t>
            </a:r>
            <a:r>
              <a:rPr lang="en-US" altLang="en-US" dirty="0" smtClean="0">
                <a:solidFill>
                  <a:schemeClr val="tx1"/>
                </a:solidFill>
              </a:rPr>
              <a:t>of a major hotel chain</a:t>
            </a:r>
            <a:endParaRPr lang="en-US" altLang="en-US" dirty="0">
              <a:solidFill>
                <a:schemeClr val="tx1"/>
              </a:solidFill>
            </a:endParaRPr>
          </a:p>
          <a:p>
            <a:pPr lvl="1" algn="just">
              <a:buFont typeface="Arial" panose="020B0604020202020204" pitchFamily="34" charset="0"/>
              <a:buChar char="•"/>
            </a:pPr>
            <a:r>
              <a:rPr lang="en-US" altLang="en-US" dirty="0" smtClean="0">
                <a:solidFill>
                  <a:schemeClr val="tx1"/>
                </a:solidFill>
              </a:rPr>
              <a:t>Cellular </a:t>
            </a:r>
            <a:r>
              <a:rPr lang="en-US" altLang="en-US" dirty="0">
                <a:solidFill>
                  <a:schemeClr val="tx1"/>
                </a:solidFill>
              </a:rPr>
              <a:t>service in </a:t>
            </a:r>
            <a:r>
              <a:rPr lang="en-US" altLang="en-US" dirty="0" smtClean="0">
                <a:solidFill>
                  <a:schemeClr val="tx1"/>
                </a:solidFill>
              </a:rPr>
              <a:t>the conference </a:t>
            </a:r>
            <a:r>
              <a:rPr lang="en-US" altLang="en-US" dirty="0">
                <a:solidFill>
                  <a:schemeClr val="tx1"/>
                </a:solidFill>
              </a:rPr>
              <a:t>room is very </a:t>
            </a:r>
            <a:r>
              <a:rPr lang="en-US" altLang="en-US" dirty="0" smtClean="0">
                <a:solidFill>
                  <a:schemeClr val="tx1"/>
                </a:solidFill>
              </a:rPr>
              <a:t>poor or not available</a:t>
            </a:r>
            <a:endParaRPr lang="en-US" altLang="en-US" dirty="0">
              <a:solidFill>
                <a:schemeClr val="tx1"/>
              </a:solidFill>
            </a:endParaRPr>
          </a:p>
          <a:p>
            <a:pPr lvl="1" algn="just">
              <a:buFont typeface="Arial" panose="020B0604020202020204" pitchFamily="34" charset="0"/>
              <a:buChar char="•"/>
            </a:pPr>
            <a:r>
              <a:rPr lang="en-US" altLang="en-US" dirty="0" smtClean="0">
                <a:solidFill>
                  <a:schemeClr val="tx1"/>
                </a:solidFill>
              </a:rPr>
              <a:t>Field agents </a:t>
            </a:r>
            <a:r>
              <a:rPr lang="en-US" altLang="en-US" dirty="0">
                <a:solidFill>
                  <a:schemeClr val="tx1"/>
                </a:solidFill>
              </a:rPr>
              <a:t>and </a:t>
            </a:r>
            <a:r>
              <a:rPr lang="en-US" altLang="en-US" dirty="0" smtClean="0">
                <a:solidFill>
                  <a:schemeClr val="tx1"/>
                </a:solidFill>
              </a:rPr>
              <a:t>coordinators started using the hotel’s Wi-Fi access network for their service  </a:t>
            </a:r>
          </a:p>
          <a:p>
            <a:pPr marL="457200" lvl="1" indent="0" algn="just"/>
            <a:endParaRPr lang="en-US" altLang="en-US" dirty="0" smtClean="0">
              <a:solidFill>
                <a:schemeClr val="tx1"/>
              </a:solidFill>
            </a:endParaRPr>
          </a:p>
          <a:p>
            <a:pPr algn="just">
              <a:buFont typeface="Arial" panose="020B0604020202020204" pitchFamily="34" charset="0"/>
              <a:buChar char="•"/>
            </a:pPr>
            <a:r>
              <a:rPr lang="en-US" altLang="en-US" dirty="0" smtClean="0">
                <a:solidFill>
                  <a:schemeClr val="accent2"/>
                </a:solidFill>
              </a:rPr>
              <a:t>Important Assumptions</a:t>
            </a:r>
          </a:p>
          <a:p>
            <a:pPr lvl="1" algn="just">
              <a:buFont typeface="Arial" panose="020B0604020202020204" pitchFamily="34" charset="0"/>
              <a:buChar char="•"/>
            </a:pPr>
            <a:r>
              <a:rPr lang="en-US" altLang="en-US" b="1" dirty="0" smtClean="0">
                <a:solidFill>
                  <a:schemeClr val="accent2"/>
                </a:solidFill>
              </a:rPr>
              <a:t>No separate APs or AP controllers are installed in the conference room and the hotel infrastructure is shared with other users</a:t>
            </a:r>
          </a:p>
          <a:p>
            <a:pPr lvl="1" algn="just">
              <a:buFont typeface="Arial" panose="020B0604020202020204" pitchFamily="34" charset="0"/>
              <a:buChar char="•"/>
            </a:pPr>
            <a:r>
              <a:rPr lang="en-US" altLang="en-US" b="1" dirty="0">
                <a:solidFill>
                  <a:schemeClr val="accent2"/>
                </a:solidFill>
              </a:rPr>
              <a:t>Support of NS/EP </a:t>
            </a:r>
            <a:r>
              <a:rPr lang="en-US" altLang="en-US" b="1" dirty="0" smtClean="0">
                <a:solidFill>
                  <a:schemeClr val="accent2"/>
                </a:solidFill>
              </a:rPr>
              <a:t>priority services </a:t>
            </a:r>
            <a:r>
              <a:rPr lang="en-US" altLang="en-US" b="1" dirty="0">
                <a:solidFill>
                  <a:schemeClr val="accent2"/>
                </a:solidFill>
              </a:rPr>
              <a:t>over operator/service provider controlled public Wi-Fi access </a:t>
            </a:r>
            <a:r>
              <a:rPr lang="en-US" altLang="en-US" b="1" dirty="0" smtClean="0">
                <a:solidFill>
                  <a:schemeClr val="accent2"/>
                </a:solidFill>
              </a:rPr>
              <a:t>networks </a:t>
            </a:r>
          </a:p>
          <a:p>
            <a:pPr lvl="1" algn="just">
              <a:buFont typeface="Arial" panose="020B0604020202020204" pitchFamily="34" charset="0"/>
              <a:buChar char="•"/>
            </a:pPr>
            <a:r>
              <a:rPr lang="en-US" altLang="en-US" b="1" dirty="0" smtClean="0">
                <a:solidFill>
                  <a:schemeClr val="accent2"/>
                </a:solidFill>
              </a:rPr>
              <a:t>Call/Session </a:t>
            </a:r>
            <a:r>
              <a:rPr lang="en-US" altLang="en-US" b="1" dirty="0">
                <a:solidFill>
                  <a:schemeClr val="accent2"/>
                </a:solidFill>
              </a:rPr>
              <a:t>requests initiated </a:t>
            </a:r>
            <a:r>
              <a:rPr lang="en-US" altLang="en-US" b="1" dirty="0" smtClean="0">
                <a:solidFill>
                  <a:schemeClr val="accent2"/>
                </a:solidFill>
              </a:rPr>
              <a:t>are routed </a:t>
            </a:r>
            <a:r>
              <a:rPr lang="en-US" altLang="en-US" b="1" dirty="0">
                <a:solidFill>
                  <a:schemeClr val="accent2"/>
                </a:solidFill>
              </a:rPr>
              <a:t>to NS/EP </a:t>
            </a:r>
            <a:r>
              <a:rPr lang="en-US" altLang="en-US" b="1" dirty="0" smtClean="0">
                <a:solidFill>
                  <a:schemeClr val="accent2"/>
                </a:solidFill>
              </a:rPr>
              <a:t>priority services provider’s network </a:t>
            </a:r>
            <a:r>
              <a:rPr lang="en-US" altLang="en-US" b="1" dirty="0">
                <a:solidFill>
                  <a:schemeClr val="accent2"/>
                </a:solidFill>
              </a:rPr>
              <a:t>for </a:t>
            </a:r>
            <a:r>
              <a:rPr lang="en-US" altLang="en-US" b="1" dirty="0" smtClean="0">
                <a:solidFill>
                  <a:schemeClr val="accent2"/>
                </a:solidFill>
              </a:rPr>
              <a:t> authentication and authorization </a:t>
            </a:r>
            <a:r>
              <a:rPr lang="en-US" altLang="en-US" b="1" dirty="0">
                <a:solidFill>
                  <a:schemeClr val="accent2"/>
                </a:solidFill>
              </a:rPr>
              <a:t>as </a:t>
            </a:r>
            <a:r>
              <a:rPr lang="en-US" altLang="en-US" b="1" dirty="0" smtClean="0">
                <a:solidFill>
                  <a:schemeClr val="accent2"/>
                </a:solidFill>
              </a:rPr>
              <a:t>appropriate</a:t>
            </a:r>
          </a:p>
          <a:p>
            <a:pPr lvl="1" algn="just">
              <a:buFont typeface="Arial" panose="020B0604020202020204" pitchFamily="34" charset="0"/>
              <a:buChar char="•"/>
            </a:pPr>
            <a:r>
              <a:rPr lang="en-US" altLang="en-US" b="1" dirty="0" smtClean="0">
                <a:solidFill>
                  <a:schemeClr val="accent2"/>
                </a:solidFill>
              </a:rPr>
              <a:t>On demand support for originating and terminating communications </a:t>
            </a:r>
            <a:endParaRPr lang="en-US" altLang="en-US" b="1" dirty="0">
              <a:solidFill>
                <a:schemeClr val="accent2"/>
              </a:solidFill>
            </a:endParaRPr>
          </a:p>
          <a:p>
            <a:pPr lvl="1" algn="just">
              <a:buFont typeface="Arial" panose="020B0604020202020204" pitchFamily="34" charset="0"/>
              <a:buChar char="•"/>
            </a:pPr>
            <a:endParaRPr lang="en-US" altLang="en-US" dirty="0">
              <a:solidFill>
                <a:schemeClr val="tx1"/>
              </a:solidFill>
            </a:endParaRPr>
          </a:p>
          <a:p>
            <a:pPr marL="457200" lvl="1" indent="0" algn="just"/>
            <a:r>
              <a:rPr lang="en-US" altLang="en-US" dirty="0" smtClean="0">
                <a:solidFill>
                  <a:schemeClr val="tx1"/>
                </a:solidFill>
              </a:rPr>
              <a:t> </a:t>
            </a:r>
          </a:p>
        </p:txBody>
      </p:sp>
    </p:spTree>
    <p:extLst>
      <p:ext uri="{BB962C8B-B14F-4D97-AF65-F5344CB8AC3E}">
        <p14:creationId xmlns:p14="http://schemas.microsoft.com/office/powerpoint/2010/main" val="39547805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531D307C-65C7-4BB3-B44A-1501D36803F7}" type="slidenum">
              <a:rPr lang="en-GB"/>
              <a:pPr/>
              <a:t>9</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
        <p:nvSpPr>
          <p:cNvPr id="3" name="Title 2"/>
          <p:cNvSpPr>
            <a:spLocks noGrp="1"/>
          </p:cNvSpPr>
          <p:nvPr>
            <p:ph type="title"/>
          </p:nvPr>
        </p:nvSpPr>
        <p:spPr>
          <a:xfrm>
            <a:off x="914401" y="685802"/>
            <a:ext cx="10361084" cy="837006"/>
          </a:xfrm>
        </p:spPr>
        <p:txBody>
          <a:bodyPr/>
          <a:lstStyle/>
          <a:p>
            <a:r>
              <a:rPr lang="en-US" dirty="0" smtClean="0"/>
              <a:t>Wi-Fi Congestion: Call Fails Today </a:t>
            </a:r>
            <a:endParaRPr lang="en-US" dirty="0"/>
          </a:p>
        </p:txBody>
      </p:sp>
      <p:sp>
        <p:nvSpPr>
          <p:cNvPr id="97" name="Content Placeholder 2"/>
          <p:cNvSpPr txBox="1">
            <a:spLocks/>
          </p:cNvSpPr>
          <p:nvPr/>
        </p:nvSpPr>
        <p:spPr bwMode="auto">
          <a:xfrm>
            <a:off x="271091" y="6018122"/>
            <a:ext cx="11811000" cy="42502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11150" indent="-311150" defTabSz="457200">
              <a:spcBef>
                <a:spcPct val="20000"/>
              </a:spcBef>
              <a:buClrTx/>
            </a:pPr>
            <a:r>
              <a:rPr lang="en-US" sz="1800" kern="1200" dirty="0" smtClean="0">
                <a:solidFill>
                  <a:schemeClr val="tx1"/>
                </a:solidFill>
                <a:latin typeface="Arial" pitchFamily="34" charset="0"/>
                <a:cs typeface="Arial" pitchFamily="34" charset="0"/>
              </a:rPr>
              <a:t>The building Wi-Fi becomes congested and calls fail due to lack of NS/EP Priority over the Wi-Fi</a:t>
            </a:r>
          </a:p>
        </p:txBody>
      </p:sp>
      <p:cxnSp>
        <p:nvCxnSpPr>
          <p:cNvPr id="151" name="Straight Arrow Connector 150"/>
          <p:cNvCxnSpPr/>
          <p:nvPr/>
        </p:nvCxnSpPr>
        <p:spPr bwMode="auto">
          <a:xfrm>
            <a:off x="2617276" y="5235117"/>
            <a:ext cx="0" cy="577652"/>
          </a:xfrm>
          <a:prstGeom prst="straightConnector1">
            <a:avLst/>
          </a:prstGeom>
          <a:solidFill>
            <a:srgbClr val="FFDB00"/>
          </a:solidFill>
          <a:ln w="76200" cap="flat" cmpd="sng" algn="ctr">
            <a:solidFill>
              <a:srgbClr val="FFDB00"/>
            </a:solidFill>
            <a:prstDash val="solid"/>
            <a:round/>
            <a:headEnd type="none" w="med" len="med"/>
            <a:tailEnd type="none" w="med" len="med"/>
          </a:ln>
          <a:effectLst/>
        </p:spPr>
      </p:cxnSp>
      <p:cxnSp>
        <p:nvCxnSpPr>
          <p:cNvPr id="152" name="Straight Arrow Connector 151"/>
          <p:cNvCxnSpPr/>
          <p:nvPr/>
        </p:nvCxnSpPr>
        <p:spPr bwMode="auto">
          <a:xfrm flipV="1">
            <a:off x="2576332" y="5805945"/>
            <a:ext cx="2020824" cy="14262"/>
          </a:xfrm>
          <a:prstGeom prst="straightConnector1">
            <a:avLst/>
          </a:prstGeom>
          <a:solidFill>
            <a:srgbClr val="FFDB00"/>
          </a:solidFill>
          <a:ln w="76200" cap="flat" cmpd="sng" algn="ctr">
            <a:solidFill>
              <a:srgbClr val="FFDB00"/>
            </a:solidFill>
            <a:prstDash val="solid"/>
            <a:round/>
            <a:headEnd type="none" w="med" len="med"/>
            <a:tailEnd type="none" w="med" len="med"/>
          </a:ln>
          <a:effectLst/>
        </p:spPr>
      </p:cxnSp>
      <p:cxnSp>
        <p:nvCxnSpPr>
          <p:cNvPr id="153" name="Straight Arrow Connector 152"/>
          <p:cNvCxnSpPr/>
          <p:nvPr/>
        </p:nvCxnSpPr>
        <p:spPr bwMode="auto">
          <a:xfrm flipH="1" flipV="1">
            <a:off x="4554240" y="4738168"/>
            <a:ext cx="2737" cy="1067778"/>
          </a:xfrm>
          <a:prstGeom prst="straightConnector1">
            <a:avLst/>
          </a:prstGeom>
          <a:solidFill>
            <a:srgbClr val="FFDB00"/>
          </a:solidFill>
          <a:ln w="76200" cap="flat" cmpd="sng" algn="ctr">
            <a:solidFill>
              <a:srgbClr val="FFDB00"/>
            </a:solidFill>
            <a:prstDash val="solid"/>
            <a:round/>
            <a:headEnd type="none" w="med" len="med"/>
            <a:tailEnd type="none" w="med" len="med"/>
          </a:ln>
          <a:effectLst/>
        </p:spPr>
      </p:cxnSp>
      <p:pic>
        <p:nvPicPr>
          <p:cNvPr id="154" name="Content Placeholder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4278" y="2261954"/>
            <a:ext cx="3450737" cy="3658025"/>
          </a:xfrm>
          <a:prstGeom prst="rect">
            <a:avLst/>
          </a:prstGeom>
        </p:spPr>
      </p:pic>
      <p:sp>
        <p:nvSpPr>
          <p:cNvPr id="155" name="Cloud 154"/>
          <p:cNvSpPr/>
          <p:nvPr/>
        </p:nvSpPr>
        <p:spPr bwMode="auto">
          <a:xfrm>
            <a:off x="4145568" y="3155219"/>
            <a:ext cx="2031023" cy="1858107"/>
          </a:xfrm>
          <a:prstGeom prst="cloud">
            <a:avLst/>
          </a:prstGeom>
          <a:solidFill>
            <a:srgbClr val="0062C8"/>
          </a:solidFill>
          <a:ln w="9525" cap="flat" cmpd="sng" algn="ctr">
            <a:solidFill>
              <a:srgbClr val="FFFF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FFFFFF"/>
                </a:solidFill>
                <a:effectLst/>
                <a:uLnTx/>
                <a:uFillTx/>
                <a:latin typeface="Arial" charset="0"/>
                <a:ea typeface="+mn-ea"/>
              </a:rPr>
              <a:t>Public</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FFFFFF"/>
                </a:solidFill>
                <a:effectLst/>
                <a:uLnTx/>
                <a:uFillTx/>
                <a:latin typeface="Arial" charset="0"/>
                <a:ea typeface="+mn-ea"/>
              </a:rPr>
              <a:t>Network</a:t>
            </a:r>
          </a:p>
        </p:txBody>
      </p:sp>
      <p:sp>
        <p:nvSpPr>
          <p:cNvPr id="156" name="Rectangle 155"/>
          <p:cNvSpPr/>
          <p:nvPr/>
        </p:nvSpPr>
        <p:spPr bwMode="auto">
          <a:xfrm>
            <a:off x="7349140" y="3659966"/>
            <a:ext cx="1908913" cy="1285954"/>
          </a:xfrm>
          <a:prstGeom prst="rect">
            <a:avLst/>
          </a:prstGeom>
          <a:solidFill>
            <a:srgbClr val="FFDB00"/>
          </a:solidFill>
          <a:ln w="9525" cap="flat" cmpd="sng" algn="ctr">
            <a:solidFill>
              <a:srgbClr val="FFDB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pic>
        <p:nvPicPr>
          <p:cNvPr id="157" name="Content Placeholder 4" descr="Four Woman at the Conference Room · Free Stock Photo"/>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8348" y="3741544"/>
            <a:ext cx="1710497" cy="1141848"/>
          </a:xfrm>
          <a:prstGeom prst="rect">
            <a:avLst/>
          </a:prstGeom>
        </p:spPr>
      </p:pic>
      <p:grpSp>
        <p:nvGrpSpPr>
          <p:cNvPr id="158" name="Group 157"/>
          <p:cNvGrpSpPr/>
          <p:nvPr/>
        </p:nvGrpSpPr>
        <p:grpSpPr>
          <a:xfrm>
            <a:off x="1568876" y="1522907"/>
            <a:ext cx="1980887" cy="856729"/>
            <a:chOff x="347797" y="1555450"/>
            <a:chExt cx="1665641" cy="856729"/>
          </a:xfrm>
        </p:grpSpPr>
        <p:sp>
          <p:nvSpPr>
            <p:cNvPr id="159" name="Block Arc 158"/>
            <p:cNvSpPr/>
            <p:nvPr/>
          </p:nvSpPr>
          <p:spPr bwMode="auto">
            <a:xfrm>
              <a:off x="545121" y="2192834"/>
              <a:ext cx="219808" cy="219345"/>
            </a:xfrm>
            <a:prstGeom prst="blockArc">
              <a:avLst/>
            </a:prstGeom>
            <a:solidFill>
              <a:srgbClr val="DADADA">
                <a:lumMod val="10000"/>
              </a:srgbClr>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60" name="Block Arc 159"/>
            <p:cNvSpPr/>
            <p:nvPr/>
          </p:nvSpPr>
          <p:spPr bwMode="auto">
            <a:xfrm>
              <a:off x="486279" y="2087327"/>
              <a:ext cx="337495" cy="304181"/>
            </a:xfrm>
            <a:prstGeom prst="blockArc">
              <a:avLst/>
            </a:prstGeom>
            <a:solidFill>
              <a:srgbClr val="DADADA">
                <a:lumMod val="10000"/>
              </a:srgbClr>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61" name="Block Arc 160"/>
            <p:cNvSpPr/>
            <p:nvPr/>
          </p:nvSpPr>
          <p:spPr bwMode="auto">
            <a:xfrm>
              <a:off x="393958" y="1935236"/>
              <a:ext cx="522135" cy="456272"/>
            </a:xfrm>
            <a:prstGeom prst="blockArc">
              <a:avLst/>
            </a:prstGeom>
            <a:solidFill>
              <a:srgbClr val="DADADA">
                <a:lumMod val="10000"/>
              </a:srgbClr>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62" name="Block Arc 161"/>
            <p:cNvSpPr/>
            <p:nvPr/>
          </p:nvSpPr>
          <p:spPr bwMode="auto">
            <a:xfrm>
              <a:off x="1519129" y="2192834"/>
              <a:ext cx="219808" cy="219345"/>
            </a:xfrm>
            <a:prstGeom prst="blockArc">
              <a:avLst/>
            </a:prstGeom>
            <a:noFill/>
            <a:ln w="9525" cap="flat" cmpd="sng" algn="ctr">
              <a:solidFill>
                <a:srgbClr val="DADADA">
                  <a:lumMod val="10000"/>
                </a:srgb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63" name="Block Arc 162"/>
            <p:cNvSpPr/>
            <p:nvPr/>
          </p:nvSpPr>
          <p:spPr bwMode="auto">
            <a:xfrm>
              <a:off x="1460287" y="2087327"/>
              <a:ext cx="337495" cy="304181"/>
            </a:xfrm>
            <a:prstGeom prst="blockArc">
              <a:avLst/>
            </a:prstGeom>
            <a:noFill/>
            <a:ln w="9525" cap="flat" cmpd="sng" algn="ctr">
              <a:solidFill>
                <a:srgbClr val="DADADA">
                  <a:lumMod val="10000"/>
                </a:srgb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64" name="Block Arc 163"/>
            <p:cNvSpPr/>
            <p:nvPr/>
          </p:nvSpPr>
          <p:spPr bwMode="auto">
            <a:xfrm>
              <a:off x="1367966" y="1935236"/>
              <a:ext cx="522135" cy="456272"/>
            </a:xfrm>
            <a:prstGeom prst="blockArc">
              <a:avLst/>
            </a:prstGeom>
            <a:noFill/>
            <a:ln w="9525" cap="flat" cmpd="sng" algn="ctr">
              <a:solidFill>
                <a:srgbClr val="DADADA">
                  <a:lumMod val="10000"/>
                </a:srgb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65" name="TextBox 164"/>
            <p:cNvSpPr txBox="1"/>
            <p:nvPr/>
          </p:nvSpPr>
          <p:spPr>
            <a:xfrm>
              <a:off x="347797" y="1555450"/>
              <a:ext cx="614455" cy="369332"/>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DADADA">
                      <a:lumMod val="10000"/>
                    </a:srgbClr>
                  </a:solidFill>
                  <a:effectLst/>
                  <a:uLnTx/>
                  <a:uFillTx/>
                  <a:latin typeface="Arial"/>
                  <a:ea typeface="+mn-ea"/>
                </a:rPr>
                <a:t>LTE</a:t>
              </a:r>
            </a:p>
          </p:txBody>
        </p:sp>
        <p:sp>
          <p:nvSpPr>
            <p:cNvPr id="166" name="TextBox 165"/>
            <p:cNvSpPr txBox="1"/>
            <p:nvPr/>
          </p:nvSpPr>
          <p:spPr>
            <a:xfrm>
              <a:off x="1321805" y="1555450"/>
              <a:ext cx="691633" cy="369332"/>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DADADA">
                      <a:lumMod val="10000"/>
                    </a:srgbClr>
                  </a:solidFill>
                  <a:effectLst/>
                  <a:uLnTx/>
                  <a:uFillTx/>
                  <a:latin typeface="Arial"/>
                  <a:ea typeface="+mn-ea"/>
                </a:rPr>
                <a:t>WiFi</a:t>
              </a:r>
            </a:p>
          </p:txBody>
        </p:sp>
        <p:sp>
          <p:nvSpPr>
            <p:cNvPr id="167" name="&quot;No&quot; Symbol 166"/>
            <p:cNvSpPr/>
            <p:nvPr/>
          </p:nvSpPr>
          <p:spPr bwMode="auto">
            <a:xfrm>
              <a:off x="1460287" y="1964698"/>
              <a:ext cx="337495" cy="321302"/>
            </a:xfrm>
            <a:prstGeom prst="noSmoking">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grpSp>
      <p:grpSp>
        <p:nvGrpSpPr>
          <p:cNvPr id="168" name="Group 167"/>
          <p:cNvGrpSpPr/>
          <p:nvPr/>
        </p:nvGrpSpPr>
        <p:grpSpPr>
          <a:xfrm>
            <a:off x="7143757" y="1523316"/>
            <a:ext cx="2167489" cy="843915"/>
            <a:chOff x="5741389" y="1340128"/>
            <a:chExt cx="1786275" cy="843915"/>
          </a:xfrm>
        </p:grpSpPr>
        <p:sp>
          <p:nvSpPr>
            <p:cNvPr id="169" name="Block Arc 168"/>
            <p:cNvSpPr/>
            <p:nvPr/>
          </p:nvSpPr>
          <p:spPr bwMode="auto">
            <a:xfrm>
              <a:off x="5946772" y="1964698"/>
              <a:ext cx="219808" cy="219345"/>
            </a:xfrm>
            <a:prstGeom prst="blockArc">
              <a:avLst/>
            </a:prstGeom>
            <a:solidFill>
              <a:srgbClr val="DADADA">
                <a:lumMod val="10000"/>
              </a:srgbClr>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70" name="Block Arc 169"/>
            <p:cNvSpPr/>
            <p:nvPr/>
          </p:nvSpPr>
          <p:spPr bwMode="auto">
            <a:xfrm>
              <a:off x="5887930" y="1859191"/>
              <a:ext cx="337495" cy="304181"/>
            </a:xfrm>
            <a:prstGeom prst="blockArc">
              <a:avLst/>
            </a:prstGeom>
            <a:noFill/>
            <a:ln w="9525" cap="flat" cmpd="sng" algn="ctr">
              <a:solidFill>
                <a:srgbClr val="DADADA">
                  <a:lumMod val="10000"/>
                </a:srgb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71" name="Block Arc 170"/>
            <p:cNvSpPr/>
            <p:nvPr/>
          </p:nvSpPr>
          <p:spPr bwMode="auto">
            <a:xfrm>
              <a:off x="5795609" y="1707100"/>
              <a:ext cx="522135" cy="456272"/>
            </a:xfrm>
            <a:prstGeom prst="blockArc">
              <a:avLst/>
            </a:prstGeom>
            <a:noFill/>
            <a:ln w="9525" cap="flat" cmpd="sng" algn="ctr">
              <a:solidFill>
                <a:srgbClr val="DADADA">
                  <a:lumMod val="10000"/>
                </a:srgb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72" name="Block Arc 171"/>
            <p:cNvSpPr/>
            <p:nvPr/>
          </p:nvSpPr>
          <p:spPr bwMode="auto">
            <a:xfrm>
              <a:off x="7071944" y="1964698"/>
              <a:ext cx="219808" cy="219345"/>
            </a:xfrm>
            <a:prstGeom prst="blockArc">
              <a:avLst/>
            </a:prstGeom>
            <a:solidFill>
              <a:srgbClr val="DADADA">
                <a:lumMod val="10000"/>
              </a:srgbClr>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73" name="Block Arc 172"/>
            <p:cNvSpPr/>
            <p:nvPr/>
          </p:nvSpPr>
          <p:spPr bwMode="auto">
            <a:xfrm>
              <a:off x="7013102" y="1859191"/>
              <a:ext cx="337495" cy="304181"/>
            </a:xfrm>
            <a:prstGeom prst="blockArc">
              <a:avLst/>
            </a:prstGeom>
            <a:solidFill>
              <a:srgbClr val="DADADA">
                <a:lumMod val="10000"/>
              </a:srgbClr>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74" name="Block Arc 173"/>
            <p:cNvSpPr/>
            <p:nvPr/>
          </p:nvSpPr>
          <p:spPr bwMode="auto">
            <a:xfrm>
              <a:off x="6920781" y="1707100"/>
              <a:ext cx="522135" cy="456272"/>
            </a:xfrm>
            <a:prstGeom prst="blockArc">
              <a:avLst/>
            </a:prstGeom>
            <a:solidFill>
              <a:srgbClr val="DADADA">
                <a:lumMod val="10000"/>
              </a:srgbClr>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75" name="TextBox 174"/>
            <p:cNvSpPr txBox="1"/>
            <p:nvPr/>
          </p:nvSpPr>
          <p:spPr>
            <a:xfrm>
              <a:off x="5741389" y="1340128"/>
              <a:ext cx="614455" cy="369332"/>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DADADA">
                      <a:lumMod val="10000"/>
                    </a:srgbClr>
                  </a:solidFill>
                  <a:effectLst/>
                  <a:uLnTx/>
                  <a:uFillTx/>
                  <a:latin typeface="Arial"/>
                  <a:ea typeface="+mn-ea"/>
                </a:rPr>
                <a:t>LTE</a:t>
              </a:r>
            </a:p>
          </p:txBody>
        </p:sp>
        <p:sp>
          <p:nvSpPr>
            <p:cNvPr id="176" name="TextBox 175"/>
            <p:cNvSpPr txBox="1"/>
            <p:nvPr/>
          </p:nvSpPr>
          <p:spPr>
            <a:xfrm>
              <a:off x="6836031" y="1340128"/>
              <a:ext cx="691633" cy="369332"/>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DADADA">
                      <a:lumMod val="10000"/>
                    </a:srgbClr>
                  </a:solidFill>
                  <a:effectLst/>
                  <a:uLnTx/>
                  <a:uFillTx/>
                  <a:latin typeface="Arial"/>
                  <a:ea typeface="+mn-ea"/>
                </a:rPr>
                <a:t>WiFi</a:t>
              </a:r>
            </a:p>
          </p:txBody>
        </p:sp>
      </p:grpSp>
      <p:cxnSp>
        <p:nvCxnSpPr>
          <p:cNvPr id="177" name="Straight Arrow Connector 176"/>
          <p:cNvCxnSpPr/>
          <p:nvPr/>
        </p:nvCxnSpPr>
        <p:spPr bwMode="auto">
          <a:xfrm>
            <a:off x="2615004" y="5232845"/>
            <a:ext cx="0" cy="577652"/>
          </a:xfrm>
          <a:prstGeom prst="straightConnector1">
            <a:avLst/>
          </a:prstGeom>
          <a:solidFill>
            <a:srgbClr val="FFDB00"/>
          </a:solidFill>
          <a:ln w="76200" cap="flat" cmpd="sng" algn="ctr">
            <a:solidFill>
              <a:srgbClr val="00B050"/>
            </a:solidFill>
            <a:prstDash val="solid"/>
            <a:round/>
            <a:headEnd type="none" w="med" len="med"/>
            <a:tailEnd type="none" w="med" len="med"/>
          </a:ln>
          <a:effectLst/>
        </p:spPr>
      </p:cxnSp>
      <p:cxnSp>
        <p:nvCxnSpPr>
          <p:cNvPr id="178" name="Straight Arrow Connector 177"/>
          <p:cNvCxnSpPr/>
          <p:nvPr/>
        </p:nvCxnSpPr>
        <p:spPr bwMode="auto">
          <a:xfrm flipV="1">
            <a:off x="2574060" y="5810497"/>
            <a:ext cx="2020824" cy="14262"/>
          </a:xfrm>
          <a:prstGeom prst="straightConnector1">
            <a:avLst/>
          </a:prstGeom>
          <a:solidFill>
            <a:srgbClr val="FFDB00"/>
          </a:solidFill>
          <a:ln w="76200" cap="flat" cmpd="sng" algn="ctr">
            <a:solidFill>
              <a:srgbClr val="00B050"/>
            </a:solidFill>
            <a:prstDash val="solid"/>
            <a:round/>
            <a:headEnd type="none" w="med" len="med"/>
            <a:tailEnd type="none" w="med" len="med"/>
          </a:ln>
          <a:effectLst/>
        </p:spPr>
      </p:cxnSp>
      <p:cxnSp>
        <p:nvCxnSpPr>
          <p:cNvPr id="179" name="Straight Arrow Connector 178"/>
          <p:cNvCxnSpPr/>
          <p:nvPr/>
        </p:nvCxnSpPr>
        <p:spPr bwMode="auto">
          <a:xfrm flipH="1" flipV="1">
            <a:off x="4551968" y="4742720"/>
            <a:ext cx="2737" cy="1067778"/>
          </a:xfrm>
          <a:prstGeom prst="straightConnector1">
            <a:avLst/>
          </a:prstGeom>
          <a:solidFill>
            <a:srgbClr val="FFDB00"/>
          </a:solidFill>
          <a:ln w="76200" cap="flat" cmpd="sng" algn="ctr">
            <a:solidFill>
              <a:srgbClr val="00B050"/>
            </a:solidFill>
            <a:prstDash val="solid"/>
            <a:round/>
            <a:headEnd type="none" w="med" len="med"/>
            <a:tailEnd type="none" w="med" len="med"/>
          </a:ln>
          <a:effectLst/>
        </p:spPr>
      </p:cxnSp>
      <p:sp>
        <p:nvSpPr>
          <p:cNvPr id="180" name="TextBox 179"/>
          <p:cNvSpPr txBox="1"/>
          <p:nvPr/>
        </p:nvSpPr>
        <p:spPr>
          <a:xfrm>
            <a:off x="2623599" y="5181772"/>
            <a:ext cx="2209443" cy="646331"/>
          </a:xfrm>
          <a:prstGeom prst="rect">
            <a:avLst/>
          </a:prstGeom>
          <a:noFill/>
        </p:spPr>
        <p:txBody>
          <a:bodyPr wrap="square" rtlCol="0">
            <a:spAutoFit/>
          </a:bodyPr>
          <a:lstStyle/>
          <a:p>
            <a:pPr defTabSz="457200" eaLnBrk="1" fontAlgn="auto" hangingPunct="1">
              <a:spcBef>
                <a:spcPts val="0"/>
              </a:spcBef>
              <a:spcAft>
                <a:spcPts val="0"/>
              </a:spcAft>
              <a:buClrTx/>
              <a:buSzTx/>
              <a:buFontTx/>
              <a:buNone/>
            </a:pPr>
            <a:r>
              <a:rPr lang="en-US" sz="1800" b="1" dirty="0" smtClean="0">
                <a:solidFill>
                  <a:srgbClr val="00B050"/>
                </a:solidFill>
                <a:latin typeface="Arial"/>
                <a:ea typeface="+mn-ea"/>
              </a:rPr>
              <a:t>NS/EP Priority Service  invoked</a:t>
            </a:r>
            <a:endParaRPr lang="en-US" sz="1800" b="1" dirty="0">
              <a:solidFill>
                <a:srgbClr val="00B050"/>
              </a:solidFill>
              <a:latin typeface="Arial"/>
              <a:ea typeface="+mn-ea"/>
            </a:endParaRPr>
          </a:p>
        </p:txBody>
      </p:sp>
      <p:cxnSp>
        <p:nvCxnSpPr>
          <p:cNvPr id="181" name="Straight Arrow Connector 180"/>
          <p:cNvCxnSpPr/>
          <p:nvPr/>
        </p:nvCxnSpPr>
        <p:spPr bwMode="auto">
          <a:xfrm>
            <a:off x="9258051" y="4497092"/>
            <a:ext cx="795948" cy="0"/>
          </a:xfrm>
          <a:prstGeom prst="straightConnector1">
            <a:avLst/>
          </a:prstGeom>
          <a:solidFill>
            <a:srgbClr val="FFDB00"/>
          </a:solidFill>
          <a:ln w="76200" cap="flat" cmpd="sng" algn="ctr">
            <a:solidFill>
              <a:srgbClr val="FFDB00"/>
            </a:solidFill>
            <a:prstDash val="solid"/>
            <a:round/>
            <a:headEnd type="triangle" w="med" len="med"/>
            <a:tailEnd type="none" w="med" len="med"/>
          </a:ln>
          <a:effectLst/>
        </p:spPr>
      </p:cxnSp>
      <p:cxnSp>
        <p:nvCxnSpPr>
          <p:cNvPr id="182" name="Straight Arrow Connector 181"/>
          <p:cNvCxnSpPr/>
          <p:nvPr/>
        </p:nvCxnSpPr>
        <p:spPr bwMode="auto">
          <a:xfrm>
            <a:off x="10053999" y="4457429"/>
            <a:ext cx="0" cy="1367330"/>
          </a:xfrm>
          <a:prstGeom prst="straightConnector1">
            <a:avLst/>
          </a:prstGeom>
          <a:solidFill>
            <a:srgbClr val="FFDB00"/>
          </a:solidFill>
          <a:ln w="76200" cap="flat" cmpd="sng" algn="ctr">
            <a:solidFill>
              <a:srgbClr val="FFDB00"/>
            </a:solidFill>
            <a:prstDash val="solid"/>
            <a:round/>
            <a:headEnd type="none" w="med" len="med"/>
            <a:tailEnd type="none" w="med" len="med"/>
          </a:ln>
          <a:effectLst/>
        </p:spPr>
      </p:cxnSp>
      <p:cxnSp>
        <p:nvCxnSpPr>
          <p:cNvPr id="183" name="Straight Arrow Connector 182"/>
          <p:cNvCxnSpPr/>
          <p:nvPr/>
        </p:nvCxnSpPr>
        <p:spPr bwMode="auto">
          <a:xfrm flipH="1" flipV="1">
            <a:off x="5581248" y="5810498"/>
            <a:ext cx="4517136" cy="43723"/>
          </a:xfrm>
          <a:prstGeom prst="straightConnector1">
            <a:avLst/>
          </a:prstGeom>
          <a:solidFill>
            <a:srgbClr val="FFDB00"/>
          </a:solidFill>
          <a:ln w="76200" cap="flat" cmpd="sng" algn="ctr">
            <a:solidFill>
              <a:srgbClr val="FFDB00"/>
            </a:solidFill>
            <a:prstDash val="solid"/>
            <a:round/>
            <a:headEnd type="none" w="med" len="med"/>
            <a:tailEnd type="none" w="med" len="med"/>
          </a:ln>
          <a:effectLst/>
        </p:spPr>
      </p:cxnSp>
      <p:cxnSp>
        <p:nvCxnSpPr>
          <p:cNvPr id="184" name="Straight Arrow Connector 183"/>
          <p:cNvCxnSpPr/>
          <p:nvPr/>
        </p:nvCxnSpPr>
        <p:spPr bwMode="auto">
          <a:xfrm flipV="1">
            <a:off x="5613728" y="4742720"/>
            <a:ext cx="14098" cy="1067778"/>
          </a:xfrm>
          <a:prstGeom prst="straightConnector1">
            <a:avLst/>
          </a:prstGeom>
          <a:solidFill>
            <a:srgbClr val="FFDB00"/>
          </a:solidFill>
          <a:ln w="76200" cap="flat" cmpd="sng" algn="ctr">
            <a:solidFill>
              <a:srgbClr val="FFDB00"/>
            </a:solidFill>
            <a:prstDash val="solid"/>
            <a:round/>
            <a:headEnd type="none" w="med" len="med"/>
            <a:tailEnd type="none" w="med" len="med"/>
          </a:ln>
          <a:effectLst/>
        </p:spPr>
      </p:cxnSp>
      <p:sp>
        <p:nvSpPr>
          <p:cNvPr id="185" name="Rectangle 184"/>
          <p:cNvSpPr/>
          <p:nvPr/>
        </p:nvSpPr>
        <p:spPr>
          <a:xfrm>
            <a:off x="3855522" y="2369403"/>
            <a:ext cx="2545278" cy="830997"/>
          </a:xfrm>
          <a:prstGeom prst="rect">
            <a:avLst/>
          </a:prstGeom>
          <a:noFill/>
        </p:spPr>
        <p:txBody>
          <a:bodyPr wrap="square" lIns="91440" tIns="45720" rIns="91440" bIns="45720">
            <a:spAutoFit/>
          </a:bodyPr>
          <a:lstStyle/>
          <a:p>
            <a:pPr algn="ctr" defTabSz="457200" eaLnBrk="1" fontAlgn="auto" hangingPunct="1">
              <a:spcBef>
                <a:spcPts val="0"/>
              </a:spcBef>
              <a:spcAft>
                <a:spcPts val="0"/>
              </a:spcAft>
              <a:buClrTx/>
              <a:buSzTx/>
              <a:buFontTx/>
              <a:buNone/>
            </a:pPr>
            <a:r>
              <a:rPr lang="en-US" b="1" dirty="0" smtClean="0">
                <a:ln w="0"/>
                <a:solidFill>
                  <a:srgbClr val="00B050"/>
                </a:solidFill>
                <a:effectLst>
                  <a:reflection blurRad="6350" stA="53000" endA="300" endPos="35500" dir="5400000" sy="-90000" algn="bl" rotWithShape="0"/>
                </a:effectLst>
                <a:latin typeface="Arial"/>
                <a:ea typeface="+mn-ea"/>
              </a:rPr>
              <a:t>WPS/NGN</a:t>
            </a:r>
          </a:p>
          <a:p>
            <a:pPr algn="ctr" defTabSz="457200" eaLnBrk="1" fontAlgn="auto" hangingPunct="1">
              <a:spcBef>
                <a:spcPts val="0"/>
              </a:spcBef>
              <a:spcAft>
                <a:spcPts val="0"/>
              </a:spcAft>
              <a:buClrTx/>
              <a:buSzTx/>
              <a:buFontTx/>
              <a:buNone/>
            </a:pPr>
            <a:r>
              <a:rPr lang="en-US" b="1" dirty="0" smtClean="0">
                <a:ln w="0"/>
                <a:solidFill>
                  <a:srgbClr val="00B050"/>
                </a:solidFill>
                <a:effectLst>
                  <a:reflection blurRad="6350" stA="53000" endA="300" endPos="35500" dir="5400000" sy="-90000" algn="bl" rotWithShape="0"/>
                </a:effectLst>
                <a:latin typeface="Arial"/>
                <a:ea typeface="+mn-ea"/>
              </a:rPr>
              <a:t>Priority Service</a:t>
            </a:r>
            <a:endParaRPr lang="en-US" b="1" dirty="0">
              <a:ln w="0"/>
              <a:solidFill>
                <a:srgbClr val="00B050"/>
              </a:solidFill>
              <a:effectLst>
                <a:reflection blurRad="6350" stA="53000" endA="300" endPos="35500" dir="5400000" sy="-90000" algn="bl" rotWithShape="0"/>
              </a:effectLst>
              <a:latin typeface="Arial"/>
              <a:ea typeface="+mn-ea"/>
            </a:endParaRPr>
          </a:p>
        </p:txBody>
      </p:sp>
      <p:pic>
        <p:nvPicPr>
          <p:cNvPr id="186" name="Picture 185" descr="DVIDS - Images - First responders participate in ..."/>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67494" y="2475596"/>
            <a:ext cx="1845550" cy="2777583"/>
          </a:xfrm>
          <a:prstGeom prst="rect">
            <a:avLst/>
          </a:prstGeom>
        </p:spPr>
      </p:pic>
      <p:cxnSp>
        <p:nvCxnSpPr>
          <p:cNvPr id="187" name="Straight Connector 186"/>
          <p:cNvCxnSpPr/>
          <p:nvPr/>
        </p:nvCxnSpPr>
        <p:spPr bwMode="auto">
          <a:xfrm flipH="1" flipV="1">
            <a:off x="5620553" y="5808809"/>
            <a:ext cx="4443984" cy="38588"/>
          </a:xfrm>
          <a:prstGeom prst="line">
            <a:avLst/>
          </a:prstGeom>
          <a:solidFill>
            <a:srgbClr val="FFDB00"/>
          </a:solidFill>
          <a:ln w="19050" cap="flat" cmpd="sng" algn="ctr">
            <a:solidFill>
              <a:srgbClr val="00B050"/>
            </a:solidFill>
            <a:prstDash val="dash"/>
            <a:round/>
            <a:headEnd type="none" w="med" len="med"/>
            <a:tailEnd type="none" w="med" len="med"/>
          </a:ln>
          <a:effectLst/>
        </p:spPr>
      </p:cxnSp>
      <p:cxnSp>
        <p:nvCxnSpPr>
          <p:cNvPr id="188" name="Straight Connector 187"/>
          <p:cNvCxnSpPr/>
          <p:nvPr/>
        </p:nvCxnSpPr>
        <p:spPr bwMode="auto">
          <a:xfrm flipV="1">
            <a:off x="5620778" y="4738836"/>
            <a:ext cx="7048" cy="1085924"/>
          </a:xfrm>
          <a:prstGeom prst="line">
            <a:avLst/>
          </a:prstGeom>
          <a:solidFill>
            <a:srgbClr val="FFDB00"/>
          </a:solidFill>
          <a:ln w="19050" cap="flat" cmpd="sng" algn="ctr">
            <a:solidFill>
              <a:srgbClr val="00B050"/>
            </a:solidFill>
            <a:prstDash val="dash"/>
            <a:round/>
            <a:headEnd type="none" w="med" len="med"/>
            <a:tailEnd type="none" w="med" len="med"/>
          </a:ln>
          <a:effectLst/>
        </p:spPr>
      </p:cxnSp>
      <p:sp>
        <p:nvSpPr>
          <p:cNvPr id="189" name="Explosion 1 188"/>
          <p:cNvSpPr/>
          <p:nvPr/>
        </p:nvSpPr>
        <p:spPr bwMode="auto">
          <a:xfrm>
            <a:off x="4538293" y="4184412"/>
            <a:ext cx="1269023" cy="920988"/>
          </a:xfrm>
          <a:prstGeom prst="irregularSeal1">
            <a:avLst/>
          </a:prstGeom>
          <a:solidFill>
            <a:srgbClr val="FFC000"/>
          </a:solidFill>
          <a:ln w="9525" cap="flat" cmpd="sng" algn="ctr">
            <a:solidFill>
              <a:srgbClr val="C00000"/>
            </a:solidFill>
            <a:prstDash val="solid"/>
            <a:round/>
            <a:headEnd type="none" w="med" len="med"/>
            <a:tailEnd type="none" w="med" len="med"/>
          </a:ln>
          <a:effectLst/>
        </p:spPr>
        <p:txBody>
          <a:bodyPr vert="horz" wrap="none" lIns="0" tIns="0" rIns="91440" bIns="0" numCol="1" rtlCol="0" anchor="ctr" anchorCtr="0" compatLnSpc="1">
            <a:prstTxWarp prst="textNoShape">
              <a:avLst/>
            </a:prstTxWarp>
          </a:bodyPr>
          <a:lstStyle/>
          <a:p>
            <a:pPr algn="ctr" defTabSz="914400">
              <a:buClrTx/>
              <a:buSzTx/>
              <a:buFontTx/>
              <a:buNone/>
            </a:pPr>
            <a:r>
              <a:rPr lang="en-US" sz="1200" dirty="0" smtClean="0">
                <a:solidFill>
                  <a:srgbClr val="000063"/>
                </a:solidFill>
                <a:latin typeface="Arial" charset="0"/>
                <a:ea typeface="+mn-ea"/>
              </a:rPr>
              <a:t>Congestion</a:t>
            </a:r>
          </a:p>
        </p:txBody>
      </p:sp>
      <p:cxnSp>
        <p:nvCxnSpPr>
          <p:cNvPr id="190" name="Straight Connector 189"/>
          <p:cNvCxnSpPr/>
          <p:nvPr/>
        </p:nvCxnSpPr>
        <p:spPr bwMode="auto">
          <a:xfrm flipV="1">
            <a:off x="10053999" y="4490269"/>
            <a:ext cx="0" cy="1357128"/>
          </a:xfrm>
          <a:prstGeom prst="line">
            <a:avLst/>
          </a:prstGeom>
          <a:solidFill>
            <a:srgbClr val="FFDB00"/>
          </a:solidFill>
          <a:ln w="19050" cap="flat" cmpd="sng" algn="ctr">
            <a:solidFill>
              <a:srgbClr val="00B050"/>
            </a:solidFill>
            <a:prstDash val="dash"/>
            <a:round/>
            <a:headEnd type="none" w="med" len="med"/>
            <a:tailEnd type="none" w="med" len="med"/>
          </a:ln>
          <a:effectLst/>
        </p:spPr>
      </p:cxnSp>
      <p:cxnSp>
        <p:nvCxnSpPr>
          <p:cNvPr id="191" name="Straight Connector 190"/>
          <p:cNvCxnSpPr/>
          <p:nvPr/>
        </p:nvCxnSpPr>
        <p:spPr bwMode="auto">
          <a:xfrm flipH="1" flipV="1">
            <a:off x="9311246" y="4490268"/>
            <a:ext cx="746466" cy="3413"/>
          </a:xfrm>
          <a:prstGeom prst="line">
            <a:avLst/>
          </a:prstGeom>
          <a:solidFill>
            <a:srgbClr val="FFDB00"/>
          </a:solidFill>
          <a:ln w="19050" cap="flat" cmpd="sng" algn="ctr">
            <a:solidFill>
              <a:srgbClr val="00B050"/>
            </a:solidFill>
            <a:prstDash val="dash"/>
            <a:round/>
            <a:headEnd type="none" w="med" len="med"/>
            <a:tailEnd type="none" w="med" len="med"/>
          </a:ln>
          <a:effectLst/>
        </p:spPr>
      </p:cxnSp>
      <p:cxnSp>
        <p:nvCxnSpPr>
          <p:cNvPr id="192" name="Straight Arrow Connector 191"/>
          <p:cNvCxnSpPr/>
          <p:nvPr/>
        </p:nvCxnSpPr>
        <p:spPr bwMode="auto">
          <a:xfrm flipH="1">
            <a:off x="4520882" y="4742720"/>
            <a:ext cx="1152144" cy="0"/>
          </a:xfrm>
          <a:prstGeom prst="straightConnector1">
            <a:avLst/>
          </a:prstGeom>
          <a:solidFill>
            <a:srgbClr val="FFDB00"/>
          </a:solidFill>
          <a:ln w="76200" cap="flat" cmpd="sng" algn="ctr">
            <a:solidFill>
              <a:srgbClr val="00B050"/>
            </a:solidFill>
            <a:prstDash val="solid"/>
            <a:round/>
            <a:headEnd type="none" w="med" len="med"/>
            <a:tailEnd type="none" w="med" len="med"/>
          </a:ln>
          <a:effectLst/>
        </p:spPr>
      </p:cxnSp>
      <p:sp>
        <p:nvSpPr>
          <p:cNvPr id="193" name="Explosion 1 192"/>
          <p:cNvSpPr/>
          <p:nvPr/>
        </p:nvSpPr>
        <p:spPr bwMode="auto">
          <a:xfrm>
            <a:off x="7680044" y="3902410"/>
            <a:ext cx="1269023" cy="920988"/>
          </a:xfrm>
          <a:prstGeom prst="irregularSeal1">
            <a:avLst/>
          </a:prstGeom>
          <a:solidFill>
            <a:srgbClr val="FFC000"/>
          </a:solidFill>
          <a:ln w="9525" cap="flat" cmpd="sng" algn="ctr">
            <a:solidFill>
              <a:srgbClr val="C00000"/>
            </a:solidFill>
            <a:prstDash val="solid"/>
            <a:round/>
            <a:headEnd type="none" w="med" len="med"/>
            <a:tailEnd type="none" w="med" len="med"/>
          </a:ln>
          <a:effectLst/>
        </p:spPr>
        <p:txBody>
          <a:bodyPr vert="horz" wrap="none" lIns="0" tIns="0" rIns="91440" bIns="0" numCol="1" rtlCol="0" anchor="ctr" anchorCtr="0" compatLnSpc="1">
            <a:prstTxWarp prst="textNoShape">
              <a:avLst/>
            </a:prstTxWarp>
          </a:bodyPr>
          <a:lstStyle/>
          <a:p>
            <a:pPr algn="ctr" defTabSz="914400">
              <a:buClrTx/>
              <a:buSzTx/>
              <a:buFontTx/>
              <a:buNone/>
            </a:pPr>
            <a:r>
              <a:rPr lang="en-US" sz="1200" dirty="0" smtClean="0">
                <a:solidFill>
                  <a:srgbClr val="000063"/>
                </a:solidFill>
                <a:latin typeface="Arial" charset="0"/>
                <a:ea typeface="+mn-ea"/>
              </a:rPr>
              <a:t>Congestion</a:t>
            </a:r>
          </a:p>
        </p:txBody>
      </p:sp>
      <p:sp>
        <p:nvSpPr>
          <p:cNvPr id="194" name="&quot;No&quot; Symbol 193"/>
          <p:cNvSpPr>
            <a:spLocks noChangeAspect="1"/>
          </p:cNvSpPr>
          <p:nvPr/>
        </p:nvSpPr>
        <p:spPr bwMode="auto">
          <a:xfrm>
            <a:off x="9027942" y="4259160"/>
            <a:ext cx="547975" cy="521681"/>
          </a:xfrm>
          <a:prstGeom prst="noSmoking">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grpSp>
        <p:nvGrpSpPr>
          <p:cNvPr id="9" name="Group 8"/>
          <p:cNvGrpSpPr/>
          <p:nvPr/>
        </p:nvGrpSpPr>
        <p:grpSpPr>
          <a:xfrm>
            <a:off x="9719215" y="3218899"/>
            <a:ext cx="2167983" cy="1124501"/>
            <a:chOff x="9696904" y="3218899"/>
            <a:chExt cx="1862906" cy="1124501"/>
          </a:xfrm>
        </p:grpSpPr>
        <p:sp>
          <p:nvSpPr>
            <p:cNvPr id="51" name="Content Placeholder 2"/>
            <p:cNvSpPr txBox="1">
              <a:spLocks/>
            </p:cNvSpPr>
            <p:nvPr/>
          </p:nvSpPr>
          <p:spPr bwMode="auto">
            <a:xfrm>
              <a:off x="9696904" y="3218899"/>
              <a:ext cx="1862906" cy="71605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11150" indent="-311150" defTabSz="457200">
                <a:spcBef>
                  <a:spcPct val="20000"/>
                </a:spcBef>
                <a:buClrTx/>
              </a:pPr>
              <a:r>
                <a:rPr lang="en-US" sz="1600" dirty="0" smtClean="0">
                  <a:solidFill>
                    <a:schemeClr val="tx1"/>
                  </a:solidFill>
                  <a:latin typeface="Arial" pitchFamily="34" charset="0"/>
                  <a:cs typeface="Arial" pitchFamily="34" charset="0"/>
                </a:rPr>
                <a:t>Congestion in Wi-Fi network</a:t>
              </a:r>
              <a:endParaRPr lang="en-US" sz="1600" kern="1200" dirty="0" smtClean="0">
                <a:solidFill>
                  <a:schemeClr val="tx1"/>
                </a:solidFill>
                <a:latin typeface="Arial" pitchFamily="34" charset="0"/>
                <a:cs typeface="Arial" pitchFamily="34" charset="0"/>
              </a:endParaRPr>
            </a:p>
          </p:txBody>
        </p:sp>
        <p:cxnSp>
          <p:nvCxnSpPr>
            <p:cNvPr id="7" name="Straight Arrow Connector 6"/>
            <p:cNvCxnSpPr/>
            <p:nvPr/>
          </p:nvCxnSpPr>
          <p:spPr bwMode="auto">
            <a:xfrm flipH="1">
              <a:off x="9696904" y="3967215"/>
              <a:ext cx="616011" cy="376185"/>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grpSp>
    </p:spTree>
    <p:extLst>
      <p:ext uri="{BB962C8B-B14F-4D97-AF65-F5344CB8AC3E}">
        <p14:creationId xmlns:p14="http://schemas.microsoft.com/office/powerpoint/2010/main" val="4201985522"/>
      </p:ext>
    </p:extLst>
  </p:cSld>
  <p:clrMapOvr>
    <a:masterClrMapping/>
  </p:clrMapOvr>
  <p:transition spd="med"/>
  <p:timing>
    <p:tnLst>
      <p:par>
        <p:cTn id="1" dur="indefinite" restart="never" nodeType="tmRoot">
          <p:childTnLst>
            <p:seq concurrent="1" nextAc="seek">
              <p:cTn id="2" dur="0"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89"/>
                                        </p:tgtEl>
                                        <p:attrNameLst>
                                          <p:attrName>style.visibility</p:attrName>
                                        </p:attrNameLst>
                                      </p:cBhvr>
                                      <p:to>
                                        <p:strVal val="visible"/>
                                      </p:to>
                                    </p:set>
                                    <p:anim calcmode="lin" valueType="num">
                                      <p:cBhvr>
                                        <p:cTn id="7" dur="750" fill="hold"/>
                                        <p:tgtEl>
                                          <p:spTgt spid="189"/>
                                        </p:tgtEl>
                                        <p:attrNameLst>
                                          <p:attrName>ppt_w</p:attrName>
                                        </p:attrNameLst>
                                      </p:cBhvr>
                                      <p:tavLst>
                                        <p:tav tm="0">
                                          <p:val>
                                            <p:fltVal val="0"/>
                                          </p:val>
                                        </p:tav>
                                        <p:tav tm="100000">
                                          <p:val>
                                            <p:strVal val="#ppt_w"/>
                                          </p:val>
                                        </p:tav>
                                      </p:tavLst>
                                    </p:anim>
                                    <p:anim calcmode="lin" valueType="num">
                                      <p:cBhvr>
                                        <p:cTn id="8" dur="750" fill="hold"/>
                                        <p:tgtEl>
                                          <p:spTgt spid="189"/>
                                        </p:tgtEl>
                                        <p:attrNameLst>
                                          <p:attrName>ppt_h</p:attrName>
                                        </p:attrNameLst>
                                      </p:cBhvr>
                                      <p:tavLst>
                                        <p:tav tm="0">
                                          <p:val>
                                            <p:fltVal val="0"/>
                                          </p:val>
                                        </p:tav>
                                        <p:tav tm="100000">
                                          <p:val>
                                            <p:strVal val="#ppt_h"/>
                                          </p:val>
                                        </p:tav>
                                      </p:tavLst>
                                    </p:anim>
                                    <p:animEffect transition="in" filter="fade">
                                      <p:cBhvr>
                                        <p:cTn id="9" dur="750"/>
                                        <p:tgtEl>
                                          <p:spTgt spid="189"/>
                                        </p:tgtEl>
                                      </p:cBhvr>
                                    </p:animEffect>
                                  </p:childTnLst>
                                </p:cTn>
                              </p:par>
                            </p:childTnLst>
                          </p:cTn>
                        </p:par>
                        <p:par>
                          <p:cTn id="10" fill="hold">
                            <p:stCondLst>
                              <p:cond delay="750"/>
                            </p:stCondLst>
                            <p:childTnLst>
                              <p:par>
                                <p:cTn id="11" presetID="53" presetClass="entr" presetSubtype="16" fill="hold" grpId="0" nodeType="afterEffect">
                                  <p:stCondLst>
                                    <p:cond delay="550"/>
                                  </p:stCondLst>
                                  <p:childTnLst>
                                    <p:set>
                                      <p:cBhvr>
                                        <p:cTn id="12" dur="1" fill="hold">
                                          <p:stCondLst>
                                            <p:cond delay="0"/>
                                          </p:stCondLst>
                                        </p:cTn>
                                        <p:tgtEl>
                                          <p:spTgt spid="185"/>
                                        </p:tgtEl>
                                        <p:attrNameLst>
                                          <p:attrName>style.visibility</p:attrName>
                                        </p:attrNameLst>
                                      </p:cBhvr>
                                      <p:to>
                                        <p:strVal val="visible"/>
                                      </p:to>
                                    </p:set>
                                    <p:anim calcmode="lin" valueType="num">
                                      <p:cBhvr>
                                        <p:cTn id="13" dur="600" fill="hold"/>
                                        <p:tgtEl>
                                          <p:spTgt spid="185"/>
                                        </p:tgtEl>
                                        <p:attrNameLst>
                                          <p:attrName>ppt_w</p:attrName>
                                        </p:attrNameLst>
                                      </p:cBhvr>
                                      <p:tavLst>
                                        <p:tav tm="0">
                                          <p:val>
                                            <p:fltVal val="0"/>
                                          </p:val>
                                        </p:tav>
                                        <p:tav tm="100000">
                                          <p:val>
                                            <p:strVal val="#ppt_w"/>
                                          </p:val>
                                        </p:tav>
                                      </p:tavLst>
                                    </p:anim>
                                    <p:anim calcmode="lin" valueType="num">
                                      <p:cBhvr>
                                        <p:cTn id="14" dur="600" fill="hold"/>
                                        <p:tgtEl>
                                          <p:spTgt spid="185"/>
                                        </p:tgtEl>
                                        <p:attrNameLst>
                                          <p:attrName>ppt_h</p:attrName>
                                        </p:attrNameLst>
                                      </p:cBhvr>
                                      <p:tavLst>
                                        <p:tav tm="0">
                                          <p:val>
                                            <p:fltVal val="0"/>
                                          </p:val>
                                        </p:tav>
                                        <p:tav tm="100000">
                                          <p:val>
                                            <p:strVal val="#ppt_h"/>
                                          </p:val>
                                        </p:tav>
                                      </p:tavLst>
                                    </p:anim>
                                    <p:animEffect transition="in" filter="fade">
                                      <p:cBhvr>
                                        <p:cTn id="15" dur="600"/>
                                        <p:tgtEl>
                                          <p:spTgt spid="185"/>
                                        </p:tgtEl>
                                      </p:cBhvr>
                                    </p:animEffect>
                                  </p:childTnLst>
                                </p:cTn>
                              </p:par>
                            </p:childTnLst>
                          </p:cTn>
                        </p:par>
                        <p:par>
                          <p:cTn id="16" fill="hold">
                            <p:stCondLst>
                              <p:cond delay="1900"/>
                            </p:stCondLst>
                            <p:childTnLst>
                              <p:par>
                                <p:cTn id="17" presetID="1" presetClass="entr" presetSubtype="0" fill="hold" nodeType="afterEffect">
                                  <p:stCondLst>
                                    <p:cond delay="200"/>
                                  </p:stCondLst>
                                  <p:childTnLst>
                                    <p:set>
                                      <p:cBhvr>
                                        <p:cTn id="18" dur="1" fill="hold">
                                          <p:stCondLst>
                                            <p:cond delay="249"/>
                                          </p:stCondLst>
                                        </p:cTn>
                                        <p:tgtEl>
                                          <p:spTgt spid="177"/>
                                        </p:tgtEl>
                                        <p:attrNameLst>
                                          <p:attrName>style.visibility</p:attrName>
                                        </p:attrNameLst>
                                      </p:cBhvr>
                                      <p:to>
                                        <p:strVal val="visible"/>
                                      </p:to>
                                    </p:set>
                                  </p:childTnLst>
                                </p:cTn>
                              </p:par>
                            </p:childTnLst>
                          </p:cTn>
                        </p:par>
                        <p:par>
                          <p:cTn id="19" fill="hold">
                            <p:stCondLst>
                              <p:cond delay="2350"/>
                            </p:stCondLst>
                            <p:childTnLst>
                              <p:par>
                                <p:cTn id="20" presetID="1" presetClass="entr" presetSubtype="0" fill="hold" nodeType="afterEffect">
                                  <p:stCondLst>
                                    <p:cond delay="250"/>
                                  </p:stCondLst>
                                  <p:childTnLst>
                                    <p:set>
                                      <p:cBhvr>
                                        <p:cTn id="21" dur="1" fill="hold">
                                          <p:stCondLst>
                                            <p:cond delay="249"/>
                                          </p:stCondLst>
                                        </p:cTn>
                                        <p:tgtEl>
                                          <p:spTgt spid="178"/>
                                        </p:tgtEl>
                                        <p:attrNameLst>
                                          <p:attrName>style.visibility</p:attrName>
                                        </p:attrNameLst>
                                      </p:cBhvr>
                                      <p:to>
                                        <p:strVal val="visible"/>
                                      </p:to>
                                    </p:set>
                                  </p:childTnLst>
                                </p:cTn>
                              </p:par>
                            </p:childTnLst>
                          </p:cTn>
                        </p:par>
                        <p:par>
                          <p:cTn id="22" fill="hold">
                            <p:stCondLst>
                              <p:cond delay="2850"/>
                            </p:stCondLst>
                            <p:childTnLst>
                              <p:par>
                                <p:cTn id="23" presetID="1" presetClass="entr" presetSubtype="0" fill="hold" nodeType="afterEffect">
                                  <p:stCondLst>
                                    <p:cond delay="250"/>
                                  </p:stCondLst>
                                  <p:childTnLst>
                                    <p:set>
                                      <p:cBhvr>
                                        <p:cTn id="24" dur="1" fill="hold">
                                          <p:stCondLst>
                                            <p:cond delay="249"/>
                                          </p:stCondLst>
                                        </p:cTn>
                                        <p:tgtEl>
                                          <p:spTgt spid="179"/>
                                        </p:tgtEl>
                                        <p:attrNameLst>
                                          <p:attrName>style.visibility</p:attrName>
                                        </p:attrNameLst>
                                      </p:cBhvr>
                                      <p:to>
                                        <p:strVal val="visible"/>
                                      </p:to>
                                    </p:set>
                                  </p:childTnLst>
                                </p:cTn>
                              </p:par>
                            </p:childTnLst>
                          </p:cTn>
                        </p:par>
                        <p:par>
                          <p:cTn id="25" fill="hold">
                            <p:stCondLst>
                              <p:cond delay="3350"/>
                            </p:stCondLst>
                            <p:childTnLst>
                              <p:par>
                                <p:cTn id="26" presetID="1" presetClass="entr" presetSubtype="0" fill="hold" nodeType="afterEffect">
                                  <p:stCondLst>
                                    <p:cond delay="250"/>
                                  </p:stCondLst>
                                  <p:childTnLst>
                                    <p:set>
                                      <p:cBhvr>
                                        <p:cTn id="27" dur="1" fill="hold">
                                          <p:stCondLst>
                                            <p:cond delay="249"/>
                                          </p:stCondLst>
                                        </p:cTn>
                                        <p:tgtEl>
                                          <p:spTgt spid="192"/>
                                        </p:tgtEl>
                                        <p:attrNameLst>
                                          <p:attrName>style.visibility</p:attrName>
                                        </p:attrNameLst>
                                      </p:cBhvr>
                                      <p:to>
                                        <p:strVal val="visible"/>
                                      </p:to>
                                    </p:set>
                                  </p:childTnLst>
                                </p:cTn>
                              </p:par>
                            </p:childTnLst>
                          </p:cTn>
                        </p:par>
                        <p:par>
                          <p:cTn id="28" fill="hold">
                            <p:stCondLst>
                              <p:cond delay="3850"/>
                            </p:stCondLst>
                            <p:childTnLst>
                              <p:par>
                                <p:cTn id="29" presetID="1" presetClass="entr" presetSubtype="0" fill="hold" grpId="0" nodeType="afterEffect">
                                  <p:stCondLst>
                                    <p:cond delay="250"/>
                                  </p:stCondLst>
                                  <p:childTnLst>
                                    <p:set>
                                      <p:cBhvr>
                                        <p:cTn id="30" dur="1" fill="hold">
                                          <p:stCondLst>
                                            <p:cond delay="249"/>
                                          </p:stCondLst>
                                        </p:cTn>
                                        <p:tgtEl>
                                          <p:spTgt spid="180"/>
                                        </p:tgtEl>
                                        <p:attrNameLst>
                                          <p:attrName>style.visibility</p:attrName>
                                        </p:attrNameLst>
                                      </p:cBhvr>
                                      <p:to>
                                        <p:strVal val="visible"/>
                                      </p:to>
                                    </p:set>
                                  </p:childTnLst>
                                </p:cTn>
                              </p:par>
                            </p:childTnLst>
                          </p:cTn>
                        </p:par>
                        <p:par>
                          <p:cTn id="31" fill="hold">
                            <p:stCondLst>
                              <p:cond delay="4350"/>
                            </p:stCondLst>
                            <p:childTnLst>
                              <p:par>
                                <p:cTn id="32" presetID="1" presetClass="entr" presetSubtype="0" fill="hold" nodeType="afterEffect">
                                  <p:stCondLst>
                                    <p:cond delay="250"/>
                                  </p:stCondLst>
                                  <p:childTnLst>
                                    <p:set>
                                      <p:cBhvr>
                                        <p:cTn id="33" dur="1" fill="hold">
                                          <p:stCondLst>
                                            <p:cond delay="249"/>
                                          </p:stCondLst>
                                        </p:cTn>
                                        <p:tgtEl>
                                          <p:spTgt spid="188"/>
                                        </p:tgtEl>
                                        <p:attrNameLst>
                                          <p:attrName>style.visibility</p:attrName>
                                        </p:attrNameLst>
                                      </p:cBhvr>
                                      <p:to>
                                        <p:strVal val="visible"/>
                                      </p:to>
                                    </p:set>
                                  </p:childTnLst>
                                </p:cTn>
                              </p:par>
                            </p:childTnLst>
                          </p:cTn>
                        </p:par>
                        <p:par>
                          <p:cTn id="34" fill="hold">
                            <p:stCondLst>
                              <p:cond delay="4850"/>
                            </p:stCondLst>
                            <p:childTnLst>
                              <p:par>
                                <p:cTn id="35" presetID="1" presetClass="entr" presetSubtype="0" fill="hold" nodeType="afterEffect">
                                  <p:stCondLst>
                                    <p:cond delay="250"/>
                                  </p:stCondLst>
                                  <p:childTnLst>
                                    <p:set>
                                      <p:cBhvr>
                                        <p:cTn id="36" dur="1" fill="hold">
                                          <p:stCondLst>
                                            <p:cond delay="249"/>
                                          </p:stCondLst>
                                        </p:cTn>
                                        <p:tgtEl>
                                          <p:spTgt spid="187"/>
                                        </p:tgtEl>
                                        <p:attrNameLst>
                                          <p:attrName>style.visibility</p:attrName>
                                        </p:attrNameLst>
                                      </p:cBhvr>
                                      <p:to>
                                        <p:strVal val="visible"/>
                                      </p:to>
                                    </p:set>
                                  </p:childTnLst>
                                </p:cTn>
                              </p:par>
                            </p:childTnLst>
                          </p:cTn>
                        </p:par>
                        <p:par>
                          <p:cTn id="37" fill="hold">
                            <p:stCondLst>
                              <p:cond delay="5350"/>
                            </p:stCondLst>
                            <p:childTnLst>
                              <p:par>
                                <p:cTn id="38" presetID="1" presetClass="entr" presetSubtype="0" fill="hold" nodeType="afterEffect">
                                  <p:stCondLst>
                                    <p:cond delay="250"/>
                                  </p:stCondLst>
                                  <p:childTnLst>
                                    <p:set>
                                      <p:cBhvr>
                                        <p:cTn id="39" dur="1" fill="hold">
                                          <p:stCondLst>
                                            <p:cond delay="249"/>
                                          </p:stCondLst>
                                        </p:cTn>
                                        <p:tgtEl>
                                          <p:spTgt spid="190"/>
                                        </p:tgtEl>
                                        <p:attrNameLst>
                                          <p:attrName>style.visibility</p:attrName>
                                        </p:attrNameLst>
                                      </p:cBhvr>
                                      <p:to>
                                        <p:strVal val="visible"/>
                                      </p:to>
                                    </p:set>
                                  </p:childTnLst>
                                </p:cTn>
                              </p:par>
                            </p:childTnLst>
                          </p:cTn>
                        </p:par>
                        <p:par>
                          <p:cTn id="40" fill="hold">
                            <p:stCondLst>
                              <p:cond delay="5850"/>
                            </p:stCondLst>
                            <p:childTnLst>
                              <p:par>
                                <p:cTn id="41" presetID="1" presetClass="entr" presetSubtype="0" fill="hold" grpId="0" nodeType="afterEffect">
                                  <p:stCondLst>
                                    <p:cond delay="0"/>
                                  </p:stCondLst>
                                  <p:childTnLst>
                                    <p:set>
                                      <p:cBhvr>
                                        <p:cTn id="42" dur="1" fill="hold">
                                          <p:stCondLst>
                                            <p:cond delay="499"/>
                                          </p:stCondLst>
                                        </p:cTn>
                                        <p:tgtEl>
                                          <p:spTgt spid="194"/>
                                        </p:tgtEl>
                                        <p:attrNameLst>
                                          <p:attrName>style.visibility</p:attrName>
                                        </p:attrNameLst>
                                      </p:cBhvr>
                                      <p:to>
                                        <p:strVal val="visible"/>
                                      </p:to>
                                    </p:set>
                                  </p:childTnLst>
                                </p:cTn>
                              </p:par>
                            </p:childTnLst>
                          </p:cTn>
                        </p:par>
                        <p:par>
                          <p:cTn id="43" fill="hold">
                            <p:stCondLst>
                              <p:cond delay="6350"/>
                            </p:stCondLst>
                            <p:childTnLst>
                              <p:par>
                                <p:cTn id="44" presetID="1" presetClass="entr" presetSubtype="0" fill="hold" nodeType="afterEffect">
                                  <p:stCondLst>
                                    <p:cond delay="250"/>
                                  </p:stCondLst>
                                  <p:childTnLst>
                                    <p:set>
                                      <p:cBhvr>
                                        <p:cTn id="45" dur="1" fill="hold">
                                          <p:stCondLst>
                                            <p:cond delay="249"/>
                                          </p:stCondLst>
                                        </p:cTn>
                                        <p:tgtEl>
                                          <p:spTgt spid="191"/>
                                        </p:tgtEl>
                                        <p:attrNameLst>
                                          <p:attrName>style.visibility</p:attrName>
                                        </p:attrNameLst>
                                      </p:cBhvr>
                                      <p:to>
                                        <p:strVal val="visible"/>
                                      </p:to>
                                    </p:set>
                                  </p:childTnLst>
                                </p:cTn>
                              </p:par>
                            </p:childTnLst>
                          </p:cTn>
                        </p:par>
                        <p:par>
                          <p:cTn id="46" fill="hold">
                            <p:stCondLst>
                              <p:cond delay="6850"/>
                            </p:stCondLst>
                            <p:childTnLst>
                              <p:par>
                                <p:cTn id="47" presetID="53" presetClass="entr" presetSubtype="16" fill="hold" grpId="0" nodeType="afterEffect">
                                  <p:stCondLst>
                                    <p:cond delay="250"/>
                                  </p:stCondLst>
                                  <p:childTnLst>
                                    <p:set>
                                      <p:cBhvr>
                                        <p:cTn id="48" dur="1" fill="hold">
                                          <p:stCondLst>
                                            <p:cond delay="0"/>
                                          </p:stCondLst>
                                        </p:cTn>
                                        <p:tgtEl>
                                          <p:spTgt spid="193"/>
                                        </p:tgtEl>
                                        <p:attrNameLst>
                                          <p:attrName>style.visibility</p:attrName>
                                        </p:attrNameLst>
                                      </p:cBhvr>
                                      <p:to>
                                        <p:strVal val="visible"/>
                                      </p:to>
                                    </p:set>
                                    <p:anim calcmode="lin" valueType="num">
                                      <p:cBhvr>
                                        <p:cTn id="49" dur="200" fill="hold"/>
                                        <p:tgtEl>
                                          <p:spTgt spid="193"/>
                                        </p:tgtEl>
                                        <p:attrNameLst>
                                          <p:attrName>ppt_w</p:attrName>
                                        </p:attrNameLst>
                                      </p:cBhvr>
                                      <p:tavLst>
                                        <p:tav tm="0">
                                          <p:val>
                                            <p:fltVal val="0"/>
                                          </p:val>
                                        </p:tav>
                                        <p:tav tm="100000">
                                          <p:val>
                                            <p:strVal val="#ppt_w"/>
                                          </p:val>
                                        </p:tav>
                                      </p:tavLst>
                                    </p:anim>
                                    <p:anim calcmode="lin" valueType="num">
                                      <p:cBhvr>
                                        <p:cTn id="50" dur="200" fill="hold"/>
                                        <p:tgtEl>
                                          <p:spTgt spid="193"/>
                                        </p:tgtEl>
                                        <p:attrNameLst>
                                          <p:attrName>ppt_h</p:attrName>
                                        </p:attrNameLst>
                                      </p:cBhvr>
                                      <p:tavLst>
                                        <p:tav tm="0">
                                          <p:val>
                                            <p:fltVal val="0"/>
                                          </p:val>
                                        </p:tav>
                                        <p:tav tm="100000">
                                          <p:val>
                                            <p:strVal val="#ppt_h"/>
                                          </p:val>
                                        </p:tav>
                                      </p:tavLst>
                                    </p:anim>
                                    <p:animEffect transition="in" filter="fade">
                                      <p:cBhvr>
                                        <p:cTn id="51" dur="200"/>
                                        <p:tgtEl>
                                          <p:spTgt spid="193"/>
                                        </p:tgtEl>
                                      </p:cBhvr>
                                    </p:animEffect>
                                  </p:childTnLst>
                                </p:cTn>
                              </p:par>
                              <p:par>
                                <p:cTn id="52" presetID="1" presetClass="entr" presetSubtype="0" fill="hold" nodeType="withEffect">
                                  <p:stCondLst>
                                    <p:cond delay="0"/>
                                  </p:stCondLst>
                                  <p:childTnLst>
                                    <p:set>
                                      <p:cBhvr>
                                        <p:cTn id="53" dur="1" fill="hold">
                                          <p:stCondLst>
                                            <p:cond delay="0"/>
                                          </p:stCondLst>
                                        </p:cTn>
                                        <p:tgtEl>
                                          <p:spTgt spid="9"/>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97"/>
                                        </p:tgtEl>
                                        <p:attrNameLst>
                                          <p:attrName>style.visibility</p:attrName>
                                        </p:attrNameLst>
                                      </p:cBhvr>
                                      <p:to>
                                        <p:strVal val="visible"/>
                                      </p:to>
                                    </p:set>
                                    <p:anim calcmode="lin" valueType="num">
                                      <p:cBhvr additive="base">
                                        <p:cTn id="58" dur="1000" fill="hold"/>
                                        <p:tgtEl>
                                          <p:spTgt spid="97"/>
                                        </p:tgtEl>
                                        <p:attrNameLst>
                                          <p:attrName>ppt_x</p:attrName>
                                        </p:attrNameLst>
                                      </p:cBhvr>
                                      <p:tavLst>
                                        <p:tav tm="0">
                                          <p:val>
                                            <p:strVal val="#ppt_x"/>
                                          </p:val>
                                        </p:tav>
                                        <p:tav tm="100000">
                                          <p:val>
                                            <p:strVal val="#ppt_x"/>
                                          </p:val>
                                        </p:tav>
                                      </p:tavLst>
                                    </p:anim>
                                    <p:anim calcmode="lin" valueType="num">
                                      <p:cBhvr additive="base">
                                        <p:cTn id="59" dur="1000" fill="hold"/>
                                        <p:tgtEl>
                                          <p:spTgt spid="9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p:bldP spid="180" grpId="0"/>
      <p:bldP spid="185" grpId="0"/>
      <p:bldP spid="189" grpId="0" animBg="1"/>
      <p:bldP spid="193" grpId="0" animBg="1"/>
      <p:bldP spid="194" grpId="0" animBg="1"/>
    </p:bld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sisl xmlns:xsi="http://www.w3.org/2001/XMLSchema-instance" xmlns:xsd="http://www.w3.org/2001/XMLSchema" xmlns="http://www.boldonjames.com/2008/01/sie/internal/label" sislVersion="0" policy="c8d5760e-638a-47e8-9e2e-1226c2cb268d" origin="userSelected">
  <element uid="42834bfb-1ec1-4beb-bd64-eb83fb3cb3f3" value=""/>
</sisl>
</file>

<file path=customXml/item2.xml><?xml version="1.0" encoding="utf-8"?>
<WrappedLabelHistory xmlns:xsi="http://www.w3.org/2001/XMLSchema-instance" xmlns:xsd="http://www.w3.org/2001/XMLSchema" xmlns="http://www.boldonjames.com/2016/02/Classifier/internal/wrappedLabelHistory">
  <Value>PD94bWwgdmVyc2lvbj0iMS4wIiBlbmNvZGluZz0idXMtYXNjaWkiPz48bGFiZWxIaXN0b3J5IHhtbG5zOnhzaT0iaHR0cDovL3d3dy53My5vcmcvMjAwMS9YTUxTY2hlbWEtaW5zdGFuY2UiIHhtbG5zOnhzZD0iaHR0cDovL3d3dy53My5vcmcvMjAwMS9YTUxTY2hlbWEiIHhtbG5zPSJodHRwOi8vd3d3LmJvbGRvbmphbWVzLmNvbS8yMDE2LzAyL0NsYXNzaWZpZXIvaW50ZXJuYWwvbGFiZWxIaXN0b3J5Ij48aXRlbT48c2lzbCBzaXNsVmVyc2lvbj0iMCIgcG9saWN5PSJjOGQ1NzYwZS02MzhhLTQ3ZTgtOWUyZS0xMjI2YzJjYjI2OGQiIG9yaWdpbj0idXNlclNlbGVjdGVkIj48ZWxlbWVudCB1aWQ9IjQyODM0YmZiLTFlYzEtNGJlYi1iZDY0LWViODNmYjNjYjNmMyIgdmFsdWU9IiIgeG1sbnM9Imh0dHA6Ly93d3cuYm9sZG9uamFtZXMuY29tLzIwMDgvMDEvc2llL2ludGVybmFsL2xhYmVsIiAvPjwvc2lzbD48VXNlck5hbWU+TEVJRE9TLUNPUlBcaGVsc2VsajwvVXNlck5hbWU+PERhdGVUaW1lPjExLzgvMjAxOSA2OjA5OjA3IFBNPC9EYXRlVGltZT48TGFiZWxTdHJpbmc+VW5yZXN0cmljdGVkPC9MYWJlbFN0cmluZz48L2l0ZW0+PC9sYWJlbEhpc3Rvcnk+</Value>
</WrappedLabelHistory>
</file>

<file path=customXml/itemProps1.xml><?xml version="1.0" encoding="utf-8"?>
<ds:datastoreItem xmlns:ds="http://schemas.openxmlformats.org/officeDocument/2006/customXml" ds:itemID="{6FBF632A-534B-42B4-B54A-420472B77F2A}">
  <ds:schemaRefs>
    <ds:schemaRef ds:uri="http://www.w3.org/2001/XMLSchema"/>
    <ds:schemaRef ds:uri="http://www.boldonjames.com/2008/01/sie/internal/label"/>
  </ds:schemaRefs>
</ds:datastoreItem>
</file>

<file path=customXml/itemProps2.xml><?xml version="1.0" encoding="utf-8"?>
<ds:datastoreItem xmlns:ds="http://schemas.openxmlformats.org/officeDocument/2006/customXml" ds:itemID="{345AEA0E-B3D1-4053-BED3-DDF83EAFE113}">
  <ds:schemaRefs>
    <ds:schemaRef ds:uri="http://www.w3.org/2001/XMLSchema"/>
    <ds:schemaRef ds:uri="http://www.boldonjames.com/2016/02/Classifier/internal/wrappedLabelHistory"/>
  </ds:schemaRefs>
</ds:datastoreItem>
</file>

<file path=docProps/app.xml><?xml version="1.0" encoding="utf-8"?>
<Properties xmlns="http://schemas.openxmlformats.org/officeDocument/2006/extended-properties" xmlns:vt="http://schemas.openxmlformats.org/officeDocument/2006/docPropsVTypes">
  <Template>802-11-Submission-16-9</Template>
  <TotalTime>8484</TotalTime>
  <Words>1923</Words>
  <Application>Microsoft Office PowerPoint</Application>
  <PresentationFormat>Widescreen</PresentationFormat>
  <Paragraphs>283</Paragraphs>
  <Slides>19</Slides>
  <Notes>19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5" baseType="lpstr">
      <vt:lpstr>Arial Unicode MS</vt:lpstr>
      <vt:lpstr>MS Gothic</vt:lpstr>
      <vt:lpstr>Arial</vt:lpstr>
      <vt:lpstr>Times New Roman</vt:lpstr>
      <vt:lpstr>Office Theme</vt:lpstr>
      <vt:lpstr>Document</vt:lpstr>
      <vt:lpstr>Priority Access Support in IEEE 802.11be: What and Why? </vt:lpstr>
      <vt:lpstr>Abstract</vt:lpstr>
      <vt:lpstr>Outline</vt:lpstr>
      <vt:lpstr>Background </vt:lpstr>
      <vt:lpstr>NS/EP Priority Services in US   </vt:lpstr>
      <vt:lpstr>Objectives</vt:lpstr>
      <vt:lpstr>Key Example NS/EP Use Cases for Wi-Fi   </vt:lpstr>
      <vt:lpstr> A Specific NS/EP Priority Services Use Case: User’s Perspective</vt:lpstr>
      <vt:lpstr>Wi-Fi Congestion: Call Fails Today </vt:lpstr>
      <vt:lpstr>  What are the Gaps?</vt:lpstr>
      <vt:lpstr>What Capabilities are Needed to Enable NS/EP Priority Service? </vt:lpstr>
      <vt:lpstr>Priority Channel Access  </vt:lpstr>
      <vt:lpstr>Admission Control </vt:lpstr>
      <vt:lpstr>QoS Treatment/Mapping  </vt:lpstr>
      <vt:lpstr>Broader Applicability </vt:lpstr>
      <vt:lpstr>References</vt:lpstr>
      <vt:lpstr>Straw Poll </vt:lpstr>
      <vt:lpstr>TGbe Motion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Priority Access for IEEE 802.11be: What and Why?</dc:title>
  <dc:creator>Das, Subir</dc:creator>
  <cp:lastModifiedBy>Das, Subir</cp:lastModifiedBy>
  <cp:revision>298</cp:revision>
  <cp:lastPrinted>1601-01-01T00:00:00Z</cp:lastPrinted>
  <dcterms:created xsi:type="dcterms:W3CDTF">2019-10-02T12:54:36Z</dcterms:created>
  <dcterms:modified xsi:type="dcterms:W3CDTF">2020-01-16T16:56:13Z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a2ff512b-746c-4708-a47c-e9cc9ed8ea33</vt:lpwstr>
  </property>
  <property fmtid="{D5CDD505-2E9C-101B-9397-08002B2CF9AE}" pid="3" name="bjSaver">
    <vt:lpwstr>15NacoLaF1hcgCC6YhM0smst275XxyF4</vt:lpwstr>
  </property>
  <property fmtid="{D5CDD505-2E9C-101B-9397-08002B2CF9AE}" pid="4" name="bjDocumentLabelXML">
    <vt:lpwstr>&lt;?xml version="1.0" encoding="us-ascii"?&gt;&lt;sisl xmlns:xsi="http://www.w3.org/2001/XMLSchema-instance" xmlns:xsd="http://www.w3.org/2001/XMLSchema" sislVersion="0" policy="c8d5760e-638a-47e8-9e2e-1226c2cb268d" origin="userSelected" xmlns="http://www.boldonj</vt:lpwstr>
  </property>
  <property fmtid="{D5CDD505-2E9C-101B-9397-08002B2CF9AE}" pid="5" name="bjDocumentLabelXML-0">
    <vt:lpwstr>ames.com/2008/01/sie/internal/label"&gt;&lt;element uid="42834bfb-1ec1-4beb-bd64-eb83fb3cb3f3" value="" /&gt;&lt;/sisl&gt;</vt:lpwstr>
  </property>
  <property fmtid="{D5CDD505-2E9C-101B-9397-08002B2CF9AE}" pid="6" name="bjDocumentSecurityLabel">
    <vt:lpwstr>Unrestricted</vt:lpwstr>
  </property>
  <property fmtid="{D5CDD505-2E9C-101B-9397-08002B2CF9AE}" pid="7" name="bjLabelHistoryID">
    <vt:lpwstr>{345AEA0E-B3D1-4053-BED3-DDF83EAFE113}</vt:lpwstr>
  </property>
</Properties>
</file>