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89" r:id="rId3"/>
    <p:sldId id="267" r:id="rId4"/>
    <p:sldId id="269" r:id="rId5"/>
    <p:sldId id="273" r:id="rId6"/>
    <p:sldId id="284" r:id="rId7"/>
    <p:sldId id="286" r:id="rId8"/>
    <p:sldId id="290" r:id="rId9"/>
    <p:sldId id="279" r:id="rId10"/>
    <p:sldId id="287" r:id="rId11"/>
    <p:sldId id="288"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uncan Ho" initials="DH" lastIdx="3" clrIdx="0">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79" autoAdjust="0"/>
    <p:restoredTop sz="94660"/>
  </p:normalViewPr>
  <p:slideViewPr>
    <p:cSldViewPr>
      <p:cViewPr varScale="1">
        <p:scale>
          <a:sx n="127" d="100"/>
          <a:sy n="127" d="100"/>
        </p:scale>
        <p:origin x="954" y="12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err="1"/>
              <a:t>Jult</a:t>
            </a:r>
            <a:r>
              <a:rPr lang="en-US" dirty="0"/>
              <a:t> 2019</a:t>
            </a:r>
            <a:endParaRPr lang="en-GB" dirty="0"/>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Duncan Ho, Qualcomm Incorporated</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dirty="0"/>
              <a:t>Duncan Ho, Qualcomm Incorporated</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Duncan Ho, Qualcomm Incorporated</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dirty="0"/>
              <a:t>Duncan Ho, Qualcomm Incorporated</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dirty="0"/>
              <a:t>Duncan Ho, Qualcomm Incorporated</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Duncan Ho, Qualcomm Incorporated</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Duncan Ho, Qualcomm Incorporated</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802.11-19/1899r1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Duncan Ho, Qualcomm Incorporated</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MLA MAC Addresses Considerations</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2019-11-xx</a:t>
            </a:r>
          </a:p>
        </p:txBody>
      </p:sp>
      <p:graphicFrame>
        <p:nvGraphicFramePr>
          <p:cNvPr id="3075" name="Object 3"/>
          <p:cNvGraphicFramePr>
            <a:graphicFrameLocks noChangeAspect="1"/>
          </p:cNvGraphicFramePr>
          <p:nvPr>
            <p:extLst>
              <p:ext uri="{D42A27DB-BD31-4B8C-83A1-F6EECF244321}">
                <p14:modId xmlns:p14="http://schemas.microsoft.com/office/powerpoint/2010/main" val="3023238637"/>
              </p:ext>
            </p:extLst>
          </p:nvPr>
        </p:nvGraphicFramePr>
        <p:xfrm>
          <a:off x="514350" y="2273300"/>
          <a:ext cx="8070850" cy="2476500"/>
        </p:xfrm>
        <a:graphic>
          <a:graphicData uri="http://schemas.openxmlformats.org/presentationml/2006/ole">
            <mc:AlternateContent xmlns:mc="http://schemas.openxmlformats.org/markup-compatibility/2006">
              <mc:Choice xmlns:v="urn:schemas-microsoft-com:vml" Requires="v">
                <p:oleObj spid="_x0000_s3225" name="Document" r:id="rId4" imgW="8267030" imgH="2534496" progId="Word.Document.8">
                  <p:embed/>
                </p:oleObj>
              </mc:Choice>
              <mc:Fallback>
                <p:oleObj name="Document" r:id="rId4" imgW="8267030" imgH="2534496" progId="Word.Document.8">
                  <p:embed/>
                  <p:pic>
                    <p:nvPicPr>
                      <p:cNvPr id="0" name="Picture 3"/>
                      <p:cNvPicPr>
                        <a:picLocks noChangeAspect="1" noChangeArrowheads="1"/>
                      </p:cNvPicPr>
                      <p:nvPr/>
                    </p:nvPicPr>
                    <p:blipFill>
                      <a:blip r:embed="rId5"/>
                      <a:srcRect/>
                      <a:stretch>
                        <a:fillRect/>
                      </a:stretch>
                    </p:blipFill>
                    <p:spPr bwMode="auto">
                      <a:xfrm>
                        <a:off x="514350" y="2273300"/>
                        <a:ext cx="8070850" cy="24765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685800"/>
          </a:xfrm>
        </p:spPr>
        <p:txBody>
          <a:bodyPr/>
          <a:lstStyle/>
          <a:p>
            <a:r>
              <a:rPr lang="en-US" dirty="0"/>
              <a:t>SP1</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4699" y="1452770"/>
            <a:ext cx="7770813" cy="4719429"/>
          </a:xfrm>
        </p:spPr>
        <p:txBody>
          <a:bodyPr/>
          <a:lstStyle/>
          <a:p>
            <a:pPr marL="0" indent="0"/>
            <a:r>
              <a:rPr lang="en-US" b="0" dirty="0"/>
              <a:t>Do you support the following?</a:t>
            </a:r>
          </a:p>
          <a:p>
            <a:pPr>
              <a:buFont typeface="Arial" panose="020B0604020202020204" pitchFamily="34" charset="0"/>
              <a:buChar char="•"/>
            </a:pPr>
            <a:r>
              <a:rPr lang="en-US" b="0" dirty="0"/>
              <a:t>The value of the RA/TA fields sent over-the-air in the MAC header of a frame is the MAC address of the STA affiliated with the MLLE corresponding to that link</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263663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685800"/>
          </a:xfrm>
        </p:spPr>
        <p:txBody>
          <a:bodyPr/>
          <a:lstStyle/>
          <a:p>
            <a:r>
              <a:rPr lang="en-US" dirty="0"/>
              <a:t>SP2</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4699" y="1452770"/>
            <a:ext cx="7770813" cy="4719429"/>
          </a:xfrm>
        </p:spPr>
        <p:txBody>
          <a:bodyPr/>
          <a:lstStyle/>
          <a:p>
            <a:pPr marL="0" indent="0"/>
            <a:r>
              <a:rPr lang="en-US" b="0" dirty="0"/>
              <a:t>Do you support the following?</a:t>
            </a:r>
          </a:p>
          <a:p>
            <a:pPr>
              <a:buFont typeface="Arial" panose="020B0604020202020204" pitchFamily="34" charset="0"/>
              <a:buChar char="•"/>
            </a:pPr>
            <a:r>
              <a:rPr lang="en-US" b="0" dirty="0"/>
              <a:t>An AP MLLE uses different MAC addresses on each link (e.g., such as those set in the RA/TA fields of the MAC header)</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572910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Introduction</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70949" y="1524000"/>
            <a:ext cx="8002101" cy="4511038"/>
          </a:xfrm>
        </p:spPr>
        <p:txBody>
          <a:bodyPr/>
          <a:lstStyle/>
          <a:p>
            <a:pPr>
              <a:buFont typeface="Arial" panose="020B0604020202020204" pitchFamily="34" charset="0"/>
              <a:buChar char="•"/>
            </a:pPr>
            <a:r>
              <a:rPr lang="en-US" dirty="0"/>
              <a:t>We discuss the following in this presentation</a:t>
            </a:r>
          </a:p>
          <a:p>
            <a:pPr lvl="1">
              <a:buFont typeface="Arial" panose="020B0604020202020204" pitchFamily="34" charset="0"/>
              <a:buChar char="•"/>
            </a:pPr>
            <a:r>
              <a:rPr lang="en-US" dirty="0"/>
              <a:t>Recap of current MLA architecture proposal and focus on the </a:t>
            </a:r>
            <a:r>
              <a:rPr lang="en-US" dirty="0">
                <a:solidFill>
                  <a:srgbClr val="0070C0"/>
                </a:solidFill>
              </a:rPr>
              <a:t>link MAC addresses</a:t>
            </a:r>
            <a:r>
              <a:rPr lang="en-US" dirty="0"/>
              <a:t> and the </a:t>
            </a:r>
            <a:r>
              <a:rPr lang="en-US" dirty="0">
                <a:solidFill>
                  <a:srgbClr val="0070C0"/>
                </a:solidFill>
              </a:rPr>
              <a:t>MAC-SAP MAC address</a:t>
            </a:r>
          </a:p>
          <a:p>
            <a:pPr lvl="1">
              <a:buFont typeface="Arial" panose="020B0604020202020204" pitchFamily="34" charset="0"/>
              <a:buChar char="•"/>
            </a:pPr>
            <a:r>
              <a:rPr lang="en-US" dirty="0"/>
              <a:t>Present some considerations and proposals on the MAC addresses on the </a:t>
            </a:r>
            <a:r>
              <a:rPr lang="en-US"/>
              <a:t>AP side</a:t>
            </a: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647560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685800"/>
          </a:xfrm>
        </p:spPr>
        <p:txBody>
          <a:bodyPr/>
          <a:lstStyle/>
          <a:p>
            <a:r>
              <a:rPr lang="en-US" dirty="0"/>
              <a:t>MLA Architecture recap</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381000" y="1452770"/>
            <a:ext cx="4648199" cy="4719429"/>
          </a:xfrm>
        </p:spPr>
        <p:txBody>
          <a:bodyPr/>
          <a:lstStyle/>
          <a:p>
            <a:pPr>
              <a:buFont typeface="Arial" panose="020B0604020202020204" pitchFamily="34" charset="0"/>
              <a:buChar char="•"/>
            </a:pPr>
            <a:r>
              <a:rPr lang="en-US" b="0" dirty="0"/>
              <a:t>Each MLLE has </a:t>
            </a:r>
            <a:r>
              <a:rPr lang="en-US" b="0"/>
              <a:t>a single </a:t>
            </a:r>
            <a:r>
              <a:rPr lang="en-US" b="0" dirty="0">
                <a:solidFill>
                  <a:srgbClr val="0070C0"/>
                </a:solidFill>
              </a:rPr>
              <a:t>MAC-SAP MAC Address</a:t>
            </a:r>
            <a:r>
              <a:rPr lang="en-US" b="0" dirty="0"/>
              <a:t> that interfaces with upper layers</a:t>
            </a:r>
            <a:endParaRPr lang="en-US" b="0" dirty="0">
              <a:solidFill>
                <a:srgbClr val="0070C0"/>
              </a:solidFill>
            </a:endParaRPr>
          </a:p>
          <a:p>
            <a:pPr>
              <a:buFont typeface="Arial" panose="020B0604020202020204" pitchFamily="34" charset="0"/>
              <a:buChar char="•"/>
            </a:pPr>
            <a:r>
              <a:rPr lang="en-US" b="0" dirty="0"/>
              <a:t>MLLE has a unique </a:t>
            </a:r>
            <a:r>
              <a:rPr lang="en-US" b="0" dirty="0">
                <a:solidFill>
                  <a:srgbClr val="0070C0"/>
                </a:solidFill>
              </a:rPr>
              <a:t>MAC-SAP MAC Address (upper MAC Address)</a:t>
            </a:r>
          </a:p>
          <a:p>
            <a:pPr>
              <a:buFont typeface="Arial" panose="020B0604020202020204" pitchFamily="34" charset="0"/>
              <a:buChar char="•"/>
            </a:pPr>
            <a:r>
              <a:rPr lang="en-US" b="0" dirty="0"/>
              <a:t>Each STA (link) has its own MAC Address</a:t>
            </a:r>
          </a:p>
          <a:p>
            <a:pPr lvl="1">
              <a:buFont typeface="Arial" panose="020B0604020202020204" pitchFamily="34" charset="0"/>
              <a:buChar char="•"/>
            </a:pPr>
            <a:r>
              <a:rPr lang="en-US" dirty="0"/>
              <a:t>They could be the same or different between links</a:t>
            </a:r>
          </a:p>
          <a:p>
            <a:pPr lvl="1">
              <a:buFont typeface="Arial" panose="020B0604020202020204" pitchFamily="34" charset="0"/>
              <a:buChar char="•"/>
            </a:pPr>
            <a:r>
              <a:rPr lang="en-US" dirty="0"/>
              <a:t>They could be the same or different than the upper MAC Address</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November 2019</a:t>
            </a:r>
            <a:endParaRPr lang="en-GB" dirty="0"/>
          </a:p>
        </p:txBody>
      </p:sp>
      <p:graphicFrame>
        <p:nvGraphicFramePr>
          <p:cNvPr id="8" name="Object 7">
            <a:extLst>
              <a:ext uri="{FF2B5EF4-FFF2-40B4-BE49-F238E27FC236}">
                <a16:creationId xmlns:a16="http://schemas.microsoft.com/office/drawing/2014/main" id="{2CA37CBA-2CAF-4BD6-B1D1-71CC1A4BB989}"/>
              </a:ext>
            </a:extLst>
          </p:cNvPr>
          <p:cNvGraphicFramePr>
            <a:graphicFrameLocks noChangeAspect="1"/>
          </p:cNvGraphicFramePr>
          <p:nvPr>
            <p:extLst>
              <p:ext uri="{D42A27DB-BD31-4B8C-83A1-F6EECF244321}">
                <p14:modId xmlns:p14="http://schemas.microsoft.com/office/powerpoint/2010/main" val="2291386233"/>
              </p:ext>
            </p:extLst>
          </p:nvPr>
        </p:nvGraphicFramePr>
        <p:xfrm>
          <a:off x="4765675" y="2030413"/>
          <a:ext cx="3894138" cy="2795587"/>
        </p:xfrm>
        <a:graphic>
          <a:graphicData uri="http://schemas.openxmlformats.org/presentationml/2006/ole">
            <mc:AlternateContent xmlns:mc="http://schemas.openxmlformats.org/markup-compatibility/2006">
              <mc:Choice xmlns:v="urn:schemas-microsoft-com:vml" Requires="v">
                <p:oleObj spid="_x0000_s4235" name="Visio" r:id="rId3" imgW="4267328" imgH="3066908" progId="Visio.Drawing.11">
                  <p:embed/>
                </p:oleObj>
              </mc:Choice>
              <mc:Fallback>
                <p:oleObj name="Visio" r:id="rId3" imgW="4267328" imgH="3066908" progId="Visio.Drawing.11">
                  <p:embed/>
                  <p:pic>
                    <p:nvPicPr>
                      <p:cNvPr id="5" name="Object 4">
                        <a:extLst>
                          <a:ext uri="{FF2B5EF4-FFF2-40B4-BE49-F238E27FC236}">
                            <a16:creationId xmlns:a16="http://schemas.microsoft.com/office/drawing/2014/main" id="{C99B70F1-8D4C-4DC0-9092-3A4A904D79DC}"/>
                          </a:ext>
                        </a:extLst>
                      </p:cNvPr>
                      <p:cNvPicPr/>
                      <p:nvPr/>
                    </p:nvPicPr>
                    <p:blipFill>
                      <a:blip r:embed="rId4"/>
                      <a:stretch>
                        <a:fillRect/>
                      </a:stretch>
                    </p:blipFill>
                    <p:spPr>
                      <a:xfrm>
                        <a:off x="4765675" y="2030413"/>
                        <a:ext cx="3894138" cy="2795587"/>
                      </a:xfrm>
                      <a:prstGeom prst="rect">
                        <a:avLst/>
                      </a:prstGeom>
                    </p:spPr>
                  </p:pic>
                </p:oleObj>
              </mc:Fallback>
            </mc:AlternateContent>
          </a:graphicData>
        </a:graphic>
      </p:graphicFrame>
      <p:sp>
        <p:nvSpPr>
          <p:cNvPr id="9" name="Right Brace 8">
            <a:extLst>
              <a:ext uri="{FF2B5EF4-FFF2-40B4-BE49-F238E27FC236}">
                <a16:creationId xmlns:a16="http://schemas.microsoft.com/office/drawing/2014/main" id="{96B129FF-5DA4-488B-924E-9A92913B61FB}"/>
              </a:ext>
            </a:extLst>
          </p:cNvPr>
          <p:cNvSpPr/>
          <p:nvPr/>
        </p:nvSpPr>
        <p:spPr>
          <a:xfrm>
            <a:off x="8616447" y="2696554"/>
            <a:ext cx="147550" cy="867941"/>
          </a:xfrm>
          <a:prstGeom prst="rightBrac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Right Brace 9">
            <a:extLst>
              <a:ext uri="{FF2B5EF4-FFF2-40B4-BE49-F238E27FC236}">
                <a16:creationId xmlns:a16="http://schemas.microsoft.com/office/drawing/2014/main" id="{104272A0-5C03-4DB3-9335-89EF2567B184}"/>
              </a:ext>
            </a:extLst>
          </p:cNvPr>
          <p:cNvSpPr/>
          <p:nvPr/>
        </p:nvSpPr>
        <p:spPr>
          <a:xfrm>
            <a:off x="8606003" y="3912936"/>
            <a:ext cx="157993" cy="533495"/>
          </a:xfrm>
          <a:prstGeom prst="rightBrac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a:extLst>
              <a:ext uri="{FF2B5EF4-FFF2-40B4-BE49-F238E27FC236}">
                <a16:creationId xmlns:a16="http://schemas.microsoft.com/office/drawing/2014/main" id="{456AB715-B189-4ADD-B62D-555A1E39D403}"/>
              </a:ext>
            </a:extLst>
          </p:cNvPr>
          <p:cNvSpPr txBox="1"/>
          <p:nvPr/>
        </p:nvSpPr>
        <p:spPr>
          <a:xfrm rot="16200000">
            <a:off x="8508403" y="2950474"/>
            <a:ext cx="938398" cy="360099"/>
          </a:xfrm>
          <a:prstGeom prst="rect">
            <a:avLst/>
          </a:prstGeom>
          <a:noFill/>
          <a:ln>
            <a:noFill/>
          </a:ln>
        </p:spPr>
        <p:txBody>
          <a:bodyPr wrap="none" lIns="137160" tIns="91440" rIns="0" bIns="91440" rtlCol="0">
            <a:spAutoFit/>
          </a:bodyPr>
          <a:lstStyle/>
          <a:p>
            <a:pPr algn="l">
              <a:lnSpc>
                <a:spcPct val="95000"/>
              </a:lnSpc>
              <a:spcBef>
                <a:spcPts val="1200"/>
              </a:spcBef>
            </a:pPr>
            <a:r>
              <a:rPr lang="en-US" sz="1200" dirty="0">
                <a:solidFill>
                  <a:schemeClr val="tx1"/>
                </a:solidFill>
              </a:rPr>
              <a:t>Upper MAC</a:t>
            </a:r>
          </a:p>
        </p:txBody>
      </p:sp>
      <p:sp>
        <p:nvSpPr>
          <p:cNvPr id="12" name="TextBox 11">
            <a:extLst>
              <a:ext uri="{FF2B5EF4-FFF2-40B4-BE49-F238E27FC236}">
                <a16:creationId xmlns:a16="http://schemas.microsoft.com/office/drawing/2014/main" id="{58B44709-B176-4CA5-B04B-F895E1707C23}"/>
              </a:ext>
            </a:extLst>
          </p:cNvPr>
          <p:cNvSpPr txBox="1"/>
          <p:nvPr/>
        </p:nvSpPr>
        <p:spPr>
          <a:xfrm rot="16200000">
            <a:off x="8508186" y="3999633"/>
            <a:ext cx="938398" cy="360099"/>
          </a:xfrm>
          <a:prstGeom prst="rect">
            <a:avLst/>
          </a:prstGeom>
          <a:noFill/>
          <a:ln>
            <a:noFill/>
          </a:ln>
        </p:spPr>
        <p:txBody>
          <a:bodyPr wrap="none" lIns="137160" tIns="91440" rIns="0" bIns="91440" rtlCol="0">
            <a:spAutoFit/>
          </a:bodyPr>
          <a:lstStyle/>
          <a:p>
            <a:pPr algn="l">
              <a:lnSpc>
                <a:spcPct val="95000"/>
              </a:lnSpc>
              <a:spcBef>
                <a:spcPts val="1200"/>
              </a:spcBef>
            </a:pPr>
            <a:r>
              <a:rPr lang="en-US" sz="1200" dirty="0">
                <a:solidFill>
                  <a:schemeClr val="tx1"/>
                </a:solidFill>
              </a:rPr>
              <a:t>Lower MAC</a:t>
            </a:r>
          </a:p>
        </p:txBody>
      </p:sp>
    </p:spTree>
    <p:extLst>
      <p:ext uri="{BB962C8B-B14F-4D97-AF65-F5344CB8AC3E}">
        <p14:creationId xmlns:p14="http://schemas.microsoft.com/office/powerpoint/2010/main" val="2512062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MLA Architecture recap (cont’d)</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4699" y="1336229"/>
            <a:ext cx="7770813" cy="4800598"/>
          </a:xfrm>
        </p:spPr>
        <p:txBody>
          <a:bodyPr/>
          <a:lstStyle/>
          <a:p>
            <a:pPr>
              <a:buFont typeface="Arial" panose="020B0604020202020204" pitchFamily="34" charset="0"/>
              <a:buChar char="•"/>
            </a:pPr>
            <a:r>
              <a:rPr lang="en-US" dirty="0"/>
              <a:t>Upper-MAC maintains the following, shared by all links</a:t>
            </a:r>
          </a:p>
          <a:p>
            <a:pPr lvl="1">
              <a:buFont typeface="Arial" panose="020B0604020202020204" pitchFamily="34" charset="0"/>
              <a:buChar char="•"/>
            </a:pPr>
            <a:r>
              <a:rPr lang="en-US" dirty="0"/>
              <a:t>MAC-SAP MAC address</a:t>
            </a:r>
          </a:p>
          <a:p>
            <a:pPr lvl="1">
              <a:buFont typeface="Arial" panose="020B0604020202020204" pitchFamily="34" charset="0"/>
              <a:buChar char="•"/>
            </a:pPr>
            <a:r>
              <a:rPr lang="en-US" dirty="0"/>
              <a:t>Single BA session, single SN space (per TID)</a:t>
            </a:r>
          </a:p>
          <a:p>
            <a:pPr lvl="2">
              <a:buFont typeface="Arial" panose="020B0604020202020204" pitchFamily="34" charset="0"/>
              <a:buChar char="•"/>
            </a:pPr>
            <a:r>
              <a:rPr lang="en-US" dirty="0"/>
              <a:t>So MPDUs can be </a:t>
            </a:r>
            <a:r>
              <a:rPr lang="en-US" dirty="0" err="1"/>
              <a:t>tx</a:t>
            </a:r>
            <a:r>
              <a:rPr lang="en-US" dirty="0"/>
              <a:t>/</a:t>
            </a:r>
            <a:r>
              <a:rPr lang="en-US" dirty="0" err="1"/>
              <a:t>retx</a:t>
            </a:r>
            <a:r>
              <a:rPr lang="en-US" dirty="0"/>
              <a:t> on any link and have a common BA scoreboard</a:t>
            </a:r>
          </a:p>
          <a:p>
            <a:pPr lvl="1">
              <a:buFont typeface="Arial" panose="020B0604020202020204" pitchFamily="34" charset="0"/>
              <a:buChar char="•"/>
            </a:pPr>
            <a:r>
              <a:rPr lang="en-US" dirty="0"/>
              <a:t>Single Association and security context</a:t>
            </a:r>
          </a:p>
          <a:p>
            <a:pPr lvl="2">
              <a:buFont typeface="Arial" panose="020B0604020202020204" pitchFamily="34" charset="0"/>
              <a:buChar char="•"/>
            </a:pPr>
            <a:r>
              <a:rPr lang="en-US" dirty="0"/>
              <a:t>Single multi-link association established via signaling over a single link</a:t>
            </a:r>
          </a:p>
          <a:p>
            <a:pPr lvl="2">
              <a:buFont typeface="Arial" panose="020B0604020202020204" pitchFamily="34" charset="0"/>
              <a:buChar char="•"/>
            </a:pPr>
            <a:r>
              <a:rPr lang="en-US" dirty="0"/>
              <a:t>Single 4-way handshake to establish a single (common) security context </a:t>
            </a:r>
          </a:p>
          <a:p>
            <a:pPr lvl="1">
              <a:buFont typeface="Arial" panose="020B0604020202020204" pitchFamily="34" charset="0"/>
              <a:buChar char="•"/>
            </a:pPr>
            <a:r>
              <a:rPr lang="en-US" dirty="0"/>
              <a:t>Single PN (per MLLE)</a:t>
            </a:r>
          </a:p>
          <a:p>
            <a:pPr lvl="2">
              <a:buFont typeface="Arial" panose="020B0604020202020204" pitchFamily="34" charset="0"/>
              <a:buChar char="•"/>
            </a:pPr>
            <a:r>
              <a:rPr lang="en-US" dirty="0"/>
              <a:t>Helps maintain existing data reception processes on the receiver</a:t>
            </a:r>
          </a:p>
          <a:p>
            <a:pPr lvl="3">
              <a:buFont typeface="Arial" panose="020B0604020202020204" pitchFamily="34" charset="0"/>
              <a:buChar char="•"/>
            </a:pPr>
            <a:r>
              <a:rPr lang="en-US" dirty="0"/>
              <a:t>i.e., Replay check follows reordering based on common SN</a:t>
            </a:r>
          </a:p>
          <a:p>
            <a:pPr lvl="2">
              <a:buFont typeface="Arial" panose="020B0604020202020204" pitchFamily="34" charset="0"/>
              <a:buChar char="•"/>
            </a:pPr>
            <a:r>
              <a:rPr lang="en-US" dirty="0"/>
              <a:t>Single replay detection block follows reordering and BA block</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854944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C633A-B0CB-4103-90F7-5A21C978DC52}"/>
              </a:ext>
            </a:extLst>
          </p:cNvPr>
          <p:cNvSpPr>
            <a:spLocks noGrp="1"/>
          </p:cNvSpPr>
          <p:nvPr>
            <p:ph type="title"/>
          </p:nvPr>
        </p:nvSpPr>
        <p:spPr>
          <a:xfrm>
            <a:off x="685800" y="685801"/>
            <a:ext cx="7770813" cy="838200"/>
          </a:xfrm>
        </p:spPr>
        <p:txBody>
          <a:bodyPr/>
          <a:lstStyle/>
          <a:p>
            <a:r>
              <a:rPr lang="en-US" dirty="0">
                <a:solidFill>
                  <a:schemeClr val="tx1"/>
                </a:solidFill>
              </a:rPr>
              <a:t>MAC-SAP MAC Address Considerations</a:t>
            </a:r>
            <a:endParaRPr lang="en-US" dirty="0"/>
          </a:p>
        </p:txBody>
      </p:sp>
      <p:sp>
        <p:nvSpPr>
          <p:cNvPr id="3" name="Content Placeholder 2">
            <a:extLst>
              <a:ext uri="{FF2B5EF4-FFF2-40B4-BE49-F238E27FC236}">
                <a16:creationId xmlns:a16="http://schemas.microsoft.com/office/drawing/2014/main" id="{D92D041C-0ED1-4FC4-BE81-57EBDE03F6D2}"/>
              </a:ext>
            </a:extLst>
          </p:cNvPr>
          <p:cNvSpPr>
            <a:spLocks noGrp="1"/>
          </p:cNvSpPr>
          <p:nvPr>
            <p:ph idx="1"/>
          </p:nvPr>
        </p:nvSpPr>
        <p:spPr>
          <a:xfrm>
            <a:off x="696912" y="1585201"/>
            <a:ext cx="7770813" cy="4497387"/>
          </a:xfrm>
        </p:spPr>
        <p:txBody>
          <a:bodyPr/>
          <a:lstStyle/>
          <a:p>
            <a:pPr>
              <a:buFont typeface="Arial" panose="020B0604020202020204" pitchFamily="34" charset="0"/>
              <a:buChar char="•"/>
            </a:pPr>
            <a:r>
              <a:rPr lang="en-US" b="0" dirty="0"/>
              <a:t>A single upper MAC address should be the LAN MAC address of the MLLE (i.e., M in the figure) for other devices on the same LAN to communicate with</a:t>
            </a:r>
          </a:p>
          <a:p>
            <a:pPr>
              <a:buFont typeface="Arial" panose="020B0604020202020204" pitchFamily="34" charset="0"/>
              <a:buChar char="•"/>
            </a:pPr>
            <a:r>
              <a:rPr lang="en-US" b="0" dirty="0"/>
              <a:t>The upper MAC address needs to be a unique value (e.g., EIU-48) between </a:t>
            </a:r>
            <a:r>
              <a:rPr lang="en-US" b="0" dirty="0" err="1"/>
              <a:t>MLLEs.</a:t>
            </a:r>
            <a:r>
              <a:rPr lang="en-US" b="0" dirty="0"/>
              <a:t>  It can be one of the following:</a:t>
            </a:r>
          </a:p>
          <a:p>
            <a:pPr lvl="1">
              <a:buFont typeface="Arial" panose="020B0604020202020204" pitchFamily="34" charset="0"/>
              <a:buChar char="•"/>
            </a:pPr>
            <a:r>
              <a:rPr lang="en-US" dirty="0"/>
              <a:t>Set to a value completely independent of any of the link MAC address</a:t>
            </a:r>
          </a:p>
          <a:p>
            <a:pPr lvl="1">
              <a:buFont typeface="Arial" panose="020B0604020202020204" pitchFamily="34" charset="0"/>
              <a:buChar char="•"/>
            </a:pPr>
            <a:r>
              <a:rPr lang="en-US" dirty="0"/>
              <a:t>Set to the link MAC address of one of the links e.g., M=x and (</a:t>
            </a:r>
            <a:r>
              <a:rPr lang="en-US" dirty="0" err="1"/>
              <a:t>x≠y</a:t>
            </a:r>
            <a:r>
              <a:rPr lang="en-US" dirty="0"/>
              <a:t> or x=y)</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F5C8DC8-A7C9-4EB8-9BF5-2FB84F53F3D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DD49218C-A3BC-4816-8B62-B2673596AF7D}"/>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C3F81C92-5A3B-4641-8B75-43C875396870}"/>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241180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C633A-B0CB-4103-90F7-5A21C978DC52}"/>
              </a:ext>
            </a:extLst>
          </p:cNvPr>
          <p:cNvSpPr>
            <a:spLocks noGrp="1"/>
          </p:cNvSpPr>
          <p:nvPr>
            <p:ph type="title"/>
          </p:nvPr>
        </p:nvSpPr>
        <p:spPr>
          <a:xfrm>
            <a:off x="669426" y="831851"/>
            <a:ext cx="7770813" cy="838200"/>
          </a:xfrm>
        </p:spPr>
        <p:txBody>
          <a:bodyPr/>
          <a:lstStyle/>
          <a:p>
            <a:r>
              <a:rPr lang="en-US" dirty="0"/>
              <a:t>Link MAC Addresses of an</a:t>
            </a:r>
            <a:r>
              <a:rPr lang="en-US" dirty="0">
                <a:solidFill>
                  <a:schemeClr val="tx1"/>
                </a:solidFill>
              </a:rPr>
              <a:t> MLA AP Considerations</a:t>
            </a:r>
            <a:endParaRPr lang="en-US" dirty="0"/>
          </a:p>
        </p:txBody>
      </p:sp>
      <p:sp>
        <p:nvSpPr>
          <p:cNvPr id="3" name="Content Placeholder 2">
            <a:extLst>
              <a:ext uri="{FF2B5EF4-FFF2-40B4-BE49-F238E27FC236}">
                <a16:creationId xmlns:a16="http://schemas.microsoft.com/office/drawing/2014/main" id="{D92D041C-0ED1-4FC4-BE81-57EBDE03F6D2}"/>
              </a:ext>
            </a:extLst>
          </p:cNvPr>
          <p:cNvSpPr>
            <a:spLocks noGrp="1"/>
          </p:cNvSpPr>
          <p:nvPr>
            <p:ph idx="1"/>
          </p:nvPr>
        </p:nvSpPr>
        <p:spPr>
          <a:xfrm>
            <a:off x="685800" y="1981200"/>
            <a:ext cx="7770813" cy="4179815"/>
          </a:xfrm>
        </p:spPr>
        <p:txBody>
          <a:bodyPr/>
          <a:lstStyle/>
          <a:p>
            <a:pPr>
              <a:buFont typeface="Arial" panose="020B0604020202020204" pitchFamily="34" charset="0"/>
              <a:buChar char="•"/>
            </a:pPr>
            <a:r>
              <a:rPr lang="en-US" b="0" dirty="0"/>
              <a:t>The link MAC addresses should be different to avoid confusing the legacy clients</a:t>
            </a:r>
          </a:p>
          <a:p>
            <a:pPr marL="800100" lvl="1" indent="-342900">
              <a:buFont typeface="Courier New" panose="02070309020205020404" pitchFamily="49" charset="0"/>
              <a:buChar char="o"/>
            </a:pPr>
            <a:r>
              <a:rPr lang="en-US" dirty="0"/>
              <a:t>Beacon uses link MAC address</a:t>
            </a:r>
          </a:p>
          <a:p>
            <a:pPr marL="800100" lvl="1" indent="-342900">
              <a:buFont typeface="Courier New" panose="02070309020205020404" pitchFamily="49" charset="0"/>
              <a:buChar char="o"/>
            </a:pPr>
            <a:r>
              <a:rPr lang="en-US" dirty="0"/>
              <a:t>BSS Color uses link MAC address. Otherwise the colors of the BSSs on two different bands will be the same from the same MLLE. Each link will need to have its own color</a:t>
            </a:r>
          </a:p>
          <a:p>
            <a:pPr>
              <a:buFont typeface="Arial" panose="020B0604020202020204" pitchFamily="34" charset="0"/>
              <a:buChar char="•"/>
            </a:pPr>
            <a:r>
              <a:rPr lang="en-US" b="0" dirty="0"/>
              <a:t>Have to be different in non-</a:t>
            </a:r>
            <a:r>
              <a:rPr lang="en-US" b="0" dirty="0" err="1"/>
              <a:t>colocated</a:t>
            </a:r>
            <a:r>
              <a:rPr lang="en-US" b="0" dirty="0"/>
              <a:t> case when two APs use the </a:t>
            </a:r>
            <a:r>
              <a:rPr lang="en-US" b="0" u="sng" dirty="0"/>
              <a:t>same channel </a:t>
            </a:r>
            <a:r>
              <a:rPr lang="en-US" b="0" dirty="0"/>
              <a:t>on the two links on the same client (so their beacons won’t confuse the client)</a:t>
            </a:r>
          </a:p>
        </p:txBody>
      </p:sp>
      <p:sp>
        <p:nvSpPr>
          <p:cNvPr id="4" name="Slide Number Placeholder 3">
            <a:extLst>
              <a:ext uri="{FF2B5EF4-FFF2-40B4-BE49-F238E27FC236}">
                <a16:creationId xmlns:a16="http://schemas.microsoft.com/office/drawing/2014/main" id="{7F5C8DC8-A7C9-4EB8-9BF5-2FB84F53F3D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D49218C-A3BC-4816-8B62-B2673596AF7D}"/>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C3F81C92-5A3B-4641-8B75-43C875396870}"/>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375692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C633A-B0CB-4103-90F7-5A21C978DC52}"/>
              </a:ext>
            </a:extLst>
          </p:cNvPr>
          <p:cNvSpPr>
            <a:spLocks noGrp="1"/>
          </p:cNvSpPr>
          <p:nvPr>
            <p:ph type="title"/>
          </p:nvPr>
        </p:nvSpPr>
        <p:spPr>
          <a:xfrm>
            <a:off x="685800" y="685801"/>
            <a:ext cx="7770813" cy="838200"/>
          </a:xfrm>
        </p:spPr>
        <p:txBody>
          <a:bodyPr/>
          <a:lstStyle/>
          <a:p>
            <a:r>
              <a:rPr lang="en-US" dirty="0"/>
              <a:t>Link MAC Addresses of an</a:t>
            </a:r>
            <a:r>
              <a:rPr lang="en-US" dirty="0">
                <a:solidFill>
                  <a:schemeClr val="tx1"/>
                </a:solidFill>
              </a:rPr>
              <a:t> MLA AP Considerations (Cont’d)</a:t>
            </a:r>
            <a:endParaRPr lang="en-US" dirty="0"/>
          </a:p>
        </p:txBody>
      </p:sp>
      <p:sp>
        <p:nvSpPr>
          <p:cNvPr id="3" name="Content Placeholder 2">
            <a:extLst>
              <a:ext uri="{FF2B5EF4-FFF2-40B4-BE49-F238E27FC236}">
                <a16:creationId xmlns:a16="http://schemas.microsoft.com/office/drawing/2014/main" id="{D92D041C-0ED1-4FC4-BE81-57EBDE03F6D2}"/>
              </a:ext>
            </a:extLst>
          </p:cNvPr>
          <p:cNvSpPr>
            <a:spLocks noGrp="1"/>
          </p:cNvSpPr>
          <p:nvPr>
            <p:ph idx="1"/>
          </p:nvPr>
        </p:nvSpPr>
        <p:spPr>
          <a:xfrm>
            <a:off x="685800" y="1828800"/>
            <a:ext cx="7770813" cy="4332215"/>
          </a:xfrm>
        </p:spPr>
        <p:txBody>
          <a:bodyPr/>
          <a:lstStyle/>
          <a:p>
            <a:pPr>
              <a:buFont typeface="Arial" panose="020B0604020202020204" pitchFamily="34" charset="0"/>
              <a:buChar char="•"/>
            </a:pPr>
            <a:r>
              <a:rPr lang="en-US" b="0" dirty="0"/>
              <a:t>Prefer MLA AP to have different link MAC addresses on each link</a:t>
            </a:r>
          </a:p>
          <a:p>
            <a:pPr>
              <a:buFont typeface="Arial" panose="020B0604020202020204" pitchFamily="34" charset="0"/>
              <a:buChar char="•"/>
            </a:pPr>
            <a:r>
              <a:rPr lang="en-US" b="0" dirty="0"/>
              <a:t>Prefer all DL frames also carry the same link MAC addresses OTA</a:t>
            </a:r>
          </a:p>
          <a:p>
            <a:pPr marL="1200150" lvl="2" indent="-342900">
              <a:buFont typeface="Courier New" panose="02070309020205020404" pitchFamily="49" charset="0"/>
              <a:buChar char="o"/>
            </a:pPr>
            <a:r>
              <a:rPr lang="en-US" dirty="0"/>
              <a:t>Traditional receiver filtering</a:t>
            </a:r>
          </a:p>
          <a:p>
            <a:pPr marL="1200150" lvl="2" indent="-342900">
              <a:buFont typeface="Courier New" panose="02070309020205020404" pitchFamily="49" charset="0"/>
              <a:buChar char="o"/>
            </a:pPr>
            <a:r>
              <a:rPr lang="en-US" dirty="0"/>
              <a:t>SIFs turn around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7F5C8DC8-A7C9-4EB8-9BF5-2FB84F53F3D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DD49218C-A3BC-4816-8B62-B2673596AF7D}"/>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C3F81C92-5A3B-4641-8B75-43C875396870}"/>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924694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C633A-B0CB-4103-90F7-5A21C978DC52}"/>
              </a:ext>
            </a:extLst>
          </p:cNvPr>
          <p:cNvSpPr>
            <a:spLocks noGrp="1"/>
          </p:cNvSpPr>
          <p:nvPr>
            <p:ph type="title"/>
          </p:nvPr>
        </p:nvSpPr>
        <p:spPr>
          <a:xfrm>
            <a:off x="685800" y="685801"/>
            <a:ext cx="7770813" cy="838200"/>
          </a:xfrm>
        </p:spPr>
        <p:txBody>
          <a:bodyPr/>
          <a:lstStyle/>
          <a:p>
            <a:r>
              <a:rPr lang="en-US" dirty="0"/>
              <a:t>Link MAC Addresses of an</a:t>
            </a:r>
            <a:r>
              <a:rPr lang="en-US" dirty="0">
                <a:solidFill>
                  <a:schemeClr val="tx1"/>
                </a:solidFill>
              </a:rPr>
              <a:t> MLA STA Considerations</a:t>
            </a:r>
            <a:endParaRPr lang="en-US" dirty="0"/>
          </a:p>
        </p:txBody>
      </p:sp>
      <p:sp>
        <p:nvSpPr>
          <p:cNvPr id="3" name="Content Placeholder 2">
            <a:extLst>
              <a:ext uri="{FF2B5EF4-FFF2-40B4-BE49-F238E27FC236}">
                <a16:creationId xmlns:a16="http://schemas.microsoft.com/office/drawing/2014/main" id="{D92D041C-0ED1-4FC4-BE81-57EBDE03F6D2}"/>
              </a:ext>
            </a:extLst>
          </p:cNvPr>
          <p:cNvSpPr>
            <a:spLocks noGrp="1"/>
          </p:cNvSpPr>
          <p:nvPr>
            <p:ph idx="1"/>
          </p:nvPr>
        </p:nvSpPr>
        <p:spPr>
          <a:xfrm>
            <a:off x="685800" y="1828800"/>
            <a:ext cx="7770813" cy="4332215"/>
          </a:xfrm>
        </p:spPr>
        <p:txBody>
          <a:bodyPr/>
          <a:lstStyle/>
          <a:p>
            <a:pPr>
              <a:buFont typeface="Arial" panose="020B0604020202020204" pitchFamily="34" charset="0"/>
              <a:buChar char="•"/>
            </a:pPr>
            <a:r>
              <a:rPr lang="en-US" b="0" dirty="0"/>
              <a:t>MLA STA may have the same or different link MAC addresses on each link</a:t>
            </a:r>
          </a:p>
          <a:p>
            <a:pPr>
              <a:buFont typeface="Arial" panose="020B0604020202020204" pitchFamily="34" charset="0"/>
              <a:buChar char="•"/>
            </a:pPr>
            <a:r>
              <a:rPr lang="en-US" b="0" dirty="0"/>
              <a:t>Prefer all UL frames also carry the same link MAC addresses OTA</a:t>
            </a:r>
          </a:p>
          <a:p>
            <a:pPr marL="1200150" lvl="2" indent="-342900">
              <a:buFont typeface="Courier New" panose="02070309020205020404" pitchFamily="49" charset="0"/>
              <a:buChar char="o"/>
            </a:pPr>
            <a:r>
              <a:rPr lang="en-US" dirty="0"/>
              <a:t>Traditional receiver filtering</a:t>
            </a:r>
          </a:p>
          <a:p>
            <a:pPr marL="1200150" lvl="2" indent="-342900">
              <a:buFont typeface="Courier New" panose="02070309020205020404" pitchFamily="49" charset="0"/>
              <a:buChar char="o"/>
            </a:pPr>
            <a:r>
              <a:rPr lang="en-US" dirty="0"/>
              <a:t>SIFs turn around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7F5C8DC8-A7C9-4EB8-9BF5-2FB84F53F3D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D49218C-A3BC-4816-8B62-B2673596AF7D}"/>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C3F81C92-5A3B-4641-8B75-43C875396870}"/>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257597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685800"/>
          </a:xfrm>
        </p:spPr>
        <p:txBody>
          <a:bodyPr/>
          <a:lstStyle/>
          <a:p>
            <a:r>
              <a:rPr lang="en-US" dirty="0"/>
              <a:t>Conclusion</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4699" y="1452770"/>
            <a:ext cx="7770813" cy="4719429"/>
          </a:xfrm>
        </p:spPr>
        <p:txBody>
          <a:bodyPr/>
          <a:lstStyle/>
          <a:p>
            <a:pPr>
              <a:buFont typeface="Arial" panose="020B0604020202020204" pitchFamily="34" charset="0"/>
              <a:buChar char="•"/>
            </a:pPr>
            <a:r>
              <a:rPr lang="en-US" b="0" dirty="0"/>
              <a:t>We presented some considerations of MLA MAC addresses</a:t>
            </a:r>
          </a:p>
          <a:p>
            <a:pPr>
              <a:buFont typeface="Arial" panose="020B0604020202020204" pitchFamily="34" charset="0"/>
              <a:buChar char="•"/>
            </a:pPr>
            <a:r>
              <a:rPr lang="en-US" b="0" dirty="0"/>
              <a:t>Conclusions:</a:t>
            </a:r>
          </a:p>
          <a:p>
            <a:pPr lvl="1">
              <a:buFont typeface="Arial" panose="020B0604020202020204" pitchFamily="34" charset="0"/>
              <a:buChar char="•"/>
            </a:pPr>
            <a:r>
              <a:rPr lang="en-US" b="0" dirty="0"/>
              <a:t>The MAC addresses sent OTA are the link MAC addresses</a:t>
            </a:r>
          </a:p>
          <a:p>
            <a:pPr lvl="1">
              <a:buFont typeface="Arial" panose="020B0604020202020204" pitchFamily="34" charset="0"/>
              <a:buChar char="•"/>
            </a:pPr>
            <a:r>
              <a:rPr lang="en-US" b="0" dirty="0"/>
              <a:t>AP uses different MAC addresses on each link</a:t>
            </a:r>
          </a:p>
          <a:p>
            <a:pPr lvl="1">
              <a:buFont typeface="Arial" panose="020B0604020202020204" pitchFamily="34" charset="0"/>
              <a:buChar char="•"/>
            </a:pPr>
            <a:r>
              <a:rPr lang="en-US" b="0" dirty="0"/>
              <a:t>STA may use same or different MAC addresses on each link</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9588426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7720</TotalTime>
  <Words>729</Words>
  <Application>Microsoft Office PowerPoint</Application>
  <PresentationFormat>On-screen Show (4:3)</PresentationFormat>
  <Paragraphs>96</Paragraphs>
  <Slides>11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11</vt:i4>
      </vt:variant>
    </vt:vector>
  </HeadingPairs>
  <TitlesOfParts>
    <vt:vector size="17" baseType="lpstr">
      <vt:lpstr>Arial</vt:lpstr>
      <vt:lpstr>Courier New</vt:lpstr>
      <vt:lpstr>Times New Roman</vt:lpstr>
      <vt:lpstr>Office Theme</vt:lpstr>
      <vt:lpstr>Document</vt:lpstr>
      <vt:lpstr>Visio</vt:lpstr>
      <vt:lpstr>MLA MAC Addresses Considerations</vt:lpstr>
      <vt:lpstr>Introduction</vt:lpstr>
      <vt:lpstr>MLA Architecture recap</vt:lpstr>
      <vt:lpstr>MLA Architecture recap (cont’d)</vt:lpstr>
      <vt:lpstr>MAC-SAP MAC Address Considerations</vt:lpstr>
      <vt:lpstr>Link MAC Addresses of an MLA AP Considerations</vt:lpstr>
      <vt:lpstr>Link MAC Addresses of an MLA AP Considerations (Cont’d)</vt:lpstr>
      <vt:lpstr>Link MAC Addresses of an MLA STA Considerations</vt:lpstr>
      <vt:lpstr>Conclusion</vt:lpstr>
      <vt:lpstr>SP1</vt:lpstr>
      <vt:lpstr>SP2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Duncan Ho</dc:creator>
  <cp:lastModifiedBy>Duncan Ho</cp:lastModifiedBy>
  <cp:revision>133</cp:revision>
  <cp:lastPrinted>1601-01-01T00:00:00Z</cp:lastPrinted>
  <dcterms:created xsi:type="dcterms:W3CDTF">2019-06-07T21:10:12Z</dcterms:created>
  <dcterms:modified xsi:type="dcterms:W3CDTF">2019-11-12T04:11:52Z</dcterms:modified>
</cp:coreProperties>
</file>