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6" r:id="rId3"/>
    <p:sldId id="267" r:id="rId4"/>
    <p:sldId id="269" r:id="rId5"/>
    <p:sldId id="270" r:id="rId6"/>
    <p:sldId id="272" r:id="rId7"/>
    <p:sldId id="275" r:id="rId8"/>
    <p:sldId id="273" r:id="rId9"/>
    <p:sldId id="276" r:id="rId10"/>
    <p:sldId id="284" r:id="rId11"/>
    <p:sldId id="277" r:id="rId12"/>
    <p:sldId id="274" r:id="rId13"/>
    <p:sldId id="278" r:id="rId14"/>
    <p:sldId id="285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ncan Ho" initials="DH" lastIdx="2" clrIdx="0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04" d="100"/>
          <a:sy n="104" d="100"/>
        </p:scale>
        <p:origin x="108" y="3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Jult</a:t>
            </a:r>
            <a:r>
              <a:rPr lang="en-US" dirty="0"/>
              <a:t>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802.11-19/1899r0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Duncan Ho, Qualcomm Incorporated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MLA Security Considerations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2019-11-xx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3238637"/>
              </p:ext>
            </p:extLst>
          </p:nvPr>
        </p:nvGraphicFramePr>
        <p:xfrm>
          <a:off x="514350" y="2273300"/>
          <a:ext cx="8070850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9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73300"/>
                        <a:ext cx="8070850" cy="2476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C633A-B0CB-4103-90F7-5A21C978D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399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Security Options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D041C-0ED1-4FC4-BE81-57EBDE03F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298576"/>
            <a:ext cx="8153400" cy="3960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1: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Include a link identifier and a direction bit in the Nonce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Nonce needs to be unique for the peer MLLEs that share the same TK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Keep the length of the Nonce the same because the length is highly optimized for encryption computation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Need to puncture the link identifier and direction bit into the current Nonce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 strict requirements to contain all 48 bits of the TA.  Justifications can be found in RFC 3610 Chapter 5 (Nonce Suggestions; last paragraph) for CCM and NIST SP 800-38D chapter 8.2.1 for GCM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Pros</a:t>
            </a:r>
            <a:r>
              <a:rPr lang="en-US" dirty="0"/>
              <a:t>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Maintain the current security level (A1-A4 fields protected like today)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Allows same or different link MAC addresses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Cons</a:t>
            </a:r>
            <a:r>
              <a:rPr lang="en-US" dirty="0"/>
              <a:t>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Implementation modification to the Nonce input is needed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5C8DC8-A7C9-4EB8-9BF5-2FB84F53F3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9218C-A3BC-4816-8B62-B2673596AF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F81C92-5A3B-4641-8B75-43C8753968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25400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C633A-B0CB-4103-90F7-5A21C978D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399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Security Options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D041C-0ED1-4FC4-BE81-57EBDE03F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298576"/>
            <a:ext cx="8153400" cy="3960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2: mandate separate MAC addresses per radio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Pros</a:t>
            </a:r>
            <a:r>
              <a:rPr lang="en-US" dirty="0"/>
              <a:t>: clean solution. Can reuse all CCMP/GCMP for both unicast and group-addressed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Cons</a:t>
            </a:r>
            <a:r>
              <a:rPr lang="en-US" dirty="0"/>
              <a:t>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Excludes cases where only one MAC address is available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Forces different link MAC addresses so more MAC addresses needed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5C8DC8-A7C9-4EB8-9BF5-2FB84F53F3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9218C-A3BC-4816-8B62-B2673596AF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F81C92-5A3B-4641-8B75-43C8753968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18458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C633A-B0CB-4103-90F7-5A21C978D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Conclusion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D041C-0ED1-4FC4-BE81-57EBDE03F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1849962"/>
            <a:ext cx="7770813" cy="3960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For MLA Operation, we presented some security issues associated with unicast and group-addressed frames that are specific to MLA operation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We presented some options to solve these issues for MLA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5C8DC8-A7C9-4EB8-9BF5-2FB84F53F3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9218C-A3BC-4816-8B62-B2673596AF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F81C92-5A3B-4641-8B75-43C8753968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0695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699" y="1452770"/>
            <a:ext cx="7770813" cy="4719429"/>
          </a:xfrm>
        </p:spPr>
        <p:txBody>
          <a:bodyPr/>
          <a:lstStyle/>
          <a:p>
            <a:pPr marL="0" indent="0"/>
            <a:r>
              <a:rPr lang="en-US" dirty="0"/>
              <a:t>Do you support the following?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After multi-link setup between two MLLEs, a single PMK/PTKSA and PN space are established, maintained and used across links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AA9E5E-65BF-4EC2-B1F2-13447CBB80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93538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699" y="1452770"/>
            <a:ext cx="7770813" cy="4719429"/>
          </a:xfrm>
        </p:spPr>
        <p:txBody>
          <a:bodyPr/>
          <a:lstStyle/>
          <a:p>
            <a:pPr marL="0" indent="0"/>
            <a:r>
              <a:rPr lang="en-US" dirty="0"/>
              <a:t>Do you support the following?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MLLE on an AP uses different MAC addresses on each link?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AA9E5E-65BF-4EC2-B1F2-13447CBB80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5710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399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949" y="1524000"/>
            <a:ext cx="8002101" cy="451103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discuss the following in this presentation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Recap of current MLA architecture proposal and focus on the </a:t>
            </a:r>
            <a:r>
              <a:rPr lang="en-US" dirty="0">
                <a:solidFill>
                  <a:srgbClr val="0070C0"/>
                </a:solidFill>
              </a:rPr>
              <a:t>link MAC addresses</a:t>
            </a:r>
            <a:r>
              <a:rPr lang="en-US" dirty="0"/>
              <a:t> and the </a:t>
            </a:r>
            <a:r>
              <a:rPr lang="en-US" dirty="0">
                <a:solidFill>
                  <a:srgbClr val="0070C0"/>
                </a:solidFill>
              </a:rPr>
              <a:t>MAC-SAP MAC address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Present some considerations and proposals on MLA security for group-addressed and unicast frames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AA9E5E-65BF-4EC2-B1F2-13447CBB80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7560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/>
              <a:t>MLA Architecture 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52770"/>
            <a:ext cx="4648199" cy="471942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Each MLLE has a </a:t>
            </a:r>
            <a:r>
              <a:rPr lang="en-US" b="0" dirty="0" err="1"/>
              <a:t>uniqee</a:t>
            </a:r>
            <a:r>
              <a:rPr lang="en-US" b="0" dirty="0"/>
              <a:t> </a:t>
            </a:r>
            <a:r>
              <a:rPr lang="en-US" b="0" dirty="0">
                <a:solidFill>
                  <a:srgbClr val="0070C0"/>
                </a:solidFill>
              </a:rPr>
              <a:t>MAC-SAP MAC Address</a:t>
            </a:r>
            <a:r>
              <a:rPr lang="en-US" b="0" dirty="0"/>
              <a:t> that interfaces with upper layers</a:t>
            </a:r>
            <a:endParaRPr lang="en-US" b="0" dirty="0">
              <a:solidFill>
                <a:srgbClr val="0070C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Each STA (link) has its own MAC Address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MAC Addresses could be the same or different between links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MAC Addresses could be the same or different than the MAC-SAP MAC Address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AA9E5E-65BF-4EC2-B1F2-13447CBB80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2CA37CBA-2CAF-4BD6-B1D1-71CC1A4BB9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9322715"/>
              </p:ext>
            </p:extLst>
          </p:nvPr>
        </p:nvGraphicFramePr>
        <p:xfrm>
          <a:off x="4765675" y="2030413"/>
          <a:ext cx="3894138" cy="2795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9" name="Visio" r:id="rId3" imgW="4267200" imgH="3067181" progId="Visio.Drawing.11">
                  <p:embed/>
                </p:oleObj>
              </mc:Choice>
              <mc:Fallback>
                <p:oleObj name="Visio" r:id="rId3" imgW="4267200" imgH="3067181" progId="Visio.Drawing.11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C99B70F1-8D4C-4DC0-9092-3A4A904D79D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65675" y="2030413"/>
                        <a:ext cx="3894138" cy="2795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ight Brace 8">
            <a:extLst>
              <a:ext uri="{FF2B5EF4-FFF2-40B4-BE49-F238E27FC236}">
                <a16:creationId xmlns:a16="http://schemas.microsoft.com/office/drawing/2014/main" id="{96B129FF-5DA4-488B-924E-9A92913B61FB}"/>
              </a:ext>
            </a:extLst>
          </p:cNvPr>
          <p:cNvSpPr/>
          <p:nvPr/>
        </p:nvSpPr>
        <p:spPr>
          <a:xfrm>
            <a:off x="8616447" y="2696554"/>
            <a:ext cx="147550" cy="867941"/>
          </a:xfrm>
          <a:prstGeom prst="rightBrace">
            <a:avLst/>
          </a:prstGeom>
          <a:ln w="12700" cap="rnd">
            <a:solidFill>
              <a:schemeClr val="accent6">
                <a:lumMod val="60000"/>
                <a:lumOff val="40000"/>
              </a:schemeClr>
            </a:solidFill>
            <a:round/>
            <a:headEnd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104272A0-5C03-4DB3-9335-89EF2567B184}"/>
              </a:ext>
            </a:extLst>
          </p:cNvPr>
          <p:cNvSpPr/>
          <p:nvPr/>
        </p:nvSpPr>
        <p:spPr>
          <a:xfrm>
            <a:off x="8606003" y="3912936"/>
            <a:ext cx="157993" cy="533495"/>
          </a:xfrm>
          <a:prstGeom prst="rightBrace">
            <a:avLst/>
          </a:prstGeom>
          <a:ln w="12700" cap="rnd">
            <a:solidFill>
              <a:schemeClr val="accent6">
                <a:lumMod val="60000"/>
                <a:lumOff val="40000"/>
              </a:schemeClr>
            </a:solidFill>
            <a:round/>
            <a:headEnd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56AB715-B189-4ADD-B62D-555A1E39D403}"/>
              </a:ext>
            </a:extLst>
          </p:cNvPr>
          <p:cNvSpPr txBox="1"/>
          <p:nvPr/>
        </p:nvSpPr>
        <p:spPr>
          <a:xfrm rot="16200000">
            <a:off x="8508403" y="2950474"/>
            <a:ext cx="938398" cy="360099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algn="l">
              <a:lnSpc>
                <a:spcPct val="95000"/>
              </a:lnSpc>
              <a:spcBef>
                <a:spcPts val="1200"/>
              </a:spcBef>
            </a:pPr>
            <a:r>
              <a:rPr lang="en-US" sz="1200" dirty="0">
                <a:solidFill>
                  <a:schemeClr val="tx1"/>
                </a:solidFill>
              </a:rPr>
              <a:t>Upper MAC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8B44709-B176-4CA5-B04B-F895E1707C23}"/>
              </a:ext>
            </a:extLst>
          </p:cNvPr>
          <p:cNvSpPr txBox="1"/>
          <p:nvPr/>
        </p:nvSpPr>
        <p:spPr>
          <a:xfrm rot="16200000">
            <a:off x="8508186" y="3999633"/>
            <a:ext cx="938398" cy="360099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algn="l">
              <a:lnSpc>
                <a:spcPct val="95000"/>
              </a:lnSpc>
              <a:spcBef>
                <a:spcPts val="1200"/>
              </a:spcBef>
            </a:pPr>
            <a:r>
              <a:rPr lang="en-US" sz="1200" dirty="0">
                <a:solidFill>
                  <a:schemeClr val="tx1"/>
                </a:solidFill>
              </a:rPr>
              <a:t>Lower MAC</a:t>
            </a:r>
          </a:p>
        </p:txBody>
      </p:sp>
    </p:spTree>
    <p:extLst>
      <p:ext uri="{BB962C8B-B14F-4D97-AF65-F5344CB8AC3E}">
        <p14:creationId xmlns:p14="http://schemas.microsoft.com/office/powerpoint/2010/main" val="2512062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399"/>
          </a:xfrm>
        </p:spPr>
        <p:txBody>
          <a:bodyPr/>
          <a:lstStyle/>
          <a:p>
            <a:r>
              <a:rPr lang="en-US" dirty="0"/>
              <a:t>MLA Architecture recap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949" y="1524000"/>
            <a:ext cx="8002101" cy="451103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Upper-MAC maintains the following, shared by all links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MAC-SAP MAC address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Single BA session, single SN space (per TID)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So MPDUs can be </a:t>
            </a:r>
            <a:r>
              <a:rPr lang="en-US" dirty="0" err="1"/>
              <a:t>tx</a:t>
            </a:r>
            <a:r>
              <a:rPr lang="en-US" dirty="0"/>
              <a:t>/</a:t>
            </a:r>
            <a:r>
              <a:rPr lang="en-US" dirty="0" err="1"/>
              <a:t>retx</a:t>
            </a:r>
            <a:r>
              <a:rPr lang="en-US" dirty="0"/>
              <a:t> on any link and have a common BA scoreboard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Single Association and security context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Single multi-link association established via signaling over a single link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Single 4-way handshake to establish a single (common) security context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Single PN (per MLLE)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Helps maintain existing data reception processes on the receiver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i.e., Replay check follows reordering based on common SN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Single replay detection block follows reordering and BA block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AA9E5E-65BF-4EC2-B1F2-13447CBB80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4944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C633A-B0CB-4103-90F7-5A21C978D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MLA Security Context Considerations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D041C-0ED1-4FC4-BE81-57EBDE03F6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For simplicity we propose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 single key set (i.e., PTK, </a:t>
            </a:r>
            <a:r>
              <a:rPr lang="en-US" b="0" dirty="0" err="1"/>
              <a:t>etc</a:t>
            </a:r>
            <a:r>
              <a:rPr lang="en-US" b="0" dirty="0"/>
              <a:t>) applied to all the links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Either individual per-link GTK/IGTK or a single GTK/IGTK (more on later slides)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PTK generated using the MAC-SAP MAC addresses of  the two peer entities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MAC-SAP MAC address servers as a common address for all the links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Prefer this over using a link MAC address because the link may be disabled at times after association whereas the MAC-SAP MAC address is always there regardless of the state of the links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5C8DC8-A7C9-4EB8-9BF5-2FB84F53F3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9218C-A3BC-4816-8B62-B2673596AF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F81C92-5A3B-4641-8B75-43C8753968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8360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C633A-B0CB-4103-90F7-5A21C978D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Group-Addressed Frames Considerations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D041C-0ED1-4FC4-BE81-57EBDE03F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1849962"/>
            <a:ext cx="7770813" cy="3960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Currently, for link-specific group-addressed frames (e.g., robust management frames) uses Broadcast/multicast integrity protocol (BIP)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For BIP, a 48-bit IPN (IGTK PN) is used for replay attack protection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AAD uses FC, A1, A2, and A3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Problem: A2 may be identical between two links in MLA; Hence the AAD will not be unique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link-specific group-addressed frame transmitted on one link may be replayed on another link and still be accepted by the STA on the other link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5C8DC8-A7C9-4EB8-9BF5-2FB84F53F3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9218C-A3BC-4816-8B62-B2673596AF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F81C92-5A3B-4641-8B75-43C8753968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387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D02DB-5EAE-43F6-BE2A-8887E2D56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87387"/>
          </a:xfrm>
        </p:spPr>
        <p:txBody>
          <a:bodyPr/>
          <a:lstStyle/>
          <a:p>
            <a:r>
              <a:rPr lang="en-US" dirty="0"/>
              <a:t>Security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04BF-63DF-4CDE-8619-3B5D4AAAC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531" y="1452562"/>
            <a:ext cx="8008938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Mandate for an MLLE of an AP to use different link MAC addresses on each radio. Use a single GTK/IGTK for all the links (or alternatively use one GTK/IGTK per link)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Pros</a:t>
            </a:r>
            <a:r>
              <a:rPr lang="en-US" dirty="0"/>
              <a:t>: no changes to the AAD and it works for legacy STAs as well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Cons</a:t>
            </a:r>
            <a:r>
              <a:rPr lang="en-US" dirty="0"/>
              <a:t>: requirement of using different link MAC addresses. Legacy STAs on one link will know the GTK of the STAs associated in the other links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Generate one IGTK per link during association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Pros</a:t>
            </a:r>
            <a:r>
              <a:rPr lang="en-US" dirty="0"/>
              <a:t>: no changes to AAD. If re-key is needed on one link, only the STAs on that link needs to be re-keyed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Cons</a:t>
            </a:r>
            <a:r>
              <a:rPr lang="en-US" dirty="0"/>
              <a:t>: more keys to maintain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Prefer Option 1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D56322-9375-43DA-A1FF-FA41CB2702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D16D82-59B9-4FF1-B096-3E35F9A42A6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63313E3-F02A-4643-AB7E-DBB23F1FA1E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1765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C633A-B0CB-4103-90F7-5A21C978D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Unicast Frames Considerations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D041C-0ED1-4FC4-BE81-57EBDE03F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1849962"/>
            <a:ext cx="7770813" cy="3960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Currently for single-link, CCMP/GCMP use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CCMP Nonce = Nonce flags || A2 || PN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GCMP Nonce = A2 || PN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AAD uses A1/A2/A3/A4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Next, we explore whether existing CCMP/GCMP derivation can be reused for MLA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i.e., using the link MAC addresses as A1-A3 like today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5C8DC8-A7C9-4EB8-9BF5-2FB84F53F3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9218C-A3BC-4816-8B62-B2673596AF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F81C92-5A3B-4641-8B75-43C8753968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1180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C633A-B0CB-4103-90F7-5A21C978D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Unicast Frames Considerations (Cont’d)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D041C-0ED1-4FC4-BE81-57EBDE03F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" y="1524000"/>
            <a:ext cx="7770813" cy="3960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Problem: the same Nonce value will be reused to encrypt different data (a security flaw) if all of the following are true: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A2 of two different links are the same (allowed by the MLA architecture)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frame is retransmitted on another link using the same A2 and same PN (PN remains the same across retransmissions to avoid out-of-order PN received after SN re-ordering)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A1 of two different links are different (allowed by the MLA architecture) &lt;- different AAD data gets re-encrypted using the same Nonce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is a violation of the spec per sub-clause 12.5.3.1</a:t>
            </a:r>
          </a:p>
          <a:p>
            <a:pPr marL="400050" lvl="1" indent="0"/>
            <a:r>
              <a:rPr lang="en-US" sz="1200" dirty="0"/>
              <a:t>“CCM requires a fresh temporal key for every session. CCM also requires a unique nonce value for each frame protected by a given temporal key, and CCMP uses a 48-bit packet number (PN) for this purpose. Reuse of a PN with the same temporal key voids all security guarantees.”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5C8DC8-A7C9-4EB8-9BF5-2FB84F53F3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9218C-A3BC-4816-8B62-B2673596AF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F81C92-5A3B-4641-8B75-43C8753968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2550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8723</TotalTime>
  <Words>1174</Words>
  <Application>Microsoft Office PowerPoint</Application>
  <PresentationFormat>On-screen Show (4:3)</PresentationFormat>
  <Paragraphs>137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Times New Roman</vt:lpstr>
      <vt:lpstr>Office Theme</vt:lpstr>
      <vt:lpstr>Document</vt:lpstr>
      <vt:lpstr>Visio</vt:lpstr>
      <vt:lpstr>MLA Security Considerations</vt:lpstr>
      <vt:lpstr>Introduction</vt:lpstr>
      <vt:lpstr>MLA Architecture recap</vt:lpstr>
      <vt:lpstr>MLA Architecture recap (cont’d)</vt:lpstr>
      <vt:lpstr>MLA Security Context Considerations</vt:lpstr>
      <vt:lpstr>Group-Addressed Frames Considerations</vt:lpstr>
      <vt:lpstr>Security Options</vt:lpstr>
      <vt:lpstr>Unicast Frames Considerations</vt:lpstr>
      <vt:lpstr>Unicast Frames Considerations (Cont’d)</vt:lpstr>
      <vt:lpstr>Security Options</vt:lpstr>
      <vt:lpstr>Security Options</vt:lpstr>
      <vt:lpstr>Conclusion</vt:lpstr>
      <vt:lpstr>SP1</vt:lpstr>
      <vt:lpstr>SP2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Duncan Ho</dc:creator>
  <cp:lastModifiedBy>Duncan Ho</cp:lastModifiedBy>
  <cp:revision>129</cp:revision>
  <cp:lastPrinted>1601-01-01T00:00:00Z</cp:lastPrinted>
  <dcterms:created xsi:type="dcterms:W3CDTF">2019-06-07T21:10:12Z</dcterms:created>
  <dcterms:modified xsi:type="dcterms:W3CDTF">2019-11-08T16:42:55Z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-287866159</vt:i4>
  </property>
  <property fmtid="{D5CDD505-2E9C-101B-9397-08002B2CF9AE}" pid="3" name="_NewReviewCycle">
    <vt:lpwstr/>
  </property>
  <property fmtid="{D5CDD505-2E9C-101B-9397-08002B2CF9AE}" pid="4" name="_EmailSubject">
    <vt:lpwstr>[EXT] RE: 11be</vt:lpwstr>
  </property>
  <property fmtid="{D5CDD505-2E9C-101B-9397-08002B2CF9AE}" pid="5" name="_AuthorEmail">
    <vt:lpwstr>dho@qti.qualcomm.com</vt:lpwstr>
  </property>
  <property fmtid="{D5CDD505-2E9C-101B-9397-08002B2CF9AE}" pid="6" name="_AuthorEmailDisplayName">
    <vt:lpwstr>Duncan Ho</vt:lpwstr>
  </property>
</Properties>
</file>