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448" r:id="rId2"/>
    <p:sldId id="446" r:id="rId3"/>
    <p:sldId id="458" r:id="rId4"/>
    <p:sldId id="460" r:id="rId5"/>
    <p:sldId id="461" r:id="rId6"/>
    <p:sldId id="462" r:id="rId7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88606" autoAdjust="0"/>
  </p:normalViewPr>
  <p:slideViewPr>
    <p:cSldViewPr>
      <p:cViewPr varScale="1">
        <p:scale>
          <a:sx n="78" d="100"/>
          <a:sy n="78" d="100"/>
        </p:scale>
        <p:origin x="18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558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68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160791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1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8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914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43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418237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59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0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6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2019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42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636" y="332601"/>
            <a:ext cx="3949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802.11-19</a:t>
            </a:r>
            <a:r>
              <a:rPr lang="en-US" altLang="zh-CN" sz="1800" b="1" dirty="0" smtClean="0">
                <a:cs typeface="+mn-cs"/>
              </a:rPr>
              <a:t>-1893-00-00az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55576" y="332656"/>
            <a:ext cx="1656183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  <a:lvl4pPr>
              <a:defRPr sz="1800" b="1"/>
            </a:lvl4pPr>
            <a:lvl5pPr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</a:lstStyle>
          <a:p>
            <a:pPr marL="0" lvl="3">
              <a:defRPr/>
            </a:pPr>
            <a:r>
              <a:rPr lang="en-US" dirty="0" smtClean="0"/>
              <a:t>Mar.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3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dirty="0" smtClean="0"/>
              <a:t>ISTA LCI Table Updating for Passive Location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9</a:t>
            </a:r>
            <a:r>
              <a:rPr lang="en-GB" sz="2000" b="0" dirty="0" smtClean="0"/>
              <a:t>-</a:t>
            </a:r>
            <a:r>
              <a:rPr lang="en-US" b="0" dirty="0" smtClean="0"/>
              <a:t>11</a:t>
            </a:r>
            <a:r>
              <a:rPr lang="en-GB" sz="2000" b="0" dirty="0" smtClean="0"/>
              <a:t>-</a:t>
            </a:r>
            <a:r>
              <a:rPr lang="en-US" b="0" dirty="0" smtClean="0"/>
              <a:t>07</a:t>
            </a:r>
            <a:endParaRPr lang="en-GB" sz="2000" b="0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Nov. 2019</a:t>
            </a:r>
            <a:endParaRPr lang="en-US" dirty="0"/>
          </a:p>
        </p:txBody>
      </p:sp>
      <p:graphicFrame>
        <p:nvGraphicFramePr>
          <p:cNvPr id="34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91126"/>
              </p:ext>
            </p:extLst>
          </p:nvPr>
        </p:nvGraphicFramePr>
        <p:xfrm>
          <a:off x="1398844" y="2844354"/>
          <a:ext cx="6989580" cy="2888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" name="Document" r:id="rId5" imgW="10577183" imgH="4381458" progId="Word.Document.8">
                  <p:embed/>
                </p:oleObj>
              </mc:Choice>
              <mc:Fallback>
                <p:oleObj name="Document" r:id="rId5" imgW="10577183" imgH="43814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844" y="2844354"/>
                        <a:ext cx="6989580" cy="28889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21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400" b="0" dirty="0" smtClean="0"/>
              <a:t>In the CR to support </a:t>
            </a:r>
            <a:r>
              <a:rPr lang="en-US" sz="2400" b="0" dirty="0" err="1" smtClean="0"/>
              <a:t>AoD</a:t>
            </a:r>
            <a:r>
              <a:rPr lang="en-US" sz="2400" b="0" dirty="0" smtClean="0"/>
              <a:t> in passive location [1], the following spec text is added for Passive Location LCI table element in Primus RSTA Broadcast LMR:</a:t>
            </a:r>
          </a:p>
          <a:p>
            <a:pPr marL="400050" lvl="1" indent="0" algn="just">
              <a:buNone/>
            </a:pPr>
            <a:r>
              <a:rPr lang="en-US" b="1" dirty="0" smtClean="0"/>
              <a:t>“</a:t>
            </a:r>
            <a:r>
              <a:rPr lang="en-US" sz="2000" b="1" dirty="0"/>
              <a:t>The ISTA LCI Report subfield is present if the ISTA has never transmitted it before or its </a:t>
            </a:r>
            <a:r>
              <a:rPr lang="en-US" sz="2000" b="1" dirty="0" smtClean="0"/>
              <a:t>content </a:t>
            </a:r>
            <a:r>
              <a:rPr lang="en-US" sz="2000" b="1" dirty="0"/>
              <a:t>has changed and it is periodically present otherwise</a:t>
            </a:r>
            <a:r>
              <a:rPr lang="en-US" b="1" dirty="0"/>
              <a:t> </a:t>
            </a:r>
            <a:r>
              <a:rPr lang="en-US" b="1" dirty="0" smtClean="0"/>
              <a:t>”</a:t>
            </a:r>
          </a:p>
          <a:p>
            <a:r>
              <a:rPr lang="en-US" sz="2400" b="0" dirty="0" smtClean="0"/>
              <a:t>However, in the spec there is no definition for how the ISTA updates the LCI table with RSTA if its content has changed </a:t>
            </a:r>
          </a:p>
          <a:p>
            <a:r>
              <a:rPr lang="en-US" sz="2400" b="0" dirty="0" smtClean="0"/>
              <a:t>In this presentation possible solutions are discussed</a:t>
            </a:r>
            <a:endParaRPr lang="en-US" sz="2400" b="0" dirty="0"/>
          </a:p>
          <a:p>
            <a:pPr marL="0" indent="0">
              <a:buNone/>
            </a:pPr>
            <a:endParaRPr lang="en-US" sz="2800" b="0" dirty="0" smtClean="0"/>
          </a:p>
          <a:p>
            <a:pPr marL="640080" indent="-914400">
              <a:buNone/>
            </a:pPr>
            <a:r>
              <a:rPr lang="en-GB" sz="2400" b="0" dirty="0" smtClean="0"/>
              <a:t>  </a:t>
            </a:r>
            <a:r>
              <a:rPr lang="en-GB" sz="2400" b="0" dirty="0" smtClean="0"/>
              <a:t> </a:t>
            </a:r>
            <a:r>
              <a:rPr lang="en-GB" b="0" dirty="0" smtClean="0"/>
              <a:t> </a:t>
            </a:r>
            <a:r>
              <a:rPr lang="en-GB" b="0" dirty="0" smtClean="0"/>
              <a:t>[1] IEEE 802.11-19/0677r3 Proposed </a:t>
            </a:r>
            <a:r>
              <a:rPr lang="en-GB" b="0" dirty="0"/>
              <a:t>resolution to LB#240 CID 2302 </a:t>
            </a:r>
            <a:r>
              <a:rPr lang="en-GB" b="0" dirty="0" smtClean="0"/>
              <a:t>on </a:t>
            </a:r>
            <a:r>
              <a:rPr lang="en-GB" b="0" dirty="0" err="1" smtClean="0"/>
              <a:t>AoD</a:t>
            </a:r>
            <a:r>
              <a:rPr lang="en-GB" b="0" dirty="0" smtClean="0"/>
              <a:t> </a:t>
            </a:r>
            <a:r>
              <a:rPr lang="en-GB" b="0" dirty="0"/>
              <a:t>for passive ranging</a:t>
            </a:r>
            <a:endParaRPr lang="en-US" b="0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3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</a:t>
            </a:r>
            <a:endParaRPr lang="en-US" dirty="0"/>
          </a:p>
        </p:txBody>
      </p:sp>
      <p:sp>
        <p:nvSpPr>
          <p:cNvPr id="13" name="Rectangle 108">
            <a:extLst>
              <a:ext uri="{FF2B5EF4-FFF2-40B4-BE49-F238E27FC236}">
                <a16:creationId xmlns="" xmlns:a16="http://schemas.microsoft.com/office/drawing/2014/main" id="{7CB4EB41-2FC8-4990-9C43-56EB432ED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691" y="1556792"/>
            <a:ext cx="772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0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200" b="0" dirty="0" smtClean="0"/>
              <a:t>In current spec, if an ISTA supports passive location, the ISTA’s LCI </a:t>
            </a:r>
            <a:r>
              <a:rPr lang="en-US" sz="2200" b="0" dirty="0"/>
              <a:t>table</a:t>
            </a:r>
            <a:r>
              <a:rPr lang="en-US" sz="2200" b="0" dirty="0" smtClean="0"/>
              <a:t> is </a:t>
            </a:r>
            <a:r>
              <a:rPr lang="en-US" sz="2200" dirty="0" smtClean="0"/>
              <a:t>only</a:t>
            </a:r>
            <a:r>
              <a:rPr lang="en-US" sz="2200" b="0" dirty="0" smtClean="0"/>
              <a:t> included in IFTMR frame during negotiation</a:t>
            </a:r>
          </a:p>
          <a:p>
            <a:pPr lvl="1" algn="just"/>
            <a:r>
              <a:rPr lang="en-US" dirty="0"/>
              <a:t>The LCI Report contains the Antenna Placement and Calibration </a:t>
            </a:r>
            <a:r>
              <a:rPr lang="en-US" dirty="0" err="1" smtClean="0"/>
              <a:t>subelement</a:t>
            </a:r>
            <a:r>
              <a:rPr lang="en-US" dirty="0" smtClean="0"/>
              <a:t> </a:t>
            </a:r>
            <a:r>
              <a:rPr lang="en-US" dirty="0"/>
              <a:t>if the </a:t>
            </a:r>
            <a:r>
              <a:rPr lang="en-US" dirty="0" smtClean="0"/>
              <a:t>ISTA further supports </a:t>
            </a:r>
            <a:r>
              <a:rPr lang="en-US" dirty="0" err="1" smtClean="0"/>
              <a:t>AoD</a:t>
            </a:r>
            <a:r>
              <a:rPr lang="en-US" dirty="0" smtClean="0"/>
              <a:t> in passive location</a:t>
            </a:r>
            <a:endParaRPr lang="en-US" dirty="0">
              <a:ea typeface="+mn-ea"/>
              <a:cs typeface="+mn-cs"/>
            </a:endParaRPr>
          </a:p>
          <a:p>
            <a:pPr algn="just"/>
            <a:r>
              <a:rPr lang="en-US" sz="2200" b="0" dirty="0" smtClean="0"/>
              <a:t>In passive location measurement sequence, RSTA periodically broadcast the ISTA’s LCI table in the Primus Broadcast LMR frame</a:t>
            </a:r>
          </a:p>
          <a:p>
            <a:pPr lvl="1" algn="just"/>
            <a:r>
              <a:rPr lang="en-US" dirty="0" smtClean="0"/>
              <a:t>When Passive Location LCI Table Countdown equals 0, the LCI table is included in the current availability window </a:t>
            </a:r>
          </a:p>
          <a:p>
            <a:pPr marL="400050" algn="just"/>
            <a:r>
              <a:rPr lang="en-US" sz="2200" b="0" dirty="0" smtClean="0"/>
              <a:t>In the passive ranging session, the ISTA’s LCI table may change</a:t>
            </a:r>
          </a:p>
          <a:p>
            <a:pPr marL="800100" lvl="1" algn="just"/>
            <a:r>
              <a:rPr lang="en-US" dirty="0" smtClean="0"/>
              <a:t>ISTA may be mobile, and location information is dynamic </a:t>
            </a:r>
          </a:p>
          <a:p>
            <a:pPr marL="800100" lvl="1" algn="just"/>
            <a:r>
              <a:rPr lang="en-US" dirty="0" smtClean="0"/>
              <a:t>ISTA may switch </a:t>
            </a:r>
            <a:r>
              <a:rPr lang="en-US" dirty="0" err="1" smtClean="0"/>
              <a:t>Tx</a:t>
            </a:r>
            <a:r>
              <a:rPr lang="en-US" dirty="0" smtClean="0"/>
              <a:t> antennas and antenna placement info is changed </a:t>
            </a:r>
          </a:p>
          <a:p>
            <a:pPr marL="400050" algn="just"/>
            <a:r>
              <a:rPr lang="en-US" sz="2200" b="0" dirty="0">
                <a:ea typeface="+mn-ea"/>
                <a:cs typeface="+mn-cs"/>
              </a:rPr>
              <a:t>ISTA shall update the new LCI with RSTA to guarantee the passive client always use </a:t>
            </a:r>
            <a:r>
              <a:rPr lang="en-US" sz="2200" b="0" dirty="0" smtClean="0">
                <a:ea typeface="+mn-ea"/>
                <a:cs typeface="+mn-cs"/>
              </a:rPr>
              <a:t>up-to-date LCI for passive location</a:t>
            </a:r>
            <a:endParaRPr lang="en-US" sz="2200" b="0" dirty="0">
              <a:ea typeface="+mn-ea"/>
              <a:cs typeface="+mn-cs"/>
            </a:endParaRPr>
          </a:p>
          <a:p>
            <a:pPr marL="400050" lvl="1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05009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dirty="0" smtClean="0"/>
              <a:t>If ISTA’s LCI table is changed, ISTA shall send FTM request frame to RSTA with new LCI table before the next passive location measurement sequence.  </a:t>
            </a:r>
          </a:p>
          <a:p>
            <a:pPr lvl="1"/>
            <a:r>
              <a:rPr lang="en-US" dirty="0" smtClean="0"/>
              <a:t>Or the ISTA shall not join the following passive location measurement sequences before it sends FTM request with LCI to RSTA</a:t>
            </a:r>
            <a:endParaRPr lang="en-US" b="0" dirty="0" smtClean="0"/>
          </a:p>
          <a:p>
            <a:pPr algn="just"/>
            <a:r>
              <a:rPr lang="en-US" b="0" dirty="0" smtClean="0"/>
              <a:t>After RSTA receives ISTA’s FTM request with LCI report, the RSTA shall include the LCI report in the Primus Broadcast LMR in the immediate following passive ranging measurement sequence </a:t>
            </a:r>
          </a:p>
          <a:p>
            <a:pPr lvl="1" algn="just"/>
            <a:r>
              <a:rPr lang="en-US" dirty="0"/>
              <a:t>Passive Location LCI Table </a:t>
            </a:r>
            <a:r>
              <a:rPr lang="en-US" dirty="0" smtClean="0"/>
              <a:t>Countdown value can be reset </a:t>
            </a:r>
            <a:endParaRPr lang="en-US" b="0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5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dirty="0" smtClean="0"/>
              <a:t>If ISTA’s LCI table has changed, the ISTA shall send FTM request frame to RSTA to terminate the passive ranging session with RSTA</a:t>
            </a:r>
          </a:p>
          <a:p>
            <a:pPr lvl="1"/>
            <a:r>
              <a:rPr lang="en-US" dirty="0" smtClean="0"/>
              <a:t>With Triger field set to 0</a:t>
            </a:r>
          </a:p>
          <a:p>
            <a:r>
              <a:rPr lang="en-US" b="0" dirty="0" smtClean="0"/>
              <a:t>The ISTA may send a new IFTMR frame to RSTA to re-negotiate a new passive ranging session </a:t>
            </a:r>
          </a:p>
          <a:p>
            <a:pPr lvl="1"/>
            <a:r>
              <a:rPr lang="en-US" dirty="0" smtClean="0"/>
              <a:t>The IFTMR frame includes the ISTA’s new LCI report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64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To enable ISTA’s LCI update with RSTA in passive location, which option do you support?</a:t>
            </a:r>
          </a:p>
          <a:p>
            <a:pPr marL="0" indent="0">
              <a:buNone/>
            </a:pPr>
            <a:endParaRPr lang="en-US" dirty="0" smtClean="0"/>
          </a:p>
          <a:p>
            <a:pPr marL="685800" lvl="1"/>
            <a:r>
              <a:rPr lang="en-US" b="0" dirty="0" smtClean="0"/>
              <a:t>Option 1: ISTA sends FTM request to update LCI with RSTA</a:t>
            </a:r>
          </a:p>
          <a:p>
            <a:pPr marL="685800" lvl="1"/>
            <a:r>
              <a:rPr lang="en-US" b="0" dirty="0" smtClean="0"/>
              <a:t>Option 2: ISTA sends FTM request to terminate current passive location session </a:t>
            </a:r>
          </a:p>
          <a:p>
            <a:pPr marL="40005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b="0" dirty="0" smtClean="0"/>
              <a:t>and re-negotiate with RSTA using new LCI </a:t>
            </a:r>
          </a:p>
          <a:p>
            <a:pPr marL="685800" lvl="1"/>
            <a:endParaRPr lang="en-US" dirty="0"/>
          </a:p>
          <a:p>
            <a:pPr marL="400050" lvl="1" indent="0">
              <a:buNone/>
            </a:pPr>
            <a:endParaRPr lang="en-US" b="0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b="0" dirty="0" smtClean="0"/>
              <a:t>Y:                        N:                       Abstain:</a:t>
            </a:r>
            <a:endParaRPr lang="en-US" b="0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755576" y="295090"/>
            <a:ext cx="1656183" cy="208115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lang="en-US" sz="1800" b="1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lvl="3">
              <a:defRPr/>
            </a:pPr>
            <a:r>
              <a:rPr lang="en-US" dirty="0" smtClean="0"/>
              <a:t>Nov.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49817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3B0AC2D6-C328-43EE-8553-7A3A52AEAF9E}" vid="{3D3BE63C-03DC-4BC6-8270-6C5C58F729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216095</TotalTime>
  <Words>507</Words>
  <Application>Microsoft Office PowerPoint</Application>
  <PresentationFormat>On-screen Show (4:3)</PresentationFormat>
  <Paragraphs>54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Theme1</vt:lpstr>
      <vt:lpstr>Document</vt:lpstr>
      <vt:lpstr>ISTA LCI Table Updating for Passive Location</vt:lpstr>
      <vt:lpstr>Background  </vt:lpstr>
      <vt:lpstr>Discussions </vt:lpstr>
      <vt:lpstr>Proposed Solution 1</vt:lpstr>
      <vt:lpstr>Proposed Solution 2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2428</cp:revision>
  <cp:lastPrinted>2017-04-25T02:33:57Z</cp:lastPrinted>
  <dcterms:created xsi:type="dcterms:W3CDTF">2009-11-13T19:11:16Z</dcterms:created>
  <dcterms:modified xsi:type="dcterms:W3CDTF">2019-11-07T05:56:50Z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66a1a5e4-0af7-4712-8847-afb17134cd65</vt:lpwstr>
  </property>
  <property fmtid="{D5CDD505-2E9C-101B-9397-08002B2CF9AE}" pid="4" name="CTP_BU">
    <vt:lpwstr>NA</vt:lpwstr>
  </property>
  <property fmtid="{D5CDD505-2E9C-101B-9397-08002B2CF9AE}" pid="5" name="CTP_TimeStamp">
    <vt:lpwstr>2019-03-12 21:52:40Z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