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58" r:id="rId4"/>
    <p:sldId id="265" r:id="rId5"/>
    <p:sldId id="259" r:id="rId6"/>
    <p:sldId id="261" r:id="rId7"/>
    <p:sldId id="260" r:id="rId8"/>
    <p:sldId id="263" r:id="rId9"/>
    <p:sldId id="264" r:id="rId10"/>
    <p:sldId id="268" r:id="rId11"/>
    <p:sldId id="262" r:id="rId12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nterhuber, Paul" initials="UP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211" autoAdjust="0"/>
    <p:restoredTop sz="94660"/>
  </p:normalViewPr>
  <p:slideViewPr>
    <p:cSldViewPr>
      <p:cViewPr varScale="1">
        <p:scale>
          <a:sx n="113" d="100"/>
          <a:sy n="113" d="100"/>
        </p:scale>
        <p:origin x="120" y="294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103" d="100"/>
          <a:sy n="103" d="100"/>
        </p:scale>
        <p:origin x="2922" y="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11/12/2019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Ioannis Sarris, u-</a:t>
            </a:r>
            <a:r>
              <a:rPr lang="en-GB" dirty="0" err="1" smtClean="0"/>
              <a:t>blox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Ioannis Sarris, u-</a:t>
            </a:r>
            <a:r>
              <a:rPr lang="en-GB" dirty="0" err="1" smtClean="0"/>
              <a:t>blox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November 2019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Ioannis Sarris, u-</a:t>
            </a:r>
            <a:r>
              <a:rPr lang="en-GB" dirty="0" err="1" smtClean="0"/>
              <a:t>blox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2019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Ioannis Sarris, u-</a:t>
            </a:r>
            <a:r>
              <a:rPr lang="en-GB" dirty="0" err="1" smtClean="0"/>
              <a:t>blox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2019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Ioannis Sarris, u-</a:t>
            </a:r>
            <a:r>
              <a:rPr lang="en-GB" dirty="0" err="1" smtClean="0"/>
              <a:t>blox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2019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Ioannis Sarris, u-</a:t>
            </a:r>
            <a:r>
              <a:rPr lang="en-GB" dirty="0" err="1" smtClean="0"/>
              <a:t>blox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November 2019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Ioannis Sarris, u-</a:t>
            </a:r>
            <a:r>
              <a:rPr lang="en-GB" dirty="0" err="1" smtClean="0"/>
              <a:t>blox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802.11-19/1892r0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/>
              <a:t>On ranging methods for NGV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2019-11-11</a:t>
            </a: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 smtClean="0"/>
              <a:t>November 2019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Ioannis Sarris, u-</a:t>
            </a:r>
            <a:r>
              <a:rPr lang="en-GB" dirty="0" err="1"/>
              <a:t>blox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04938931"/>
              </p:ext>
            </p:extLst>
          </p:nvPr>
        </p:nvGraphicFramePr>
        <p:xfrm>
          <a:off x="981075" y="2428875"/>
          <a:ext cx="10801728" cy="27130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2" name="Document" r:id="rId4" imgW="10546632" imgH="2644629" progId="Word.Document.8">
                  <p:embed/>
                </p:oleObj>
              </mc:Choice>
              <mc:Fallback>
                <p:oleObj name="Document" r:id="rId4" imgW="10546632" imgH="2644629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1075" y="2428875"/>
                        <a:ext cx="10801728" cy="2713039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="" xmlns:a16="http://schemas.microsoft.com/office/drawing/2014/main" id="{AF1DC4C6-474D-1D47-8C47-8CB60E505C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Ranging constrains 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="" xmlns:a16="http://schemas.microsoft.com/office/drawing/2014/main" id="{EB428DCB-1E99-EA48-8420-E2F6D651E4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European regulation (ECC Decision 08/01) defines duty cycle restrictions: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Long term: 1% measured over an hour, typical CAM/BSM </a:t>
            </a:r>
            <a:r>
              <a:rPr lang="en-GB" dirty="0" smtClean="0"/>
              <a:t>use </a:t>
            </a:r>
            <a:r>
              <a:rPr lang="en-GB" dirty="0"/>
              <a:t>in average </a:t>
            </a:r>
            <a:r>
              <a:rPr lang="en-GB" dirty="0" smtClean="0"/>
              <a:t>0.5</a:t>
            </a:r>
            <a:r>
              <a:rPr lang="en-GB" dirty="0"/>
              <a:t>%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Short term: Up to 3% for a second, used for </a:t>
            </a:r>
            <a:r>
              <a:rPr lang="en-GB" dirty="0" smtClean="0"/>
              <a:t>event-driven </a:t>
            </a:r>
            <a:r>
              <a:rPr lang="en-GB" dirty="0"/>
              <a:t>messages like DENM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Raging operation need to respect </a:t>
            </a:r>
            <a:r>
              <a:rPr lang="en-GB" dirty="0" smtClean="0"/>
              <a:t>these </a:t>
            </a:r>
            <a:r>
              <a:rPr lang="en-GB" dirty="0"/>
              <a:t>restrictions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Communication congestion: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ITS communication is </a:t>
            </a:r>
            <a:r>
              <a:rPr lang="en-GB" dirty="0" smtClean="0"/>
              <a:t>restricted </a:t>
            </a:r>
            <a:r>
              <a:rPr lang="en-GB" dirty="0"/>
              <a:t>by channel congestion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Congestion control is </a:t>
            </a:r>
            <a:r>
              <a:rPr lang="en-GB" dirty="0" smtClean="0"/>
              <a:t>required </a:t>
            </a:r>
            <a:r>
              <a:rPr lang="en-GB" dirty="0"/>
              <a:t>to guarantee proper operation of C-ITS systems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All ranging </a:t>
            </a:r>
            <a:r>
              <a:rPr lang="en-GB" dirty="0" smtClean="0"/>
              <a:t>operations </a:t>
            </a:r>
            <a:r>
              <a:rPr lang="en-GB" dirty="0"/>
              <a:t>have to take that into account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 smtClean="0"/>
              <a:t>Whenever </a:t>
            </a:r>
            <a:r>
              <a:rPr lang="en-GB" dirty="0"/>
              <a:t>possible ranging operation should be combined with data communication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="" xmlns:a16="http://schemas.microsoft.com/office/drawing/2014/main" id="{DEF38128-376B-3440-BB48-C4C501E42C0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="" xmlns:a16="http://schemas.microsoft.com/office/drawing/2014/main" id="{5F1A3331-6586-FA4C-8C04-BDC208D68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Ioannis Sarris, u-blox</a:t>
            </a:r>
            <a:endParaRPr lang="en-GB" dirty="0"/>
          </a:p>
        </p:txBody>
      </p:sp>
      <p:sp>
        <p:nvSpPr>
          <p:cNvPr id="6" name="Datumsplatzhalter 5">
            <a:extLst>
              <a:ext uri="{FF2B5EF4-FFF2-40B4-BE49-F238E27FC236}">
                <a16:creationId xmlns="" xmlns:a16="http://schemas.microsoft.com/office/drawing/2014/main" id="{53A40924-147D-4345-B6FE-BE951A8AE9D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591653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smtClean="0"/>
              <a:t>Various 1-dimensional ranging methods already exist for 802.11, however these need to be adapted in order to address the challenges and harness the strengths of V2X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smtClean="0"/>
              <a:t>Providing support for high-accuracy (</a:t>
            </a:r>
            <a:r>
              <a:rPr lang="en-US" dirty="0" err="1" smtClean="0"/>
              <a:t>dm</a:t>
            </a:r>
            <a:r>
              <a:rPr lang="en-US" dirty="0" smtClean="0"/>
              <a:t>-level) measurements might be the selling point of 11bd as a next-generation V2X technology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smtClean="0"/>
              <a:t>Restrictions need to be followed and unnecessary overhead should be avoided. Whenever possible, ranging should come with minimal or no overhead to “normal” data exchange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1CD163DD-D5E7-41DA-95F2-71530C24F8C3}" type="slidenum">
              <a:rPr lang="en-GB" smtClean="0"/>
              <a:pPr/>
              <a:t>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Ioannis Sarris, u-blox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833767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830391"/>
            <a:ext cx="10361084" cy="4264024"/>
          </a:xfrm>
          <a:ln/>
        </p:spPr>
        <p:txBody>
          <a:bodyPr/>
          <a:lstStyle/>
          <a:p>
            <a:pPr marL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This contribution discusses some possibilities for 1-dimensional ranging. The objective is to initiate a discussion on the different methods which may be adopted in 802.11bd. Thus, the presentation is aimed at a high-level “brainstorming” discussion rather than promoting a specific method into the standard.</a:t>
            </a:r>
          </a:p>
          <a:p>
            <a:pPr marL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Ioannis Sarris, u-</a:t>
            </a:r>
            <a:r>
              <a:rPr lang="en-GB" dirty="0" err="1"/>
              <a:t>blox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2019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smtClean="0"/>
              <a:t>The NGV </a:t>
            </a:r>
            <a:r>
              <a:rPr lang="en-US" dirty="0"/>
              <a:t>PAR </a:t>
            </a:r>
            <a:r>
              <a:rPr lang="en-US" dirty="0" smtClean="0"/>
              <a:t>specifies that “</a:t>
            </a:r>
            <a:r>
              <a:rPr lang="en-US" i="1" dirty="0" smtClean="0"/>
              <a:t>this </a:t>
            </a:r>
            <a:r>
              <a:rPr lang="en-US" i="1" dirty="0"/>
              <a:t>amendment defines procedures for at least one form of positioning in conjunction with V2X </a:t>
            </a:r>
            <a:r>
              <a:rPr lang="en-US" i="1" dirty="0" smtClean="0"/>
              <a:t>communications</a:t>
            </a:r>
            <a:r>
              <a:rPr lang="en-US" dirty="0" smtClean="0"/>
              <a:t>”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smtClean="0"/>
              <a:t>Identifying “positioning” methods for V2X is probably outside the scope of a PHY / MAC specification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smtClean="0"/>
              <a:t>However, 802.11bd may define 1-dimensional ranging methods for enabling or improving the estimation of position at a system level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smtClean="0"/>
              <a:t>As </a:t>
            </a:r>
            <a:r>
              <a:rPr lang="en-US" dirty="0"/>
              <a:t>we move towards automated </a:t>
            </a:r>
            <a:r>
              <a:rPr lang="en-US" dirty="0" smtClean="0"/>
              <a:t>driving, this capability may be the decisive factor in the success of a next-generation V2X technology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Ioannis Sarris, u-blox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737288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Ranging with 802.11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Various methods already exist and either use proprietary (</a:t>
            </a:r>
            <a:r>
              <a:rPr lang="en-US" dirty="0" err="1" smtClean="0"/>
              <a:t>eg</a:t>
            </a:r>
            <a:r>
              <a:rPr lang="en-US" dirty="0" smtClean="0"/>
              <a:t> RSSI measurements) or standardized (11v TM / 11mc FTM) technologies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There are a few important differences between how these can be applied in the context of 802.11bd (i.e. in V2X scenarios):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1" dirty="0" smtClean="0"/>
              <a:t>Challenges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High mobility (up to 500 km/h)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OCB operation (no central coordination)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Narrow bandwidth (commonly 10 MHz compared to up to 160 MHz of .11ac/ax)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Duty cycle </a:t>
            </a:r>
            <a:r>
              <a:rPr lang="en-US" dirty="0" smtClean="0">
                <a:solidFill>
                  <a:schemeClr val="tx1"/>
                </a:solidFill>
              </a:rPr>
              <a:t>restrictions combined with large number of nodes</a:t>
            </a:r>
            <a:endParaRPr lang="en-US" dirty="0" smtClean="0">
              <a:solidFill>
                <a:schemeClr val="tx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b="1" dirty="0" smtClean="0"/>
              <a:t>Strengths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A tightly integrated GNSS is commonly </a:t>
            </a:r>
            <a:r>
              <a:rPr lang="en-US" dirty="0"/>
              <a:t>deployed </a:t>
            </a:r>
            <a:r>
              <a:rPr lang="en-US" dirty="0" smtClean="0"/>
              <a:t>with the V2X </a:t>
            </a:r>
            <a:r>
              <a:rPr lang="en-US" dirty="0"/>
              <a:t>modem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Ioannis Sarris, u-blox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171000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Ranging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One-way ranging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Two-way ranging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Fine Timing </a:t>
            </a:r>
            <a:r>
              <a:rPr lang="en-US" dirty="0" smtClean="0"/>
              <a:t>Measurement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Non-Trigger Based r</a:t>
            </a:r>
            <a:r>
              <a:rPr lang="en-US" dirty="0" smtClean="0"/>
              <a:t>anging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Ioannis Sarris, u-blox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366123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</a:t>
            </a:r>
            <a:r>
              <a:rPr lang="en-US" dirty="0" smtClean="0"/>
              <a:t>ne-way </a:t>
            </a:r>
            <a:r>
              <a:rPr lang="en-US" dirty="0"/>
              <a:t>ranging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1"/>
            <a:ext cx="6229357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Procedure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Device A sends a packet containing information on t</a:t>
            </a:r>
            <a:r>
              <a:rPr lang="en-US" sz="1800" baseline="-25000" dirty="0" smtClean="0"/>
              <a:t>0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Measurement method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Device B acquires t</a:t>
            </a:r>
            <a:r>
              <a:rPr lang="en-US" sz="1800" baseline="-25000" dirty="0" smtClean="0"/>
              <a:t>0</a:t>
            </a:r>
            <a:r>
              <a:rPr lang="en-US" sz="1800" dirty="0" smtClean="0"/>
              <a:t> from packet and measures t</a:t>
            </a:r>
            <a:r>
              <a:rPr lang="en-US" sz="1800" baseline="-25000" dirty="0" smtClean="0"/>
              <a:t>1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dt</a:t>
            </a:r>
            <a:r>
              <a:rPr lang="en-US" sz="1800" baseline="-25000" dirty="0" smtClean="0"/>
              <a:t>0</a:t>
            </a:r>
            <a:r>
              <a:rPr lang="en-US" sz="1800" dirty="0" smtClean="0"/>
              <a:t> = t</a:t>
            </a:r>
            <a:r>
              <a:rPr lang="en-US" sz="1800" baseline="-25000" dirty="0" smtClean="0"/>
              <a:t>1</a:t>
            </a:r>
            <a:r>
              <a:rPr lang="en-US" sz="1800" dirty="0" smtClean="0"/>
              <a:t> – t</a:t>
            </a:r>
            <a:r>
              <a:rPr lang="en-US" sz="1800" baseline="-25000" dirty="0" smtClean="0"/>
              <a:t>0</a:t>
            </a:r>
            <a:endParaRPr lang="en-US" sz="18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Challenges</a:t>
            </a:r>
            <a:endParaRPr lang="en-US" sz="22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Accurate </a:t>
            </a:r>
            <a:r>
              <a:rPr lang="en-US" sz="1800" u="sng" dirty="0" smtClean="0"/>
              <a:t>absolute</a:t>
            </a:r>
            <a:r>
              <a:rPr lang="en-US" sz="1800" dirty="0" smtClean="0"/>
              <a:t> timing is needed in A &amp; B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Exact timing of actual packet transmission (at ns-level) is not scheduled in advance. Inserting this information into the packet is challenging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Need to find an appropriate place (PHY? / MAC? / higher layers?) for the t</a:t>
            </a:r>
            <a:r>
              <a:rPr lang="en-US" sz="1800" baseline="-25000" dirty="0" smtClean="0"/>
              <a:t>0</a:t>
            </a:r>
            <a:r>
              <a:rPr lang="en-US" sz="1800" dirty="0" smtClean="0"/>
              <a:t> information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November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Ioannis Sarris, u-blox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pic>
        <p:nvPicPr>
          <p:cNvPr id="10" name="Content Placeholder 9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7573894" y="1981200"/>
            <a:ext cx="3778690" cy="4113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26042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Two-way ranging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1"/>
            <a:ext cx="6229357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Procedure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Device A sends a unicast or RTS packet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Device B responds with ACK or CTS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Measurement method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Device A knows t</a:t>
            </a:r>
            <a:r>
              <a:rPr lang="en-US" sz="1800" baseline="-25000" dirty="0" smtClean="0"/>
              <a:t>0</a:t>
            </a:r>
            <a:r>
              <a:rPr lang="en-US" sz="1800" dirty="0" smtClean="0"/>
              <a:t> and t</a:t>
            </a:r>
            <a:r>
              <a:rPr lang="en-US" sz="1800" baseline="-25000" dirty="0" smtClean="0"/>
              <a:t>1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dt</a:t>
            </a:r>
            <a:r>
              <a:rPr lang="en-US" sz="1800" baseline="-25000" dirty="0" smtClean="0"/>
              <a:t>1</a:t>
            </a:r>
            <a:r>
              <a:rPr lang="en-US" sz="1800" dirty="0" smtClean="0"/>
              <a:t> = 32 us </a:t>
            </a:r>
            <a:r>
              <a:rPr lang="en-US" sz="1800" dirty="0" smtClean="0">
                <a:solidFill>
                  <a:schemeClr val="tx1"/>
                </a:solidFill>
              </a:rPr>
              <a:t>(</a:t>
            </a:r>
            <a:r>
              <a:rPr lang="en-US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±1.3 us*)   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*10% </a:t>
            </a:r>
            <a:r>
              <a:rPr lang="en-US" sz="1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aSlotTime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at 10 MHz</a:t>
            </a:r>
            <a:endParaRPr lang="en-US" sz="1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dt</a:t>
            </a:r>
            <a:r>
              <a:rPr lang="en-US" sz="1800" baseline="-25000" dirty="0"/>
              <a:t>0 </a:t>
            </a:r>
            <a:r>
              <a:rPr lang="en-US" sz="1800" dirty="0"/>
              <a:t>== dt</a:t>
            </a:r>
            <a:r>
              <a:rPr lang="en-US" sz="1800" baseline="-25000" dirty="0"/>
              <a:t>2</a:t>
            </a:r>
            <a:endParaRPr lang="en-US" sz="18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dt</a:t>
            </a:r>
            <a:r>
              <a:rPr lang="en-US" sz="1800" baseline="-25000" dirty="0" smtClean="0"/>
              <a:t>0</a:t>
            </a:r>
            <a:r>
              <a:rPr lang="en-US" sz="1800" dirty="0" smtClean="0"/>
              <a:t> = (t</a:t>
            </a:r>
            <a:r>
              <a:rPr lang="en-US" sz="1800" baseline="-25000" dirty="0" smtClean="0"/>
              <a:t>1</a:t>
            </a:r>
            <a:r>
              <a:rPr lang="en-US" sz="1800" dirty="0" smtClean="0"/>
              <a:t> – t</a:t>
            </a:r>
            <a:r>
              <a:rPr lang="en-US" sz="1800" baseline="-25000" dirty="0" smtClean="0"/>
              <a:t>0</a:t>
            </a:r>
            <a:r>
              <a:rPr lang="en-US" sz="1800" dirty="0" smtClean="0"/>
              <a:t> – 32us) / 2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Challenges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Tolerance on response timing is too high (390m distance)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Accurate </a:t>
            </a:r>
            <a:r>
              <a:rPr lang="en-US" sz="1800" u="sng" dirty="0" smtClean="0"/>
              <a:t>relative</a:t>
            </a:r>
            <a:r>
              <a:rPr lang="en-US" sz="1800" dirty="0" smtClean="0"/>
              <a:t> timing is needed in A &amp; B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Only limited to unicast messages</a:t>
            </a:r>
            <a:endParaRPr lang="en-US" sz="180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November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Ioannis Sarris, u-blox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pic>
        <p:nvPicPr>
          <p:cNvPr id="23" name="Content Placeholder 22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7392144" y="1981200"/>
            <a:ext cx="3876654" cy="4113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63324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Fine Timing Measurement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1"/>
            <a:ext cx="6261720" cy="4113213"/>
          </a:xfrm>
        </p:spPr>
        <p:txBody>
          <a:bodyPr/>
          <a:lstStyle/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800" b="0" dirty="0" smtClean="0">
                <a:solidFill>
                  <a:schemeClr val="tx1"/>
                </a:solidFill>
              </a:rPr>
              <a:t>Propagation </a:t>
            </a:r>
            <a:r>
              <a:rPr lang="en-GB" sz="1800" b="0" dirty="0">
                <a:solidFill>
                  <a:schemeClr val="tx1"/>
                </a:solidFill>
              </a:rPr>
              <a:t>delay from round trip time (RTT) ranging measurements</a:t>
            </a:r>
            <a:r>
              <a:rPr lang="en-GB" sz="1800" b="0" dirty="0" smtClean="0">
                <a:solidFill>
                  <a:schemeClr val="tx1"/>
                </a:solidFill>
              </a:rPr>
              <a:t>:</a:t>
            </a:r>
          </a:p>
          <a:p>
            <a:pPr>
              <a:spcAft>
                <a:spcPts val="600"/>
              </a:spcAft>
            </a:pPr>
            <a:endParaRPr lang="en-GB" sz="1800" b="0" dirty="0" smtClean="0">
              <a:solidFill>
                <a:schemeClr val="tx1"/>
              </a:solidFill>
            </a:endParaRP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800" b="0" dirty="0" smtClean="0">
                <a:solidFill>
                  <a:schemeClr val="tx1"/>
                </a:solidFill>
              </a:rPr>
              <a:t>Time </a:t>
            </a:r>
            <a:r>
              <a:rPr lang="en-GB" sz="1800" b="0" dirty="0">
                <a:solidFill>
                  <a:schemeClr val="tx1"/>
                </a:solidFill>
              </a:rPr>
              <a:t>to obtain </a:t>
            </a:r>
            <a:r>
              <a:rPr lang="en-GB" sz="1800" b="0" dirty="0" smtClean="0">
                <a:solidFill>
                  <a:schemeClr val="tx1"/>
                </a:solidFill>
              </a:rPr>
              <a:t>RTT range ~ </a:t>
            </a:r>
            <a:r>
              <a:rPr lang="en-GB" sz="1800" b="0" dirty="0">
                <a:solidFill>
                  <a:schemeClr val="tx1"/>
                </a:solidFill>
              </a:rPr>
              <a:t>30 </a:t>
            </a:r>
            <a:r>
              <a:rPr lang="en-GB" sz="1800" b="0" dirty="0" err="1" smtClean="0">
                <a:solidFill>
                  <a:schemeClr val="tx1"/>
                </a:solidFill>
              </a:rPr>
              <a:t>ms</a:t>
            </a:r>
            <a:r>
              <a:rPr lang="en-GB" sz="1800" b="0" dirty="0" smtClean="0">
                <a:solidFill>
                  <a:schemeClr val="tx1"/>
                </a:solidFill>
              </a:rPr>
              <a:t> (minimum 6 messages)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800" b="0" dirty="0" smtClean="0">
                <a:solidFill>
                  <a:schemeClr val="tx1"/>
                </a:solidFill>
              </a:rPr>
              <a:t>Position</a:t>
            </a:r>
            <a:r>
              <a:rPr lang="en-US" sz="1800" b="0" dirty="0">
                <a:solidFill>
                  <a:schemeClr val="tx1"/>
                </a:solidFill>
              </a:rPr>
              <a:t>: 3 ranges </a:t>
            </a:r>
            <a:r>
              <a:rPr lang="en-US" sz="1800" b="0" dirty="0" smtClean="0">
                <a:solidFill>
                  <a:schemeClr val="tx1"/>
                </a:solidFill>
              </a:rPr>
              <a:t>needed =&gt; </a:t>
            </a:r>
            <a:r>
              <a:rPr lang="en-US" sz="1800" b="0" dirty="0">
                <a:solidFill>
                  <a:schemeClr val="tx1"/>
                </a:solidFill>
              </a:rPr>
              <a:t>18 </a:t>
            </a:r>
            <a:r>
              <a:rPr lang="en-US" sz="1800" b="0" dirty="0" smtClean="0">
                <a:solidFill>
                  <a:schemeClr val="tx1"/>
                </a:solidFill>
              </a:rPr>
              <a:t>messages (90 </a:t>
            </a:r>
            <a:r>
              <a:rPr lang="en-US" sz="1800" b="0" dirty="0">
                <a:solidFill>
                  <a:schemeClr val="tx1"/>
                </a:solidFill>
              </a:rPr>
              <a:t>– 120 </a:t>
            </a:r>
            <a:r>
              <a:rPr lang="en-US" sz="1800" b="0" dirty="0" err="1" smtClean="0">
                <a:solidFill>
                  <a:schemeClr val="tx1"/>
                </a:solidFill>
              </a:rPr>
              <a:t>ms</a:t>
            </a:r>
            <a:r>
              <a:rPr lang="en-US" sz="1800" b="0" dirty="0" smtClean="0">
                <a:solidFill>
                  <a:schemeClr val="tx1"/>
                </a:solidFill>
              </a:rPr>
              <a:t>)</a:t>
            </a:r>
            <a:endParaRPr lang="en-GB" sz="1800" b="0" dirty="0">
              <a:solidFill>
                <a:schemeClr val="tx1"/>
              </a:solidFill>
            </a:endParaRP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800" b="0" dirty="0" smtClean="0">
                <a:solidFill>
                  <a:schemeClr val="tx1"/>
                </a:solidFill>
              </a:rPr>
              <a:t>FTM creates high channel load</a:t>
            </a:r>
          </a:p>
          <a:p>
            <a:pPr marL="0" indent="0"/>
            <a:r>
              <a:rPr lang="en-US" sz="1800" b="0" dirty="0" smtClean="0">
                <a:solidFill>
                  <a:schemeClr val="tx1"/>
                </a:solidFill>
                <a:cs typeface="Arial" pitchFamily="34" charset="0"/>
              </a:rPr>
              <a:t>Passive ranging is also possible:</a:t>
            </a:r>
          </a:p>
          <a:p>
            <a:pPr marL="285750">
              <a:buFont typeface="Arial" panose="020B0604020202020204" pitchFamily="34" charset="0"/>
              <a:buChar char="•"/>
            </a:pPr>
            <a:r>
              <a:rPr lang="en-US" sz="1800" b="0" dirty="0" smtClean="0">
                <a:solidFill>
                  <a:schemeClr val="tx1"/>
                </a:solidFill>
                <a:cs typeface="Arial" pitchFamily="34" charset="0"/>
              </a:rPr>
              <a:t>Parameters </a:t>
            </a:r>
            <a:r>
              <a:rPr lang="en-US" sz="1800" b="0" dirty="0">
                <a:solidFill>
                  <a:schemeClr val="tx1"/>
                </a:solidFill>
                <a:cs typeface="Arial" pitchFamily="34" charset="0"/>
              </a:rPr>
              <a:t>recorded by Observing STA when monitoring </a:t>
            </a:r>
            <a:r>
              <a:rPr lang="en-US" sz="1800" b="0" dirty="0" smtClean="0">
                <a:solidFill>
                  <a:schemeClr val="tx1"/>
                </a:solidFill>
                <a:cs typeface="Arial" pitchFamily="34" charset="0"/>
              </a:rPr>
              <a:t>FTM </a:t>
            </a:r>
            <a:r>
              <a:rPr lang="en-US" sz="1800" b="0" dirty="0">
                <a:solidFill>
                  <a:schemeClr val="tx1"/>
                </a:solidFill>
                <a:cs typeface="Arial" pitchFamily="34" charset="0"/>
              </a:rPr>
              <a:t>message exchange</a:t>
            </a:r>
          </a:p>
          <a:p>
            <a:pPr marL="285750">
              <a:buFont typeface="Arial" panose="020B0604020202020204" pitchFamily="34" charset="0"/>
              <a:buChar char="•"/>
            </a:pPr>
            <a:r>
              <a:rPr lang="en-US" sz="1800" b="0" dirty="0" smtClean="0">
                <a:solidFill>
                  <a:schemeClr val="tx1"/>
                </a:solidFill>
                <a:cs typeface="Arial" pitchFamily="34" charset="0"/>
              </a:rPr>
              <a:t>Observer </a:t>
            </a:r>
            <a:r>
              <a:rPr lang="en-US" sz="1800" b="0" dirty="0">
                <a:solidFill>
                  <a:schemeClr val="tx1"/>
                </a:solidFill>
                <a:cs typeface="Arial" pitchFamily="34" charset="0"/>
              </a:rPr>
              <a:t>needs in addition to </a:t>
            </a:r>
            <a:r>
              <a:rPr lang="en-US" sz="1800" b="0" dirty="0" smtClean="0">
                <a:solidFill>
                  <a:schemeClr val="tx1"/>
                </a:solidFill>
                <a:cs typeface="Arial" pitchFamily="34" charset="0"/>
              </a:rPr>
              <a:t>t</a:t>
            </a:r>
            <a:r>
              <a:rPr lang="en-US" sz="1800" b="0" baseline="-25000" dirty="0" smtClean="0">
                <a:solidFill>
                  <a:schemeClr val="tx1"/>
                </a:solidFill>
                <a:cs typeface="Arial" pitchFamily="34" charset="0"/>
              </a:rPr>
              <a:t>1</a:t>
            </a:r>
            <a:r>
              <a:rPr lang="en-US" sz="1800" b="0" dirty="0" smtClean="0">
                <a:solidFill>
                  <a:schemeClr val="tx1"/>
                </a:solidFill>
                <a:cs typeface="Arial" pitchFamily="34" charset="0"/>
              </a:rPr>
              <a:t> </a:t>
            </a:r>
            <a:r>
              <a:rPr lang="en-US" sz="1800" b="0" dirty="0">
                <a:solidFill>
                  <a:schemeClr val="tx1"/>
                </a:solidFill>
                <a:cs typeface="Arial" pitchFamily="34" charset="0"/>
              </a:rPr>
              <a:t>and </a:t>
            </a:r>
            <a:r>
              <a:rPr lang="en-US" sz="1800" b="0" dirty="0" smtClean="0">
                <a:solidFill>
                  <a:schemeClr val="tx1"/>
                </a:solidFill>
                <a:cs typeface="Arial" pitchFamily="34" charset="0"/>
              </a:rPr>
              <a:t>t</a:t>
            </a:r>
            <a:r>
              <a:rPr lang="en-US" sz="1800" b="0" baseline="-25000" dirty="0">
                <a:solidFill>
                  <a:schemeClr val="tx1"/>
                </a:solidFill>
                <a:cs typeface="Arial" pitchFamily="34" charset="0"/>
              </a:rPr>
              <a:t>4</a:t>
            </a:r>
            <a:r>
              <a:rPr lang="en-US" sz="1800" b="0" dirty="0" smtClean="0">
                <a:solidFill>
                  <a:schemeClr val="tx1"/>
                </a:solidFill>
                <a:cs typeface="Arial" pitchFamily="34" charset="0"/>
              </a:rPr>
              <a:t> </a:t>
            </a:r>
            <a:r>
              <a:rPr lang="en-US" sz="1800" b="0" dirty="0">
                <a:solidFill>
                  <a:schemeClr val="tx1"/>
                </a:solidFill>
                <a:cs typeface="Arial" pitchFamily="34" charset="0"/>
              </a:rPr>
              <a:t>also TOF = RTT/2. Could be transmitted with </a:t>
            </a:r>
            <a:r>
              <a:rPr lang="en-US" sz="1800" b="0" dirty="0" err="1" smtClean="0">
                <a:solidFill>
                  <a:schemeClr val="tx1"/>
                </a:solidFill>
                <a:cs typeface="Arial" pitchFamily="34" charset="0"/>
              </a:rPr>
              <a:t>Ack</a:t>
            </a:r>
            <a:endParaRPr lang="en-US" sz="1800" b="0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>
                <a:solidFill>
                  <a:schemeClr val="tx1"/>
                </a:solidFill>
              </a:rPr>
              <a:t>November 2019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>
                <a:solidFill>
                  <a:schemeClr val="tx1"/>
                </a:solidFill>
              </a:rPr>
              <a:t>Ioannis Sarris, u-blox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>
                <a:solidFill>
                  <a:schemeClr val="tx1"/>
                </a:solidFill>
              </a:rPr>
              <a:t>Slide </a:t>
            </a:r>
            <a:fld id="{1CD163DD-D5E7-41DA-95F2-71530C24F8C3}" type="slidenum">
              <a:rPr lang="en-GB" smtClean="0">
                <a:solidFill>
                  <a:schemeClr val="tx1"/>
                </a:solidFill>
              </a:rPr>
              <a:pPr/>
              <a:t>8</a:t>
            </a:fld>
            <a:endParaRPr lang="en-GB">
              <a:solidFill>
                <a:schemeClr val="tx1"/>
              </a:solidFill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03"/>
          <a:stretch/>
        </p:blipFill>
        <p:spPr bwMode="auto">
          <a:xfrm>
            <a:off x="7680176" y="1628800"/>
            <a:ext cx="4032448" cy="45361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2974817" y="2448532"/>
                <a:ext cx="2617127" cy="54842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dirty="0" smtClean="0">
                    <a:solidFill>
                      <a:schemeClr val="tx1"/>
                    </a:solidFill>
                    <a:cs typeface="Arial" pitchFamily="34" charset="0"/>
                  </a:rPr>
                  <a:t>RTT</a:t>
                </a:r>
                <a14:m>
                  <m:oMath xmlns:m="http://schemas.openxmlformats.org/officeDocument/2006/math">
                    <m:r>
                      <a:rPr lang="en-US" i="1" smtClean="0">
                        <a:solidFill>
                          <a:schemeClr val="tx1"/>
                        </a:solidFill>
                        <a:latin typeface="Cambria Math"/>
                        <a:cs typeface="Arial" pitchFamily="34" charset="0"/>
                      </a:rPr>
                      <m:t>=</m:t>
                    </m:r>
                    <m:f>
                      <m:fPr>
                        <m:ctrlPr>
                          <a:rPr lang="en-US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d>
                          <m:dPr>
                            <m:ctrlPr>
                              <a:rPr lang="en-US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Arial" pitchFamily="34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solidFill>
                                      <a:schemeClr val="tx1"/>
                                    </a:solidFill>
                                    <a:latin typeface="Cambria Math"/>
                                    <a:cs typeface="Arial" pitchFamily="34" charset="0"/>
                                  </a:rPr>
                                  <m:t>𝑡</m:t>
                                </m:r>
                              </m:e>
                              <m:sub>
                                <m:r>
                                  <a:rPr lang="en-US" i="1">
                                    <a:solidFill>
                                      <a:schemeClr val="tx1"/>
                                    </a:solidFill>
                                    <a:latin typeface="Cambria Math"/>
                                    <a:cs typeface="Arial" pitchFamily="34" charset="0"/>
                                  </a:rPr>
                                  <m:t>4</m:t>
                                </m:r>
                              </m:sub>
                            </m:sSub>
                            <m:r>
                              <a:rPr lang="en-US" i="1">
                                <a:solidFill>
                                  <a:schemeClr val="tx1"/>
                                </a:solidFill>
                                <a:latin typeface="Cambria Math"/>
                                <a:cs typeface="Arial" pitchFamily="34" charset="0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en-US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solidFill>
                                      <a:schemeClr val="tx1"/>
                                    </a:solidFill>
                                    <a:latin typeface="Cambria Math"/>
                                    <a:cs typeface="Arial" pitchFamily="34" charset="0"/>
                                  </a:rPr>
                                  <m:t>𝑡</m:t>
                                </m:r>
                              </m:e>
                              <m:sub>
                                <m:r>
                                  <a:rPr lang="en-US" i="1">
                                    <a:solidFill>
                                      <a:schemeClr val="tx1"/>
                                    </a:solidFill>
                                    <a:latin typeface="Cambria Math"/>
                                    <a:cs typeface="Arial" pitchFamily="34" charset="0"/>
                                  </a:rPr>
                                  <m:t>1</m:t>
                                </m:r>
                              </m:sub>
                            </m:sSub>
                          </m:e>
                        </m:d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  <a:cs typeface="Arial" pitchFamily="34" charset="0"/>
                          </a:rPr>
                          <m:t>−</m:t>
                        </m:r>
                        <m:d>
                          <m:dPr>
                            <m:ctrlPr>
                              <a:rPr lang="en-US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Arial" pitchFamily="34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solidFill>
                                      <a:schemeClr val="tx1"/>
                                    </a:solidFill>
                                    <a:latin typeface="Cambria Math"/>
                                    <a:cs typeface="Arial" pitchFamily="34" charset="0"/>
                                  </a:rPr>
                                  <m:t>𝑡</m:t>
                                </m:r>
                              </m:e>
                              <m:sub>
                                <m:r>
                                  <a:rPr lang="en-US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  <a:cs typeface="Arial" pitchFamily="34" charset="0"/>
                                  </a:rPr>
                                  <m:t>3</m:t>
                                </m:r>
                              </m:sub>
                            </m:sSub>
                            <m:r>
                              <a:rPr lang="en-US" i="1">
                                <a:solidFill>
                                  <a:schemeClr val="tx1"/>
                                </a:solidFill>
                                <a:latin typeface="Cambria Math"/>
                                <a:cs typeface="Arial" pitchFamily="34" charset="0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en-US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solidFill>
                                      <a:schemeClr val="tx1"/>
                                    </a:solidFill>
                                    <a:latin typeface="Cambria Math"/>
                                    <a:cs typeface="Arial" pitchFamily="34" charset="0"/>
                                  </a:rPr>
                                  <m:t>𝑡</m:t>
                                </m:r>
                              </m:e>
                              <m:sub>
                                <m:r>
                                  <a:rPr lang="en-US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  <a:cs typeface="Arial" pitchFamily="34" charset="0"/>
                                  </a:rPr>
                                  <m:t>2</m:t>
                                </m:r>
                              </m:sub>
                            </m:sSub>
                          </m:e>
                        </m:d>
                      </m:num>
                      <m:den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  <a:cs typeface="Arial" pitchFamily="34" charset="0"/>
                          </a:rPr>
                          <m:t>2</m:t>
                        </m:r>
                      </m:den>
                    </m:f>
                  </m:oMath>
                </a14:m>
                <a:endParaRPr lang="en-US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74817" y="2448532"/>
                <a:ext cx="2617127" cy="548420"/>
              </a:xfrm>
              <a:prstGeom prst="rect">
                <a:avLst/>
              </a:prstGeom>
              <a:blipFill rotWithShape="0">
                <a:blip r:embed="rId3"/>
                <a:stretch>
                  <a:fillRect l="-7226" b="-177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662598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Non-</a:t>
            </a:r>
            <a:r>
              <a:rPr lang="en-US" dirty="0"/>
              <a:t>T</a:t>
            </a:r>
            <a:r>
              <a:rPr lang="en-US" dirty="0" smtClean="0"/>
              <a:t>rigger Based ranging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November 2019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Ioannis Sarris, u-blox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1CD163DD-D5E7-41DA-95F2-71530C24F8C3}" type="slidenum">
              <a:rPr lang="en-GB" smtClean="0"/>
              <a:pPr/>
              <a:t>9</a:t>
            </a:fld>
            <a:endParaRPr lang="en-GB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1984" y="1844824"/>
            <a:ext cx="5437800" cy="13784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2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397623" cy="4113213"/>
          </a:xfrm>
        </p:spPr>
        <p:txBody>
          <a:bodyPr/>
          <a:lstStyle/>
          <a:p>
            <a:r>
              <a:rPr lang="en-US" sz="1800" b="0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SIFS = 16 μs, </a:t>
            </a:r>
          </a:p>
          <a:p>
            <a:r>
              <a:rPr lang="en-US" sz="1800" b="0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NDP = 56 μs to (44+16*n) μs &lt; 1 </a:t>
            </a:r>
            <a:r>
              <a:rPr lang="en-US" sz="1800" b="0" dirty="0" err="1" smtClean="0">
                <a:solidFill>
                  <a:schemeClr val="tx1"/>
                </a:solidFill>
                <a:latin typeface="+mj-lt"/>
                <a:cs typeface="Arial" pitchFamily="34" charset="0"/>
              </a:rPr>
              <a:t>ms</a:t>
            </a:r>
            <a:endParaRPr lang="en-US" sz="1800" b="0" dirty="0" smtClean="0">
              <a:solidFill>
                <a:schemeClr val="tx1"/>
              </a:solidFill>
              <a:latin typeface="+mj-lt"/>
              <a:cs typeface="Arial" pitchFamily="34" charset="0"/>
            </a:endParaRPr>
          </a:p>
          <a:p>
            <a:endParaRPr lang="en-US" sz="1800" b="0" dirty="0" smtClean="0">
              <a:solidFill>
                <a:schemeClr val="tx1"/>
              </a:solidFill>
              <a:latin typeface="+mj-lt"/>
              <a:cs typeface="Arial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 smtClean="0">
                <a:solidFill>
                  <a:schemeClr val="tx1"/>
                </a:solidFill>
                <a:cs typeface="Arial" pitchFamily="34" charset="0"/>
              </a:rPr>
              <a:t>Minimum 4 messages needed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800" b="0" dirty="0" smtClean="0">
                <a:solidFill>
                  <a:schemeClr val="tx1"/>
                </a:solidFill>
              </a:rPr>
              <a:t>Position: 3 ranges needed =&gt; 12 messages (3–4 </a:t>
            </a:r>
            <a:r>
              <a:rPr lang="en-US" sz="1800" b="0" dirty="0" err="1" smtClean="0">
                <a:solidFill>
                  <a:schemeClr val="tx1"/>
                </a:solidFill>
              </a:rPr>
              <a:t>ms</a:t>
            </a:r>
            <a:r>
              <a:rPr lang="en-US" sz="1800" b="0" dirty="0" smtClean="0">
                <a:solidFill>
                  <a:schemeClr val="tx1"/>
                </a:solidFill>
              </a:rPr>
              <a:t>)</a:t>
            </a:r>
          </a:p>
          <a:p>
            <a:endParaRPr lang="en-US" sz="1800" b="0" dirty="0" smtClean="0">
              <a:solidFill>
                <a:schemeClr val="tx1"/>
              </a:solidFill>
              <a:latin typeface="+mj-lt"/>
              <a:cs typeface="Arial" pitchFamily="34" charset="0"/>
            </a:endParaRPr>
          </a:p>
          <a:p>
            <a:pPr marL="0" indent="0"/>
            <a:r>
              <a:rPr lang="en-US" sz="1800" b="0" dirty="0" smtClean="0">
                <a:solidFill>
                  <a:schemeClr val="tx1"/>
                </a:solidFill>
                <a:cs typeface="Arial" pitchFamily="34" charset="0"/>
              </a:rPr>
              <a:t>Passive ranging is also possible: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b="0" dirty="0" smtClean="0">
                <a:solidFill>
                  <a:schemeClr val="tx1"/>
                </a:solidFill>
                <a:cs typeface="Arial" pitchFamily="34" charset="0"/>
              </a:rPr>
              <a:t>Observer </a:t>
            </a:r>
            <a:r>
              <a:rPr lang="en-US" sz="1800" b="0" dirty="0">
                <a:solidFill>
                  <a:schemeClr val="tx1"/>
                </a:solidFill>
                <a:cs typeface="Arial" pitchFamily="34" charset="0"/>
              </a:rPr>
              <a:t>needs in addition to </a:t>
            </a:r>
            <a:r>
              <a:rPr lang="en-US" sz="1800" b="0" dirty="0" smtClean="0">
                <a:solidFill>
                  <a:schemeClr val="tx1"/>
                </a:solidFill>
                <a:cs typeface="Arial" pitchFamily="34" charset="0"/>
              </a:rPr>
              <a:t>t</a:t>
            </a:r>
            <a:r>
              <a:rPr lang="en-US" sz="1800" b="0" baseline="-25000" dirty="0" smtClean="0">
                <a:solidFill>
                  <a:schemeClr val="tx1"/>
                </a:solidFill>
                <a:cs typeface="Arial" pitchFamily="34" charset="0"/>
              </a:rPr>
              <a:t>2</a:t>
            </a:r>
            <a:r>
              <a:rPr lang="en-US" sz="1800" b="0" dirty="0" smtClean="0">
                <a:solidFill>
                  <a:schemeClr val="tx1"/>
                </a:solidFill>
                <a:cs typeface="Arial" pitchFamily="34" charset="0"/>
              </a:rPr>
              <a:t> </a:t>
            </a:r>
            <a:r>
              <a:rPr lang="en-US" sz="1800" b="0" dirty="0">
                <a:solidFill>
                  <a:schemeClr val="tx1"/>
                </a:solidFill>
                <a:cs typeface="Arial" pitchFamily="34" charset="0"/>
              </a:rPr>
              <a:t>and </a:t>
            </a:r>
            <a:r>
              <a:rPr lang="en-US" sz="1800" b="0" dirty="0" smtClean="0">
                <a:solidFill>
                  <a:schemeClr val="tx1"/>
                </a:solidFill>
                <a:cs typeface="Arial" pitchFamily="34" charset="0"/>
              </a:rPr>
              <a:t>t</a:t>
            </a:r>
            <a:r>
              <a:rPr lang="en-US" sz="1800" b="0" baseline="-25000" dirty="0" smtClean="0">
                <a:solidFill>
                  <a:schemeClr val="tx1"/>
                </a:solidFill>
                <a:cs typeface="Arial" pitchFamily="34" charset="0"/>
              </a:rPr>
              <a:t>3</a:t>
            </a:r>
            <a:r>
              <a:rPr lang="en-US" sz="1800" b="0" dirty="0" smtClean="0">
                <a:solidFill>
                  <a:schemeClr val="tx1"/>
                </a:solidFill>
                <a:cs typeface="Arial" pitchFamily="34" charset="0"/>
              </a:rPr>
              <a:t> </a:t>
            </a:r>
            <a:r>
              <a:rPr lang="en-US" sz="1800" b="0" dirty="0">
                <a:solidFill>
                  <a:schemeClr val="tx1"/>
                </a:solidFill>
                <a:cs typeface="Arial" pitchFamily="34" charset="0"/>
              </a:rPr>
              <a:t>also </a:t>
            </a:r>
            <a:r>
              <a:rPr lang="en-US" sz="1800" b="0" dirty="0" smtClean="0">
                <a:solidFill>
                  <a:schemeClr val="tx1"/>
                </a:solidFill>
                <a:cs typeface="Arial" pitchFamily="34" charset="0"/>
              </a:rPr>
              <a:t>t</a:t>
            </a:r>
            <a:r>
              <a:rPr lang="en-US" sz="1800" b="0" baseline="-25000" dirty="0" smtClean="0">
                <a:solidFill>
                  <a:schemeClr val="tx1"/>
                </a:solidFill>
                <a:cs typeface="Arial" pitchFamily="34" charset="0"/>
              </a:rPr>
              <a:t>1</a:t>
            </a:r>
            <a:r>
              <a:rPr lang="en-US" sz="1800" b="0" dirty="0" smtClean="0">
                <a:solidFill>
                  <a:schemeClr val="tx1"/>
                </a:solidFill>
                <a:cs typeface="Arial" pitchFamily="34" charset="0"/>
              </a:rPr>
              <a:t> </a:t>
            </a:r>
            <a:r>
              <a:rPr lang="en-US" sz="1800" b="0" dirty="0">
                <a:solidFill>
                  <a:schemeClr val="tx1"/>
                </a:solidFill>
                <a:cs typeface="Arial" pitchFamily="34" charset="0"/>
              </a:rPr>
              <a:t>and </a:t>
            </a:r>
            <a:r>
              <a:rPr lang="en-US" sz="1800" b="0" dirty="0" smtClean="0">
                <a:solidFill>
                  <a:schemeClr val="tx1"/>
                </a:solidFill>
                <a:cs typeface="Arial" pitchFamily="34" charset="0"/>
              </a:rPr>
              <a:t>t</a:t>
            </a:r>
            <a:r>
              <a:rPr lang="en-US" sz="1800" b="0" baseline="-25000" dirty="0" smtClean="0">
                <a:solidFill>
                  <a:schemeClr val="tx1"/>
                </a:solidFill>
                <a:cs typeface="Arial" pitchFamily="34" charset="0"/>
              </a:rPr>
              <a:t>4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b="0" dirty="0" smtClean="0">
                <a:solidFill>
                  <a:schemeClr val="tx1"/>
                </a:solidFill>
                <a:cs typeface="Arial" pitchFamily="34" charset="0"/>
              </a:rPr>
              <a:t>Need </a:t>
            </a:r>
            <a:r>
              <a:rPr lang="en-US" sz="1800" b="0" dirty="0">
                <a:solidFill>
                  <a:schemeClr val="tx1"/>
                </a:solidFill>
                <a:cs typeface="Arial" pitchFamily="34" charset="0"/>
              </a:rPr>
              <a:t>to be transmitted with additional message</a:t>
            </a:r>
          </a:p>
          <a:p>
            <a:endParaRPr lang="en-US" sz="1800" b="0" dirty="0" smtClean="0">
              <a:solidFill>
                <a:schemeClr val="tx1"/>
              </a:solidFill>
              <a:latin typeface="+mj-lt"/>
              <a:cs typeface="Arial" pitchFamily="34" charset="0"/>
            </a:endParaRPr>
          </a:p>
          <a:p>
            <a:endParaRPr lang="en-US" sz="1800" b="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4312051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1221</TotalTime>
  <Words>854</Words>
  <Application>Microsoft Office PowerPoint</Application>
  <PresentationFormat>Widescreen</PresentationFormat>
  <Paragraphs>123</Paragraphs>
  <Slides>11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 Unicode MS</vt:lpstr>
      <vt:lpstr>MS Gothic</vt:lpstr>
      <vt:lpstr>Arial</vt:lpstr>
      <vt:lpstr>Cambria Math</vt:lpstr>
      <vt:lpstr>Times New Roman</vt:lpstr>
      <vt:lpstr>Office Theme</vt:lpstr>
      <vt:lpstr>Document</vt:lpstr>
      <vt:lpstr>On ranging methods for NGV</vt:lpstr>
      <vt:lpstr>Abstract</vt:lpstr>
      <vt:lpstr>Introduction</vt:lpstr>
      <vt:lpstr>Ranging with 802.11</vt:lpstr>
      <vt:lpstr>Ranging Methods</vt:lpstr>
      <vt:lpstr>One-way ranging</vt:lpstr>
      <vt:lpstr>Two-way ranging</vt:lpstr>
      <vt:lpstr>Fine Timing Measurement</vt:lpstr>
      <vt:lpstr>Non-Trigger Based ranging</vt:lpstr>
      <vt:lpstr>Ranging constrains </vt:lpstr>
      <vt:lpstr>Conclusion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NGV PHY Performance Results</dc:title>
  <dc:creator>Ioannis Sarris</dc:creator>
  <cp:lastModifiedBy>Ioannis Sarris</cp:lastModifiedBy>
  <cp:revision>364</cp:revision>
  <cp:lastPrinted>1601-01-01T00:00:00Z</cp:lastPrinted>
  <dcterms:created xsi:type="dcterms:W3CDTF">2018-09-03T12:09:18Z</dcterms:created>
  <dcterms:modified xsi:type="dcterms:W3CDTF">2019-11-13T01:49:38Z</dcterms:modified>
</cp:coreProperties>
</file>