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5" r:id="rId5"/>
    <p:sldId id="259" r:id="rId6"/>
    <p:sldId id="261" r:id="rId7"/>
    <p:sldId id="260" r:id="rId8"/>
    <p:sldId id="263" r:id="rId9"/>
    <p:sldId id="264" r:id="rId10"/>
    <p:sldId id="268" r:id="rId11"/>
    <p:sldId id="262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terhuber, Paul" initials="U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>
      <p:cViewPr varScale="1">
        <p:scale>
          <a:sx n="113" d="100"/>
          <a:sy n="113" d="100"/>
        </p:scale>
        <p:origin x="120" y="29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292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On ranging methods for NGV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938931"/>
              </p:ext>
            </p:extLst>
          </p:nvPr>
        </p:nvGraphicFramePr>
        <p:xfrm>
          <a:off x="981075" y="2428875"/>
          <a:ext cx="10801728" cy="2713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" name="Document" r:id="rId4" imgW="10546632" imgH="2644629" progId="Word.Document.8">
                  <p:embed/>
                </p:oleObj>
              </mc:Choice>
              <mc:Fallback>
                <p:oleObj name="Document" r:id="rId4" imgW="10546632" imgH="26446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28875"/>
                        <a:ext cx="10801728" cy="271303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F1DC4C6-474D-1D47-8C47-8CB60E505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Ranging constrains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EB428DCB-1E99-EA48-8420-E2F6D651E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European regulation (ECC Decision 08/01) defines duty cycle restrictions: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Long term: 1% measured over an hour, typical CAM/BSM </a:t>
            </a:r>
            <a:r>
              <a:rPr lang="en-GB" dirty="0" smtClean="0"/>
              <a:t>use </a:t>
            </a:r>
            <a:r>
              <a:rPr lang="en-GB" dirty="0"/>
              <a:t>in average </a:t>
            </a:r>
            <a:r>
              <a:rPr lang="en-GB" dirty="0" smtClean="0"/>
              <a:t>0.5</a:t>
            </a:r>
            <a:r>
              <a:rPr lang="en-GB" dirty="0"/>
              <a:t>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Short term: Up to 3% for a second, used for </a:t>
            </a:r>
            <a:r>
              <a:rPr lang="en-GB" dirty="0" smtClean="0"/>
              <a:t>event-driven </a:t>
            </a:r>
            <a:r>
              <a:rPr lang="en-GB" dirty="0"/>
              <a:t>messages like DENM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Raging operation need to respect </a:t>
            </a:r>
            <a:r>
              <a:rPr lang="en-GB" dirty="0" smtClean="0"/>
              <a:t>these </a:t>
            </a:r>
            <a:r>
              <a:rPr lang="en-GB" dirty="0"/>
              <a:t>restrictions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Communication congestion: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ITS communication is </a:t>
            </a:r>
            <a:r>
              <a:rPr lang="en-GB" dirty="0" smtClean="0"/>
              <a:t>restricted </a:t>
            </a:r>
            <a:r>
              <a:rPr lang="en-GB" dirty="0"/>
              <a:t>by channel congestion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Congestion control is </a:t>
            </a:r>
            <a:r>
              <a:rPr lang="en-GB" dirty="0" smtClean="0"/>
              <a:t>required </a:t>
            </a:r>
            <a:r>
              <a:rPr lang="en-GB" dirty="0"/>
              <a:t>to guarantee proper operation of C-ITS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All ranging </a:t>
            </a:r>
            <a:r>
              <a:rPr lang="en-GB" dirty="0" smtClean="0"/>
              <a:t>operations </a:t>
            </a:r>
            <a:r>
              <a:rPr lang="en-GB" dirty="0"/>
              <a:t>have to take that into account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Whenever </a:t>
            </a:r>
            <a:r>
              <a:rPr lang="en-GB" dirty="0"/>
              <a:t>possible ranging operation should be combined with data communication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DEF38128-376B-3440-BB48-C4C501E42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5F1A3331-6586-FA4C-8C04-BDC208D68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Ioannis Sarris, u-blox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="" xmlns:a16="http://schemas.microsoft.com/office/drawing/2014/main" id="{53A40924-147D-4345-B6FE-BE951A8AE9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165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Various 1-dimensional ranging methods already exist for 802.11, however these need to be adapted in order to address the challenges and harness the strengths of V2X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Providing support for high-accuracy (</a:t>
            </a:r>
            <a:r>
              <a:rPr lang="en-US" dirty="0" err="1" smtClean="0"/>
              <a:t>dm</a:t>
            </a:r>
            <a:r>
              <a:rPr lang="en-US" dirty="0" smtClean="0"/>
              <a:t>-level) measurements might be the selling point of 11bd as a next-generation V2X technology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Restrictions need to be followed and unnecessary overhead should be avoided. Whenever possible, ranging should come with minimal or no overhead to “normal” data exchange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37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discusses some possibilities for 1-dimensional ranging. The objective is to initiate a discussion on the different methods which may be adopted in 802.11bd. Thus, the presentation is aimed at a high-level “brainstorming” discussion rather than promoting a specific method into the standard.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NGV </a:t>
            </a:r>
            <a:r>
              <a:rPr lang="en-US" dirty="0"/>
              <a:t>PAR </a:t>
            </a:r>
            <a:r>
              <a:rPr lang="en-US" dirty="0" smtClean="0"/>
              <a:t>specifies that “</a:t>
            </a:r>
            <a:r>
              <a:rPr lang="en-US" i="1" dirty="0" smtClean="0"/>
              <a:t>this </a:t>
            </a:r>
            <a:r>
              <a:rPr lang="en-US" i="1" dirty="0"/>
              <a:t>amendment defines procedures for at least one form of positioning in conjunction with V2X </a:t>
            </a:r>
            <a:r>
              <a:rPr lang="en-US" i="1" dirty="0" smtClean="0"/>
              <a:t>communications</a:t>
            </a:r>
            <a:r>
              <a:rPr lang="en-US" dirty="0" smtClean="0"/>
              <a:t>”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Identifying “positioning” methods for V2X is probably outside the scope of a PHY / MAC specification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However, 802.11bd may define 1-dimensional ranging methods for enabling or improving the estimation of position at a system level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we move towards automated </a:t>
            </a:r>
            <a:r>
              <a:rPr lang="en-US" dirty="0" smtClean="0"/>
              <a:t>driving, this capability may be the decisive factor in the success of a next-generation V2X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728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 with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Various methods already exist and either use proprietary (</a:t>
            </a:r>
            <a:r>
              <a:rPr lang="en-US" dirty="0" err="1" smtClean="0"/>
              <a:t>eg</a:t>
            </a:r>
            <a:r>
              <a:rPr lang="en-US" dirty="0" smtClean="0"/>
              <a:t> RSSI measurements) or standardized (11v TM / 11mc FTM) technologies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a few important differences between how these can be applied in the context of 802.11bd (i.e. in V2X scenarios):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Challenges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High mobility (up to 500 km/h)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OCB operation (no central coordination)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Narrow bandwidth (commonly 10 MHz compared to up to 160 MHz of .11ac/ax)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Duty cycle </a:t>
            </a:r>
            <a:r>
              <a:rPr lang="en-US" dirty="0" smtClean="0">
                <a:solidFill>
                  <a:schemeClr val="tx1"/>
                </a:solidFill>
              </a:rPr>
              <a:t>restrictions combined with large number of nodes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Strengths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 tightly integrated GNSS is commonly </a:t>
            </a:r>
            <a:r>
              <a:rPr lang="en-US" dirty="0"/>
              <a:t>deployed </a:t>
            </a:r>
            <a:r>
              <a:rPr lang="en-US" dirty="0" smtClean="0"/>
              <a:t>with the V2X </a:t>
            </a:r>
            <a:r>
              <a:rPr lang="en-US" dirty="0"/>
              <a:t>modem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10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One-way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Two-way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 Timing </a:t>
            </a:r>
            <a:r>
              <a:rPr lang="en-US" dirty="0" smtClean="0"/>
              <a:t>Measurement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Non-Trigger Based r</a:t>
            </a:r>
            <a:r>
              <a:rPr lang="en-US" dirty="0" smtClean="0"/>
              <a:t>anging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612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ne-way </a:t>
            </a:r>
            <a:r>
              <a:rPr lang="en-US" dirty="0"/>
              <a:t>ranging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22935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Device A sends a packet containing information on t</a:t>
            </a:r>
            <a:r>
              <a:rPr lang="en-US" sz="1800" baseline="-25000" dirty="0" smtClean="0"/>
              <a:t>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Measurement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Device B acquires t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from packet and measures t</a:t>
            </a:r>
            <a:r>
              <a:rPr lang="en-US" sz="1800" baseline="-25000" dirty="0" smtClean="0"/>
              <a:t>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dt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= t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– t</a:t>
            </a:r>
            <a:r>
              <a:rPr lang="en-US" sz="1800" baseline="-25000" dirty="0" smtClean="0"/>
              <a:t>0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Challenges</a:t>
            </a: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Accurate </a:t>
            </a:r>
            <a:r>
              <a:rPr lang="en-US" sz="1800" u="sng" dirty="0" smtClean="0"/>
              <a:t>absolute</a:t>
            </a:r>
            <a:r>
              <a:rPr lang="en-US" sz="1800" dirty="0" smtClean="0"/>
              <a:t> timing is needed in A &amp;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Exact timing of actual packet transmission (at ns-level) is not scheduled in advance. Inserting this information into the packet is challenging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Need to find an appropriate place (PHY? / MAC? / higher layers?) for the t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information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73894" y="1981200"/>
            <a:ext cx="3778690" cy="411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60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Two-way ranging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22935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Device A sends a unicast or RTS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Device B responds with ACK or 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Measurement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Device A knows t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and t</a:t>
            </a:r>
            <a:r>
              <a:rPr lang="en-US" sz="1800" baseline="-25000" dirty="0" smtClean="0"/>
              <a:t>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dt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= 32 us </a:t>
            </a:r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±1.3 us*)   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*10% 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aSlotTime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10 MHz</a:t>
            </a:r>
            <a:endPara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dt</a:t>
            </a:r>
            <a:r>
              <a:rPr lang="en-US" sz="1800" baseline="-25000" dirty="0"/>
              <a:t>0 </a:t>
            </a:r>
            <a:r>
              <a:rPr lang="en-US" sz="1800" dirty="0"/>
              <a:t>== dt</a:t>
            </a:r>
            <a:r>
              <a:rPr lang="en-US" sz="1800" baseline="-25000" dirty="0"/>
              <a:t>2</a:t>
            </a:r>
            <a:endParaRPr lang="en-US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dt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= (t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– t</a:t>
            </a:r>
            <a:r>
              <a:rPr lang="en-US" sz="1800" baseline="-25000" dirty="0" smtClean="0"/>
              <a:t>0</a:t>
            </a:r>
            <a:r>
              <a:rPr lang="en-US" sz="1800" dirty="0" smtClean="0"/>
              <a:t> – 32us) /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Tolerance on response timing is too high (390m distance)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Accurate </a:t>
            </a:r>
            <a:r>
              <a:rPr lang="en-US" sz="1800" u="sng" dirty="0" smtClean="0"/>
              <a:t>relative</a:t>
            </a:r>
            <a:r>
              <a:rPr lang="en-US" sz="1800" dirty="0" smtClean="0"/>
              <a:t> timing is needed in A &amp;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Only limited to unicast messages</a:t>
            </a:r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23" name="Content Placeholder 2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92144" y="1981200"/>
            <a:ext cx="3876654" cy="411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3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Fine Timing Measurement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261720" cy="4113213"/>
          </a:xfrm>
        </p:spPr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 smtClean="0">
                <a:solidFill>
                  <a:schemeClr val="tx1"/>
                </a:solidFill>
              </a:rPr>
              <a:t>Propagation </a:t>
            </a:r>
            <a:r>
              <a:rPr lang="en-GB" sz="1800" b="0" dirty="0">
                <a:solidFill>
                  <a:schemeClr val="tx1"/>
                </a:solidFill>
              </a:rPr>
              <a:t>delay from round trip time (RTT) ranging measurements</a:t>
            </a:r>
            <a:r>
              <a:rPr lang="en-GB" sz="1800" b="0" dirty="0" smtClean="0">
                <a:solidFill>
                  <a:schemeClr val="tx1"/>
                </a:solidFill>
              </a:rPr>
              <a:t>:</a:t>
            </a:r>
          </a:p>
          <a:p>
            <a:pPr>
              <a:spcAft>
                <a:spcPts val="600"/>
              </a:spcAft>
            </a:pPr>
            <a:endParaRPr lang="en-GB" sz="1800" b="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 smtClean="0">
                <a:solidFill>
                  <a:schemeClr val="tx1"/>
                </a:solidFill>
              </a:rPr>
              <a:t>Time </a:t>
            </a:r>
            <a:r>
              <a:rPr lang="en-GB" sz="1800" b="0" dirty="0">
                <a:solidFill>
                  <a:schemeClr val="tx1"/>
                </a:solidFill>
              </a:rPr>
              <a:t>to obtain </a:t>
            </a:r>
            <a:r>
              <a:rPr lang="en-GB" sz="1800" b="0" dirty="0" smtClean="0">
                <a:solidFill>
                  <a:schemeClr val="tx1"/>
                </a:solidFill>
              </a:rPr>
              <a:t>RTT range ~ </a:t>
            </a:r>
            <a:r>
              <a:rPr lang="en-GB" sz="1800" b="0" dirty="0">
                <a:solidFill>
                  <a:schemeClr val="tx1"/>
                </a:solidFill>
              </a:rPr>
              <a:t>30 </a:t>
            </a:r>
            <a:r>
              <a:rPr lang="en-GB" sz="1800" b="0" dirty="0" err="1" smtClean="0">
                <a:solidFill>
                  <a:schemeClr val="tx1"/>
                </a:solidFill>
              </a:rPr>
              <a:t>ms</a:t>
            </a:r>
            <a:r>
              <a:rPr lang="en-GB" sz="1800" b="0" dirty="0" smtClean="0">
                <a:solidFill>
                  <a:schemeClr val="tx1"/>
                </a:solidFill>
              </a:rPr>
              <a:t> (minimum 6 messages)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Position</a:t>
            </a:r>
            <a:r>
              <a:rPr lang="en-US" sz="1800" b="0" dirty="0">
                <a:solidFill>
                  <a:schemeClr val="tx1"/>
                </a:solidFill>
              </a:rPr>
              <a:t>: 3 ranges </a:t>
            </a:r>
            <a:r>
              <a:rPr lang="en-US" sz="1800" b="0" dirty="0" smtClean="0">
                <a:solidFill>
                  <a:schemeClr val="tx1"/>
                </a:solidFill>
              </a:rPr>
              <a:t>needed =&gt; </a:t>
            </a:r>
            <a:r>
              <a:rPr lang="en-US" sz="1800" b="0" dirty="0">
                <a:solidFill>
                  <a:schemeClr val="tx1"/>
                </a:solidFill>
              </a:rPr>
              <a:t>18 </a:t>
            </a:r>
            <a:r>
              <a:rPr lang="en-US" sz="1800" b="0" dirty="0" smtClean="0">
                <a:solidFill>
                  <a:schemeClr val="tx1"/>
                </a:solidFill>
              </a:rPr>
              <a:t>messages (90 </a:t>
            </a:r>
            <a:r>
              <a:rPr lang="en-US" sz="1800" b="0" dirty="0">
                <a:solidFill>
                  <a:schemeClr val="tx1"/>
                </a:solidFill>
              </a:rPr>
              <a:t>– 120 </a:t>
            </a:r>
            <a:r>
              <a:rPr lang="en-US" sz="1800" b="0" dirty="0" err="1" smtClean="0">
                <a:solidFill>
                  <a:schemeClr val="tx1"/>
                </a:solidFill>
              </a:rPr>
              <a:t>ms</a:t>
            </a:r>
            <a:r>
              <a:rPr lang="en-US" sz="1800" b="0" dirty="0" smtClean="0">
                <a:solidFill>
                  <a:schemeClr val="tx1"/>
                </a:solidFill>
              </a:rPr>
              <a:t>)</a:t>
            </a:r>
            <a:endParaRPr lang="en-GB" sz="1800" b="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 smtClean="0">
                <a:solidFill>
                  <a:schemeClr val="tx1"/>
                </a:solidFill>
              </a:rPr>
              <a:t>FTM creates high channel load</a:t>
            </a:r>
          </a:p>
          <a:p>
            <a:pPr marL="0" indent="0"/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Passive ranging is also possible: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Parameters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recorded by Observing STA when monitoring 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FTM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message exchange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Observer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needs in addition to 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t</a:t>
            </a:r>
            <a:r>
              <a:rPr lang="en-US" sz="1800" b="0" baseline="-25000" dirty="0" smtClean="0">
                <a:solidFill>
                  <a:schemeClr val="tx1"/>
                </a:solidFill>
                <a:cs typeface="Arial" pitchFamily="34" charset="0"/>
              </a:rPr>
              <a:t>1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and 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t</a:t>
            </a:r>
            <a:r>
              <a:rPr lang="en-US" sz="1800" b="0" baseline="-25000" dirty="0">
                <a:solidFill>
                  <a:schemeClr val="tx1"/>
                </a:solidFill>
                <a:cs typeface="Arial" pitchFamily="34" charset="0"/>
              </a:rPr>
              <a:t>4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also TOF = RTT/2. Could be transmitted with </a:t>
            </a:r>
            <a:r>
              <a:rPr lang="en-US" sz="1800" b="0" dirty="0" err="1" smtClean="0">
                <a:solidFill>
                  <a:schemeClr val="tx1"/>
                </a:solidFill>
                <a:cs typeface="Arial" pitchFamily="34" charset="0"/>
              </a:rPr>
              <a:t>Ack</a:t>
            </a:r>
            <a:endParaRPr lang="en-US" sz="1800" b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November 2019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Ioannis Sarris, u-blox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Slide </a:t>
            </a:r>
            <a:fld id="{1CD163DD-D5E7-41DA-95F2-71530C24F8C3}" type="slidenum">
              <a:rPr lang="en-GB" smtClean="0">
                <a:solidFill>
                  <a:schemeClr val="tx1"/>
                </a:solidFill>
              </a:rPr>
              <a:pPr/>
              <a:t>8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3"/>
          <a:stretch/>
        </p:blipFill>
        <p:spPr bwMode="auto">
          <a:xfrm>
            <a:off x="7680176" y="1628800"/>
            <a:ext cx="4032448" cy="453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74817" y="2448532"/>
                <a:ext cx="2617127" cy="548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  <a:cs typeface="Arial" pitchFamily="34" charset="0"/>
                  </a:rPr>
                  <a:t>RTT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4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17" y="2448532"/>
                <a:ext cx="2617127" cy="548420"/>
              </a:xfrm>
              <a:prstGeom prst="rect">
                <a:avLst/>
              </a:prstGeom>
              <a:blipFill rotWithShape="0">
                <a:blip r:embed="rId3"/>
                <a:stretch>
                  <a:fillRect l="-7226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6259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</a:t>
            </a:r>
            <a:r>
              <a:rPr lang="en-US" dirty="0"/>
              <a:t>T</a:t>
            </a:r>
            <a:r>
              <a:rPr lang="en-US" dirty="0" smtClean="0"/>
              <a:t>rigger Based ranging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84" y="1844824"/>
            <a:ext cx="5437800" cy="1378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397623" cy="4113213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SIFS = 16 μs, </a:t>
            </a:r>
          </a:p>
          <a:p>
            <a:r>
              <a:rPr lang="en-US" sz="1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NDP = 56 μs to (44+16*n) μs &lt; 1 </a:t>
            </a:r>
            <a:r>
              <a:rPr lang="en-US" sz="1800" b="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ms</a:t>
            </a:r>
            <a:endParaRPr lang="en-US" sz="18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sz="18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Minimum 4 messages needed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Position: 3 ranges needed =&gt; 12 messages (3–4 </a:t>
            </a:r>
            <a:r>
              <a:rPr lang="en-US" sz="1800" b="0" dirty="0" err="1" smtClean="0">
                <a:solidFill>
                  <a:schemeClr val="tx1"/>
                </a:solidFill>
              </a:rPr>
              <a:t>ms</a:t>
            </a:r>
            <a:r>
              <a:rPr lang="en-US" sz="1800" b="0" dirty="0" smtClean="0">
                <a:solidFill>
                  <a:schemeClr val="tx1"/>
                </a:solidFill>
              </a:rPr>
              <a:t>)</a:t>
            </a:r>
          </a:p>
          <a:p>
            <a:endParaRPr lang="en-US" sz="18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0" indent="0"/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Passive ranging is also possible: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Observer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needs in addition to 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t</a:t>
            </a:r>
            <a:r>
              <a:rPr lang="en-US" sz="1800" b="0" baseline="-25000" dirty="0" smtClean="0">
                <a:solidFill>
                  <a:schemeClr val="tx1"/>
                </a:solidFill>
                <a:cs typeface="Arial" pitchFamily="34" charset="0"/>
              </a:rPr>
              <a:t>2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and 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t</a:t>
            </a:r>
            <a:r>
              <a:rPr lang="en-US" sz="1800" b="0" baseline="-25000" dirty="0" smtClean="0">
                <a:solidFill>
                  <a:schemeClr val="tx1"/>
                </a:solidFill>
                <a:cs typeface="Arial" pitchFamily="34" charset="0"/>
              </a:rPr>
              <a:t>3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also 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t</a:t>
            </a:r>
            <a:r>
              <a:rPr lang="en-US" sz="1800" b="0" baseline="-25000" dirty="0" smtClean="0">
                <a:solidFill>
                  <a:schemeClr val="tx1"/>
                </a:solidFill>
                <a:cs typeface="Arial" pitchFamily="34" charset="0"/>
              </a:rPr>
              <a:t>1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and </a:t>
            </a: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t</a:t>
            </a:r>
            <a:r>
              <a:rPr lang="en-US" sz="1800" b="0" baseline="-25000" dirty="0" smtClean="0">
                <a:solidFill>
                  <a:schemeClr val="tx1"/>
                </a:solidFill>
                <a:cs typeface="Arial" pitchFamily="34" charset="0"/>
              </a:rPr>
              <a:t>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cs typeface="Arial" pitchFamily="34" charset="0"/>
              </a:rPr>
              <a:t>Need </a:t>
            </a:r>
            <a:r>
              <a:rPr lang="en-US" sz="1800" b="0" dirty="0">
                <a:solidFill>
                  <a:schemeClr val="tx1"/>
                </a:solidFill>
                <a:cs typeface="Arial" pitchFamily="34" charset="0"/>
              </a:rPr>
              <a:t>to be transmitted with additional message</a:t>
            </a:r>
          </a:p>
          <a:p>
            <a:endParaRPr lang="en-US" sz="18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sz="18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120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1221</TotalTime>
  <Words>854</Words>
  <Application>Microsoft Office PowerPoint</Application>
  <PresentationFormat>Widescreen</PresentationFormat>
  <Paragraphs>123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On ranging methods for NGV</vt:lpstr>
      <vt:lpstr>Abstract</vt:lpstr>
      <vt:lpstr>Introduction</vt:lpstr>
      <vt:lpstr>Ranging with 802.11</vt:lpstr>
      <vt:lpstr>Ranging Methods</vt:lpstr>
      <vt:lpstr>One-way ranging</vt:lpstr>
      <vt:lpstr>Two-way ranging</vt:lpstr>
      <vt:lpstr>Fine Timing Measurement</vt:lpstr>
      <vt:lpstr>Non-Trigger Based ranging</vt:lpstr>
      <vt:lpstr>Ranging constrains 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PHY Performance Results</dc:title>
  <dc:creator>Ioannis Sarris</dc:creator>
  <cp:lastModifiedBy>Ioannis Sarris</cp:lastModifiedBy>
  <cp:revision>364</cp:revision>
  <cp:lastPrinted>1601-01-01T00:00:00Z</cp:lastPrinted>
  <dcterms:created xsi:type="dcterms:W3CDTF">2018-09-03T12:09:18Z</dcterms:created>
  <dcterms:modified xsi:type="dcterms:W3CDTF">2019-11-13T01:49:38Z</dcterms:modified>
</cp:coreProperties>
</file>